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41"/>
  </p:notesMasterIdLst>
  <p:sldIdLst>
    <p:sldId id="368" r:id="rId3"/>
    <p:sldId id="476" r:id="rId4"/>
    <p:sldId id="477" r:id="rId5"/>
    <p:sldId id="372" r:id="rId6"/>
    <p:sldId id="375" r:id="rId7"/>
    <p:sldId id="376" r:id="rId8"/>
    <p:sldId id="377" r:id="rId9"/>
    <p:sldId id="378" r:id="rId10"/>
    <p:sldId id="379" r:id="rId11"/>
    <p:sldId id="380" r:id="rId12"/>
    <p:sldId id="382" r:id="rId13"/>
    <p:sldId id="383" r:id="rId14"/>
    <p:sldId id="384" r:id="rId15"/>
    <p:sldId id="478" r:id="rId16"/>
    <p:sldId id="385" r:id="rId17"/>
    <p:sldId id="339" r:id="rId18"/>
    <p:sldId id="480" r:id="rId19"/>
    <p:sldId id="411" r:id="rId20"/>
    <p:sldId id="425" r:id="rId21"/>
    <p:sldId id="452" r:id="rId22"/>
    <p:sldId id="467" r:id="rId23"/>
    <p:sldId id="435" r:id="rId24"/>
    <p:sldId id="386" r:id="rId25"/>
    <p:sldId id="387" r:id="rId26"/>
    <p:sldId id="388" r:id="rId27"/>
    <p:sldId id="389" r:id="rId28"/>
    <p:sldId id="390" r:id="rId29"/>
    <p:sldId id="391" r:id="rId30"/>
    <p:sldId id="398" r:id="rId31"/>
    <p:sldId id="399" r:id="rId32"/>
    <p:sldId id="400" r:id="rId33"/>
    <p:sldId id="401" r:id="rId34"/>
    <p:sldId id="482" r:id="rId35"/>
    <p:sldId id="484" r:id="rId36"/>
    <p:sldId id="483" r:id="rId37"/>
    <p:sldId id="475" r:id="rId38"/>
    <p:sldId id="485" r:id="rId39"/>
    <p:sldId id="367" r:id="rId40"/>
  </p:sldIdLst>
  <p:sldSz cx="18288000" cy="10287000"/>
  <p:notesSz cx="6858000" cy="9144000"/>
  <p:embeddedFontLst>
    <p:embeddedFont>
      <p:font typeface="Graphik" panose="020B0604020202020204" charset="0"/>
      <p:regular r:id="rId42"/>
    </p:embeddedFont>
    <p:embeddedFont>
      <p:font typeface="Graphik Bold" panose="020B0803030202060203" pitchFamily="34" charset="0"/>
      <p:regular r:id="rId43"/>
      <p:bold r:id="rId44"/>
      <p:italic r:id="rId45"/>
      <p:boldItalic r:id="rId46"/>
    </p:embeddedFont>
    <p:embeddedFont>
      <p:font typeface="Verdana" panose="020B0604030504040204" pitchFamily="34" charset="0"/>
      <p:regular r:id="rId47"/>
      <p:bold r:id="rId48"/>
      <p:italic r:id="rId49"/>
      <p:boldItalic r:id="rId5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21" autoAdjust="0"/>
    <p:restoredTop sz="71582" autoAdjust="0"/>
  </p:normalViewPr>
  <p:slideViewPr>
    <p:cSldViewPr>
      <p:cViewPr varScale="1">
        <p:scale>
          <a:sx n="41" d="100"/>
          <a:sy n="41" d="100"/>
        </p:scale>
        <p:origin x="1608" y="5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font" Target="fonts/font4.fntdata"/><Relationship Id="rId53"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3.fntdata"/><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2.fntdata"/><Relationship Id="rId48" Type="http://schemas.openxmlformats.org/officeDocument/2006/relationships/font" Target="fonts/font7.fntdata"/><Relationship Id="rId8" Type="http://schemas.openxmlformats.org/officeDocument/2006/relationships/slide" Target="slides/slide6.xml"/><Relationship Id="rId5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5.fntdata"/><Relationship Id="rId20" Type="http://schemas.openxmlformats.org/officeDocument/2006/relationships/slide" Target="slides/slide18.xml"/><Relationship Id="rId41" Type="http://schemas.openxmlformats.org/officeDocument/2006/relationships/notesMaster" Target="notesMasters/notesMaster1.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11.10.2024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‹nr.›</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205859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a:t>
            </a:r>
            <a:r>
              <a:rPr lang="en-US" dirty="0"/>
              <a:t> </a:t>
            </a:r>
          </a:p>
          <a:p>
            <a:r>
              <a:rPr lang="en-US" dirty="0"/>
              <a:t>In the coming slides, we go through the main theoretical background. This is quite long and could be shortened depending on the audience and the interest of the group. Be as brief as possible. </a:t>
            </a:r>
          </a:p>
          <a:p>
            <a:endParaRPr lang="en-US" dirty="0"/>
          </a:p>
          <a:p>
            <a:r>
              <a:rPr lang="en-US" b="1" dirty="0"/>
              <a:t>What is needed:</a:t>
            </a:r>
          </a:p>
          <a:p>
            <a:r>
              <a:rPr lang="en-US" dirty="0"/>
              <a:t>-</a:t>
            </a:r>
          </a:p>
          <a:p>
            <a:endParaRPr lang="en-US" dirty="0"/>
          </a:p>
          <a:p>
            <a:r>
              <a:rPr lang="en-US" b="1" dirty="0"/>
              <a:t>What to share with the participants:</a:t>
            </a:r>
          </a:p>
          <a:p>
            <a:r>
              <a:rPr lang="en-US" dirty="0"/>
              <a:t>“The United Nations Guiding Principles for Business and Human Rights (UNGPs) and the concept of Human Rights Due Diligence, were developed after more than 50 consultations worldwide with all kinds of stakeholders: local businesses, multi nationals, local governments, NGOs, trade unions, local community leaders, etc. These consultations resulted in a new standard for business and human rights in 2011: the United Nations Guiding Principles for Business and Human Rights (UNGPs). These principles were adopted by the UN Human Rights Council on June 16, 2011.”</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153660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a:t>
            </a:r>
            <a:r>
              <a:rPr lang="en-US" dirty="0"/>
              <a:t> </a:t>
            </a:r>
          </a:p>
          <a:p>
            <a:r>
              <a:rPr lang="en-US" dirty="0"/>
              <a:t>In the coming slides, we go through the main theoretical background. This is quite long and could be shortened depending on the audience and the interest of the group. Be as brief as possible. </a:t>
            </a:r>
          </a:p>
          <a:p>
            <a:r>
              <a:rPr lang="en-US" dirty="0"/>
              <a:t>It is important to stress here that governments of all countries worldwide are expected to protect Human Rights as enshrined in the International Bill of Human Rights and the ILO Core Conventions.</a:t>
            </a:r>
          </a:p>
          <a:p>
            <a:endParaRPr lang="en-US" dirty="0"/>
          </a:p>
          <a:p>
            <a:r>
              <a:rPr lang="en-US" b="1" dirty="0"/>
              <a:t>What is needed:</a:t>
            </a:r>
          </a:p>
          <a:p>
            <a:r>
              <a:rPr lang="en-US" dirty="0"/>
              <a:t>-</a:t>
            </a:r>
          </a:p>
          <a:p>
            <a:endParaRPr lang="en-US" dirty="0"/>
          </a:p>
          <a:p>
            <a:r>
              <a:rPr lang="en-US" b="1" dirty="0"/>
              <a:t>What to share with the participants:</a:t>
            </a:r>
          </a:p>
          <a:p>
            <a:r>
              <a:rPr lang="en-US" dirty="0"/>
              <a:t>"The UNGPs are based on a framework that consists of three pillars: protect, respect and remedy. The state has the duty to protect human rights. All states in all countries worldwide have an obligation to protect human rights abuse through for example policies, legislation and regulations. Companies need to respect human rights, address negative human rights impacts in which they are involved and comply with all applicable laws. And victims of negative human rights impacts are entitled to effective remedy, which is a joint responsibility of states and companies."</a:t>
            </a: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170961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a:t>
            </a:r>
            <a:r>
              <a:rPr lang="en-US" dirty="0"/>
              <a:t> </a:t>
            </a:r>
          </a:p>
          <a:p>
            <a:r>
              <a:rPr lang="en-US" dirty="0"/>
              <a:t>In the coming slides, we go through the main theoretical background. This is quite long and could be shortened depending on the audience and the interest of the group. Be as brief as possible. </a:t>
            </a:r>
          </a:p>
          <a:p>
            <a:r>
              <a:rPr lang="en-US" dirty="0"/>
              <a:t>It is good to stress that the UNGPs are applicable to all UN member states.</a:t>
            </a:r>
          </a:p>
          <a:p>
            <a:endParaRPr lang="en-US" b="1" dirty="0"/>
          </a:p>
          <a:p>
            <a:r>
              <a:rPr lang="en-US" b="1" dirty="0"/>
              <a:t>What is needed:</a:t>
            </a:r>
          </a:p>
          <a:p>
            <a:r>
              <a:rPr lang="en-US" dirty="0"/>
              <a:t>-</a:t>
            </a:r>
          </a:p>
          <a:p>
            <a:endParaRPr lang="en-US" dirty="0"/>
          </a:p>
          <a:p>
            <a:r>
              <a:rPr lang="en-US" b="1" dirty="0"/>
              <a:t>What to share with the participants:</a:t>
            </a:r>
          </a:p>
          <a:p>
            <a:r>
              <a:rPr lang="en-US" dirty="0"/>
              <a:t>“These United Nations Guiding Principles on Business and Human Rights, the UNGPS, were well received: companies, governments, NGOs, trade unions, they all embraced the guidelines and stressed its importance. Immediately, the OECD Guidelines for multinational enterprises were revised to include the UNGPs, and especially the concept of human rights due diligence, which was expanded to also include the environment and since 2023 also the climate. The UNGPs and the OECD Guidelines are the current international normative standard for responsible business conduct”.</a:t>
            </a: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648991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a:t>
            </a:r>
            <a:r>
              <a:rPr lang="en-US" dirty="0"/>
              <a:t> </a:t>
            </a:r>
          </a:p>
          <a:p>
            <a:r>
              <a:rPr lang="en-US" dirty="0"/>
              <a:t>In the coming slides, we go through the main theoretical background. This is quite long and could be shortened depending on the audience and the interest of the group. Be as brief as possible. Good to stress is that governments of all countries worldwide are obliged to protect human rights in accordance with the International Bill of Human Rights and the ILO Core Conventions.</a:t>
            </a:r>
          </a:p>
          <a:p>
            <a:endParaRPr lang="en-US" dirty="0"/>
          </a:p>
          <a:p>
            <a:r>
              <a:rPr lang="en-US" b="1" dirty="0"/>
              <a:t>What is needed:</a:t>
            </a:r>
          </a:p>
          <a:p>
            <a:r>
              <a:rPr lang="en-US" dirty="0"/>
              <a:t>-</a:t>
            </a:r>
          </a:p>
          <a:p>
            <a:endParaRPr lang="en-US" dirty="0"/>
          </a:p>
          <a:p>
            <a:r>
              <a:rPr lang="en-US" b="1" dirty="0"/>
              <a:t>What to share with the participants:</a:t>
            </a:r>
          </a:p>
          <a:p>
            <a:r>
              <a:rPr lang="en-US" dirty="0"/>
              <a:t>"The Universal Declaration of Human Rights, the International Covenant on Economic, Social and Cultural Rights, and the International Covenant on Civil and Political Right (together also the International </a:t>
            </a:r>
            <a:r>
              <a:rPr lang="en-US" dirty="0" err="1"/>
              <a:t>Billl</a:t>
            </a:r>
            <a:r>
              <a:rPr lang="en-US" dirty="0"/>
              <a:t> of Human Rights) and the ILO (International Labor Organization) Core Conventions are the basis for UNGPs, which were further developed in the OECD guidelines. Specific guides were then written for specific sectors by the OECD."</a:t>
            </a: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134864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1200" b="0" i="0" u="none" strike="noStrike" kern="1200" cap="none" spc="0" normalizeH="0" baseline="0" noProof="0">
                <a:ln>
                  <a:noFill/>
                </a:ln>
                <a:solidFill>
                  <a:prstClr val="black"/>
                </a:solidFill>
                <a:effectLst/>
                <a:uLnTx/>
                <a:uFillTx/>
                <a:latin typeface="Calibri"/>
                <a:ea typeface="+mn-ea"/>
                <a:cs typeface="+mn-cs"/>
              </a:rPr>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r>
              <a:rPr lang="en-US" dirty="0"/>
              <a:t> </a:t>
            </a:r>
          </a:p>
          <a:p>
            <a:r>
              <a:rPr lang="en-US" dirty="0"/>
              <a:t>In the coming slides we will go through the main theoretical background. This is quite long and could be shortened depending on the audience and the interest of the group. Be as brief as possible. </a:t>
            </a:r>
          </a:p>
          <a:p>
            <a:endParaRPr lang="en-US" dirty="0"/>
          </a:p>
          <a:p>
            <a:r>
              <a:rPr lang="en-US" b="1" dirty="0"/>
              <a:t>What is needed:</a:t>
            </a:r>
          </a:p>
          <a:p>
            <a:r>
              <a:rPr lang="en-US" dirty="0"/>
              <a:t>-</a:t>
            </a:r>
          </a:p>
          <a:p>
            <a:endParaRPr lang="en-US" dirty="0"/>
          </a:p>
          <a:p>
            <a:r>
              <a:rPr lang="en-US" b="1" dirty="0"/>
              <a:t>What to share with the participants:</a:t>
            </a:r>
          </a:p>
          <a:p>
            <a:r>
              <a:rPr lang="en-US" dirty="0"/>
              <a:t>“All companies, large and small, have a responsibility to respect workers’ rights, the welfare of communities and the environment, including climate. This responsibility applies to their entire supply chain. This includes not only labor rights, but also, the rights of suppliers and communities in which they or their suppliers operate. Risks to the company's surroundings are central. Companies are expected to fulfill this responsibility by doing due diligence: an ongoing management process.”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1200" b="0" i="0" u="none" strike="noStrike" kern="1200" cap="none" spc="0" normalizeH="0" baseline="0" noProof="0">
                <a:ln>
                  <a:noFill/>
                </a:ln>
                <a:solidFill>
                  <a:prstClr val="black"/>
                </a:solidFill>
                <a:effectLst/>
                <a:uLnTx/>
                <a:uFillTx/>
                <a:latin typeface="Calibri"/>
                <a:ea typeface="+mn-ea"/>
                <a:cs typeface="+mn-cs"/>
              </a:rPr>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a:t>
            </a:r>
            <a:r>
              <a:rPr lang="en-US" dirty="0"/>
              <a:t> </a:t>
            </a:r>
          </a:p>
          <a:p>
            <a:r>
              <a:rPr lang="en-US" dirty="0"/>
              <a:t>In the coming slides, we go through the main theoretical background. This is quite long and could be shortened depending on the audience and the interest of the group. Be as brief as possible. </a:t>
            </a:r>
          </a:p>
          <a:p>
            <a:endParaRPr lang="en-US" dirty="0"/>
          </a:p>
          <a:p>
            <a:r>
              <a:rPr lang="en-US" b="1" dirty="0"/>
              <a:t>What is needed:</a:t>
            </a:r>
          </a:p>
          <a:p>
            <a:r>
              <a:rPr lang="en-US" dirty="0"/>
              <a:t>-</a:t>
            </a:r>
          </a:p>
          <a:p>
            <a:endParaRPr lang="en-US" dirty="0"/>
          </a:p>
          <a:p>
            <a:r>
              <a:rPr lang="en-US" b="1" dirty="0"/>
              <a:t>What to share with the participants:</a:t>
            </a:r>
          </a:p>
          <a:p>
            <a:r>
              <a:rPr lang="en-US" dirty="0"/>
              <a:t>“This on-doing due diligence process consists of six steps, which will be further explained during this training. Step 1 is embedding responsible business conduct into policies and management systems. Step 2 is identifying and assessing adverse impacts on human rights and the environment in entire value chain: all own operations, those in the supply chain and  those of business relationships. Step 3 is to cease, prevent or mitigate the adverse impacts founds. In step 4 companies need to track their own performance on due diligence: is the process implemented in the right way and what are the results. Step 5 is about communication: how does the company address the negative impacts found? And finally step 6: if negative impacts are found, companies need to provide for or cooperate in remediation when appropriate. We will further discuss these six steps in the remainder of the training.”</a:t>
            </a: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904793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1200" b="0" i="0" u="none" strike="noStrike" kern="1200" cap="none" spc="0" normalizeH="0" baseline="0" noProof="0">
                <a:ln>
                  <a:noFill/>
                </a:ln>
                <a:solidFill>
                  <a:prstClr val="black"/>
                </a:solidFill>
                <a:effectLst/>
                <a:uLnTx/>
                <a:uFillTx/>
                <a:latin typeface="Calibri"/>
                <a:ea typeface="+mn-ea"/>
                <a:cs typeface="+mn-cs"/>
              </a:rPr>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In the coming slides we briefly explain all six steps of due diligence. Please keep the theory very short!</a:t>
            </a:r>
          </a:p>
          <a:p>
            <a:endParaRPr lang="en-US" dirty="0"/>
          </a:p>
          <a:p>
            <a:r>
              <a:rPr lang="en-US" b="1" dirty="0"/>
              <a:t>What is needed:</a:t>
            </a:r>
          </a:p>
          <a:p>
            <a:r>
              <a:rPr lang="en-US" dirty="0"/>
              <a:t>-</a:t>
            </a:r>
          </a:p>
          <a:p>
            <a:endParaRPr lang="en-US" dirty="0"/>
          </a:p>
          <a:p>
            <a:r>
              <a:rPr lang="en-US" b="1" dirty="0"/>
              <a:t>What to share with the participants:</a:t>
            </a:r>
          </a:p>
          <a:p>
            <a:r>
              <a:rPr lang="en-US" dirty="0"/>
              <a:t>When drafting a policy: the policy should be approved by senior management, contain concrete and measurable goals (interpretation of responsibilities and policy processes) and a description of external systems (e.g. certifications) and role they play in the due diligence process. Also the policy should be written in consultation with (external) experts and made public/shared with employees/suppliers and external parties. The policy should be evaluated periodically. To make sure the policy is not just a piece of paper that disappears into a drawer after its is written, it should be integrated into management systems. This is really a key step. Responsible business conduct should become an intrinsic part of the daily operation of a business.”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1200" b="0" i="0" u="none" strike="noStrike" kern="1200" cap="none" spc="0" normalizeH="0" baseline="0" noProof="0">
                <a:ln>
                  <a:noFill/>
                </a:ln>
                <a:solidFill>
                  <a:prstClr val="black"/>
                </a:solidFill>
                <a:effectLst/>
                <a:uLnTx/>
                <a:uFillTx/>
                <a:latin typeface="Calibri"/>
                <a:ea typeface="+mn-ea"/>
                <a:cs typeface="+mn-cs"/>
              </a:rPr>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 </a:t>
            </a:r>
          </a:p>
          <a:p>
            <a:r>
              <a:rPr lang="en-US" dirty="0"/>
              <a:t>Step 2, identifying the adverse impacts, is the way most companies get involved. They find out a negative impact and start working on it, instead of first developing an entire policy. Please keep the theory very short! </a:t>
            </a:r>
          </a:p>
          <a:p>
            <a:endParaRPr lang="en-US" dirty="0"/>
          </a:p>
          <a:p>
            <a:r>
              <a:rPr lang="en-US" b="1" dirty="0"/>
              <a:t>What is needed:</a:t>
            </a:r>
          </a:p>
          <a:p>
            <a:r>
              <a:rPr lang="en-US" dirty="0"/>
              <a:t>-</a:t>
            </a:r>
          </a:p>
          <a:p>
            <a:endParaRPr lang="en-US" dirty="0"/>
          </a:p>
          <a:p>
            <a:r>
              <a:rPr lang="en-US" b="1" dirty="0"/>
              <a:t>What to share with the participants:</a:t>
            </a:r>
          </a:p>
          <a:p>
            <a:r>
              <a:rPr lang="en-US" dirty="0"/>
              <a:t>"Companies need to map the entire value chain for their products, including the source of the raw materials, and even the input needed to produce these raw materials. Then they need to identify all (potential) adverse impacts on workers, communities, suppliers, environment &amp; climate for each of their products. They probably need to do some research to obtain this information: they can have internal discussions with buyers or the sourcing department for example where ingredients or components are sourced. Other possible sources are audits, complaints, media and stakeholders like trade unions and suppliers."</a:t>
            </a:r>
          </a:p>
          <a:p>
            <a:endParaRPr lang="nl-NL" dirty="0"/>
          </a:p>
        </p:txBody>
      </p:sp>
      <p:sp>
        <p:nvSpPr>
          <p:cNvPr id="4" name="Tijdelijke aanduiding voor dianummer 3"/>
          <p:cNvSpPr>
            <a:spLocks noGrp="1"/>
          </p:cNvSpPr>
          <p:nvPr>
            <p:ph type="sldNum" sz="quarter" idx="5"/>
          </p:nvPr>
        </p:nvSpPr>
        <p:spPr/>
        <p:txBody>
          <a:bodyPr/>
          <a:lstStyle/>
          <a:p>
            <a:fld id="{871B2431-D351-4C6E-A3CF-9DFAC0E3E050}" type="slidenum">
              <a:rPr lang="cs-CZ" smtClean="0"/>
              <a:t>17</a:t>
            </a:fld>
            <a:endParaRPr lang="cs-CZ"/>
          </a:p>
        </p:txBody>
      </p:sp>
    </p:spTree>
    <p:extLst>
      <p:ext uri="{BB962C8B-B14F-4D97-AF65-F5344CB8AC3E}">
        <p14:creationId xmlns:p14="http://schemas.microsoft.com/office/powerpoint/2010/main" val="19718964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 </a:t>
            </a:r>
          </a:p>
          <a:p>
            <a:r>
              <a:rPr lang="en-US" dirty="0"/>
              <a:t>Defining severity is not easy, so make sure to use examples. A good explanation of the concept can be found here: https://</a:t>
            </a:r>
            <a:r>
              <a:rPr lang="en-US" dirty="0" err="1"/>
              <a:t>www.businessrespecthumanrights.org</a:t>
            </a:r>
            <a:r>
              <a:rPr lang="en-US" dirty="0"/>
              <a:t>/</a:t>
            </a:r>
            <a:r>
              <a:rPr lang="en-US" dirty="0" err="1"/>
              <a:t>nl</a:t>
            </a:r>
            <a:r>
              <a:rPr lang="en-US" dirty="0"/>
              <a:t>/page/344/assessing-impacts (Guidance point 2: </a:t>
            </a:r>
            <a:r>
              <a:rPr lang="en-US" dirty="0" err="1"/>
              <a:t>Prioritising</a:t>
            </a:r>
            <a:r>
              <a:rPr lang="en-US" dirty="0"/>
              <a:t> severe human rights impacts)</a:t>
            </a:r>
          </a:p>
          <a:p>
            <a:endParaRPr lang="en-US" dirty="0"/>
          </a:p>
          <a:p>
            <a:r>
              <a:rPr lang="en-US" b="1" dirty="0"/>
              <a:t>What is needed:</a:t>
            </a:r>
          </a:p>
          <a:p>
            <a:r>
              <a:rPr lang="en-US" dirty="0"/>
              <a:t>-</a:t>
            </a:r>
          </a:p>
          <a:p>
            <a:endParaRPr lang="en-US" dirty="0"/>
          </a:p>
          <a:p>
            <a:r>
              <a:rPr lang="en-US" b="1" dirty="0"/>
              <a:t>What to share with the participants:</a:t>
            </a:r>
          </a:p>
          <a:p>
            <a:r>
              <a:rPr lang="en-US" dirty="0"/>
              <a:t>“If needed, companies can prioritize risks, this does not mean they can ignore adverse impacts, but that they can decide to prevent, stop or mitigate a particular impact first, before moving on to the next. In the end, a company needs to deal with all its negative impacts. To decide which impacts a company should focus on, they need to look at the severity of the impact and at the likelihood. Severity of the impact means, severity of the impact for people, environment and/or climate. Not severity of the impact for the company. Severity has a greater weighting than likelihood so that severe risks to people should always be </a:t>
            </a:r>
            <a:r>
              <a:rPr lang="en-US" dirty="0" err="1"/>
              <a:t>prioritised</a:t>
            </a:r>
            <a:r>
              <a:rPr lang="en-US" dirty="0"/>
              <a:t> for attention. Companies should prioritize those impacts that are most severe. Severity is defined by three elements:</a:t>
            </a:r>
          </a:p>
          <a:p>
            <a:pPr marL="171450" indent="-171450">
              <a:buFont typeface="Arial" panose="020B0604020202020204" pitchFamily="34" charset="0"/>
              <a:buChar char="•"/>
            </a:pPr>
            <a:r>
              <a:rPr lang="en-US" dirty="0"/>
              <a:t>Scale: how grave of serious the impact would be. For example: a 11-year-old working with a machete on a plantation or a 14-year-old working on a family farm after school.</a:t>
            </a:r>
          </a:p>
          <a:p>
            <a:pPr marL="171450" indent="-171450">
              <a:buFont typeface="Arial" panose="020B0604020202020204" pitchFamily="34" charset="0"/>
              <a:buChar char="•"/>
            </a:pPr>
            <a:r>
              <a:rPr lang="en-US" dirty="0"/>
              <a:t>Scope: how widespread the impact would be: how many people would be affected or how big the area is that would be affected. For example: a factory where one or two people are not paid for overtime, or a whole factory with hundreds of workers</a:t>
            </a:r>
          </a:p>
          <a:p>
            <a:pPr marL="171450" indent="-171450">
              <a:buFont typeface="Arial" panose="020B0604020202020204" pitchFamily="34" charset="0"/>
              <a:buChar char="•"/>
            </a:pPr>
            <a:r>
              <a:rPr lang="en-US" dirty="0" err="1"/>
              <a:t>Remediality</a:t>
            </a:r>
            <a:r>
              <a:rPr lang="en-US" dirty="0"/>
              <a:t>: can the situation be restored to the situation before the negative impact occurred? For example: the death of a worker is irremediable, so always a very severe risk with the highest priority. Women that are sexually harassed suffer from lifelong consequences, but they can be supported mentally and physically, the perpetrators can be fired or jailed, etc. </a:t>
            </a:r>
          </a:p>
          <a:p>
            <a:r>
              <a:rPr lang="en-US" dirty="0"/>
              <a:t>After looking at the severity of an impact, companies should also assess the likelihood. Factors that are important in determining the likelihood are for example, is there a well functioning legal system or </a:t>
            </a:r>
            <a:r>
              <a:rPr lang="en-US" dirty="0" err="1"/>
              <a:t>labour</a:t>
            </a:r>
            <a:r>
              <a:rPr lang="en-US" dirty="0"/>
              <a:t> inspection in a country, is the supplier regularly subjected to independent 3rd party audits, were the risks already discussed with the supplier concerned before and was an action plan developed to deal with these impacts.”</a:t>
            </a: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018304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 </a:t>
            </a:r>
          </a:p>
          <a:p>
            <a:r>
              <a:rPr lang="en-US" dirty="0"/>
              <a:t>Companies should become very concrete in step 3, so need to develop an action plan which is explained in this slide. Please keep the theory very short!</a:t>
            </a:r>
          </a:p>
          <a:p>
            <a:endParaRPr lang="en-US" dirty="0"/>
          </a:p>
          <a:p>
            <a:r>
              <a:rPr lang="en-US" b="1" dirty="0"/>
              <a:t>What is needed:</a:t>
            </a:r>
          </a:p>
          <a:p>
            <a:r>
              <a:rPr lang="en-US" dirty="0"/>
              <a:t>-</a:t>
            </a:r>
          </a:p>
          <a:p>
            <a:endParaRPr lang="en-US" dirty="0"/>
          </a:p>
          <a:p>
            <a:r>
              <a:rPr lang="en-US" b="1" dirty="0"/>
              <a:t>What to share with the participants:</a:t>
            </a:r>
          </a:p>
          <a:p>
            <a:r>
              <a:rPr lang="en-US" dirty="0"/>
              <a:t>“To be able to prevent, cease and/or mitigate the adverse impacts found, a company should draw up an action plan. This action plan should be SMART (Specific, Measurable, Actionable/ Achievable, Realistic and Timebound) and the action plan should include who is responsible within the company for which actions and what budget is assigned to the action. The action plan can be drawn up in any format, e.g. the format that the company already uses for other action plans in other areas.” </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14483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F60ECA-80CA-73EB-9FB3-CAB9A81BCEFF}"/>
            </a:ext>
          </a:extLst>
        </p:cNvPr>
        <p:cNvGrpSpPr/>
        <p:nvPr/>
      </p:nvGrpSpPr>
      <p:grpSpPr>
        <a:xfrm>
          <a:off x="0" y="0"/>
          <a:ext cx="0" cy="0"/>
          <a:chOff x="0" y="0"/>
          <a:chExt cx="0" cy="0"/>
        </a:xfrm>
      </p:grpSpPr>
      <p:sp>
        <p:nvSpPr>
          <p:cNvPr id="2" name="Header Placeholder 1">
            <a:extLst>
              <a:ext uri="{FF2B5EF4-FFF2-40B4-BE49-F238E27FC236}">
                <a16:creationId xmlns:a16="http://schemas.microsoft.com/office/drawing/2014/main" id="{B32C2DC0-88E6-3C94-AE2E-815234607B65}"/>
              </a:ext>
            </a:extLst>
          </p:cNvPr>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sp>
        <p:nvSpPr>
          <p:cNvPr id="3" name="Date Placeholder 2">
            <a:extLst>
              <a:ext uri="{FF2B5EF4-FFF2-40B4-BE49-F238E27FC236}">
                <a16:creationId xmlns:a16="http://schemas.microsoft.com/office/drawing/2014/main" id="{E846110F-38E0-0A9F-90DB-B034571FB3A3}"/>
              </a:ext>
            </a:extLst>
          </p:cNvPr>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1200" b="0" i="0" u="none" strike="noStrike" kern="1200" cap="none" spc="0" normalizeH="0" baseline="0" noProof="0">
                <a:ln>
                  <a:noFill/>
                </a:ln>
                <a:solidFill>
                  <a:prstClr val="black"/>
                </a:solidFill>
                <a:effectLst/>
                <a:uLnTx/>
                <a:uFillTx/>
                <a:latin typeface="Calibri"/>
                <a:ea typeface="+mn-ea"/>
                <a:cs typeface="+mn-cs"/>
              </a:rPr>
              <a:t>1.7.2013</a:t>
            </a:r>
          </a:p>
        </p:txBody>
      </p:sp>
      <p:sp>
        <p:nvSpPr>
          <p:cNvPr id="4" name="Slide Image Placeholder 3">
            <a:extLst>
              <a:ext uri="{FF2B5EF4-FFF2-40B4-BE49-F238E27FC236}">
                <a16:creationId xmlns:a16="http://schemas.microsoft.com/office/drawing/2014/main" id="{279CE1AB-5317-7DF8-A705-E3B32022411E}"/>
              </a:ext>
            </a:extLst>
          </p:cNvPr>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a:extLst>
              <a:ext uri="{FF2B5EF4-FFF2-40B4-BE49-F238E27FC236}">
                <a16:creationId xmlns:a16="http://schemas.microsoft.com/office/drawing/2014/main" id="{317F3A72-6980-7EF7-F610-3D6A0BA6DCED}"/>
              </a:ext>
            </a:extLst>
          </p:cNvPr>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p>
          <a:p>
            <a:r>
              <a:rPr lang="en-US" dirty="0"/>
              <a:t>Official welcome by the host and the organizing parties to make participants feel welcome and to stress the importance of the training</a:t>
            </a:r>
          </a:p>
          <a:p>
            <a:endParaRPr lang="en-US" dirty="0"/>
          </a:p>
          <a:p>
            <a:r>
              <a:rPr lang="en-US" b="1" dirty="0"/>
              <a:t>What is needed:</a:t>
            </a:r>
          </a:p>
          <a:p>
            <a:r>
              <a:rPr lang="en-US" dirty="0"/>
              <a:t>-</a:t>
            </a:r>
          </a:p>
          <a:p>
            <a:endParaRPr lang="en-US" dirty="0"/>
          </a:p>
          <a:p>
            <a:r>
              <a:rPr lang="en-US" b="1" dirty="0"/>
              <a:t>What to share with the participants:</a:t>
            </a:r>
          </a:p>
          <a:p>
            <a:r>
              <a:rPr lang="en-US" dirty="0"/>
              <a:t>To be decided by the organizing parties: why this training is important to the organizing parties</a:t>
            </a:r>
          </a:p>
          <a:p>
            <a:r>
              <a:rPr lang="en-US" dirty="0"/>
              <a:t>But also: logistics, e.g. the Wi-Fi code, bathroom, translation etc.</a:t>
            </a:r>
          </a:p>
          <a:p>
            <a:endParaRPr lang="en-US" dirty="0"/>
          </a:p>
          <a:p>
            <a:r>
              <a:rPr lang="en-US" dirty="0"/>
              <a:t>“With the increasing need for companies to stop, prevent, and/or mitigate their negative impacts on people and planet in international value chains, the role of trade unions becomes more relevant every day. Since the endorsement of the United Nations Guiding Principles on Business and Human Rights in 2011, and the incorporation of these guidelines in the OECD Guidelines for Multinational Enterprises (updated in 2023), companies worldwide are expected to do due diligence, showing their accountability regarding human rights, including </a:t>
            </a:r>
            <a:r>
              <a:rPr lang="en-US" dirty="0" err="1"/>
              <a:t>labour</a:t>
            </a:r>
            <a:r>
              <a:rPr lang="en-US" dirty="0"/>
              <a:t> rights, throughout their entire value chain. Currently, more and more governments are introducing legislation that incorporates these guidelines, compelling companies to do Human Rights and Environmental Due Diligence (HREDD). </a:t>
            </a:r>
          </a:p>
          <a:p>
            <a:endParaRPr lang="en-US" dirty="0"/>
          </a:p>
          <a:p>
            <a:r>
              <a:rPr lang="en-US" dirty="0"/>
              <a:t>This offers trade unions, especially those in production countries, a unique opportunity to claim their role as a key stakeholder in HREDD processes. It is crucial that they, and the other parties involved, understand how important unions are as rightsholders in these processes. Unfortunately, companies are not always aware of the role that trade unions can play in HREDD. </a:t>
            </a:r>
            <a:r>
              <a:rPr lang="en-US" dirty="0">
                <a:solidFill>
                  <a:srgbClr val="FF0000"/>
                </a:solidFill>
                <a:highlight>
                  <a:srgbClr val="FFFF00"/>
                </a:highlight>
              </a:rPr>
              <a:t>Trade union rights are fundamental rights in and of themselves. </a:t>
            </a:r>
            <a:r>
              <a:rPr lang="en-US" dirty="0"/>
              <a:t>They are also </a:t>
            </a:r>
            <a:r>
              <a:rPr lang="en-US" dirty="0" err="1"/>
              <a:t>recognised</a:t>
            </a:r>
            <a:r>
              <a:rPr lang="en-US" dirty="0"/>
              <a:t> as “enabling rights,” meaning that respecting these rights often leads to the fulfilment of a number of other </a:t>
            </a:r>
            <a:r>
              <a:rPr lang="en-US" dirty="0" err="1"/>
              <a:t>labour</a:t>
            </a:r>
            <a:r>
              <a:rPr lang="en-US" dirty="0"/>
              <a:t> rights, including adequate wages, reasonable working hours, and workplace safety. Moreover, the existence of well-functioning trade unions reduces workplace conflicts and sick leave because they are engaged in social dialogue. This all eventually increases </a:t>
            </a:r>
            <a:r>
              <a:rPr lang="en-US" dirty="0" err="1"/>
              <a:t>labour</a:t>
            </a:r>
            <a:r>
              <a:rPr lang="en-US" dirty="0"/>
              <a:t> productivity.</a:t>
            </a:r>
          </a:p>
          <a:p>
            <a:endParaRPr lang="en-US" dirty="0"/>
          </a:p>
          <a:p>
            <a:r>
              <a:rPr lang="en-US" dirty="0"/>
              <a:t>With profound knowledge of the HREDD process and the role that trade unions can play in this process, trade unions can become agents of change for their constituencies. HREDD offers trade unions an opportunity to engage proactively with management, supply chain partners, and other stakeholders to address the power relation that underlie many of the structural problems that workers face in international supply chains. This training will address how trade unions can take up their role in HREDD processes.”</a:t>
            </a:r>
          </a:p>
          <a:p>
            <a:endParaRPr lang="en-US" dirty="0"/>
          </a:p>
        </p:txBody>
      </p:sp>
      <p:sp>
        <p:nvSpPr>
          <p:cNvPr id="6" name="Footer Placeholder 5">
            <a:extLst>
              <a:ext uri="{FF2B5EF4-FFF2-40B4-BE49-F238E27FC236}">
                <a16:creationId xmlns:a16="http://schemas.microsoft.com/office/drawing/2014/main" id="{6E429B9C-24A4-2C6C-DF8E-50A2BCFBECA7}"/>
              </a:ext>
            </a:extLst>
          </p:cNvPr>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Slide Number Placeholder 6">
            <a:extLst>
              <a:ext uri="{FF2B5EF4-FFF2-40B4-BE49-F238E27FC236}">
                <a16:creationId xmlns:a16="http://schemas.microsoft.com/office/drawing/2014/main" id="{CBF67F23-3BB7-3C1E-5F91-5E91EEEB34F9}"/>
              </a:ext>
            </a:extLst>
          </p:cNvPr>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1200" b="0" i="0" u="none" strike="noStrike" kern="1200" cap="none" spc="0" normalizeH="0" baseline="0" noProof="0">
                <a:ln>
                  <a:noFill/>
                </a:ln>
                <a:solidFill>
                  <a:prstClr val="black"/>
                </a:solidFill>
                <a:effectLst/>
                <a:uLnTx/>
                <a:uFillTx/>
                <a:latin typeface="Calibri"/>
                <a:ea typeface="+mn-ea"/>
                <a:cs typeface="+mn-cs"/>
              </a:rPr>
              <a:t>‹#›</a:t>
            </a:r>
          </a:p>
        </p:txBody>
      </p:sp>
    </p:spTree>
    <p:extLst>
      <p:ext uri="{BB962C8B-B14F-4D97-AF65-F5344CB8AC3E}">
        <p14:creationId xmlns:p14="http://schemas.microsoft.com/office/powerpoint/2010/main" val="14526016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 </a:t>
            </a:r>
          </a:p>
          <a:p>
            <a:r>
              <a:rPr lang="en-US" dirty="0"/>
              <a:t>We continue with step 4. Please keep the theory very short!</a:t>
            </a:r>
          </a:p>
          <a:p>
            <a:endParaRPr lang="en-US" dirty="0"/>
          </a:p>
          <a:p>
            <a:r>
              <a:rPr lang="en-US" b="1" dirty="0"/>
              <a:t>What is needed:</a:t>
            </a:r>
          </a:p>
          <a:p>
            <a:r>
              <a:rPr lang="en-US" dirty="0"/>
              <a:t>-</a:t>
            </a:r>
          </a:p>
          <a:p>
            <a:endParaRPr lang="en-US" dirty="0"/>
          </a:p>
          <a:p>
            <a:r>
              <a:rPr lang="en-US" b="1" dirty="0"/>
              <a:t>What to share with the participants:</a:t>
            </a:r>
          </a:p>
          <a:p>
            <a:r>
              <a:rPr lang="en-US" dirty="0"/>
              <a:t>"The due diligence tool provides a system to monitor applications and results. Companies should monitor their own internal efforts, activities and goals through in-house or external reviews or audits by using:</a:t>
            </a:r>
          </a:p>
          <a:p>
            <a:pPr marL="171450" indent="-171450">
              <a:buFont typeface="Arial" panose="020B0604020202020204" pitchFamily="34" charset="0"/>
              <a:buChar char="•"/>
            </a:pPr>
            <a:r>
              <a:rPr lang="en-US" dirty="0"/>
              <a:t>Quantitative and qualitative indicators.</a:t>
            </a:r>
          </a:p>
          <a:p>
            <a:pPr marL="171450" indent="-171450">
              <a:buFont typeface="Arial" panose="020B0604020202020204" pitchFamily="34" charset="0"/>
              <a:buChar char="•"/>
            </a:pPr>
            <a:r>
              <a:rPr lang="en-US" dirty="0"/>
              <a:t>Internal and external sources </a:t>
            </a:r>
          </a:p>
          <a:p>
            <a:pPr marL="171450" indent="-171450">
              <a:buFont typeface="Arial" panose="020B0604020202020204" pitchFamily="34" charset="0"/>
              <a:buChar char="•"/>
            </a:pPr>
            <a:r>
              <a:rPr lang="en-US" dirty="0"/>
              <a:t>Periodic reviews </a:t>
            </a:r>
          </a:p>
          <a:p>
            <a:r>
              <a:rPr lang="en-US" dirty="0"/>
              <a:t>Furthermore, business relationships should be assessed periodically, and the conclusion should be used to improve policies, processes and the action plans."</a:t>
            </a: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640771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 </a:t>
            </a:r>
          </a:p>
          <a:p>
            <a:r>
              <a:rPr lang="en-US" dirty="0"/>
              <a:t>And now we reach one of the final steps we will discuss during this training: step 5! Again, be brief in the theoretical explanation.</a:t>
            </a:r>
          </a:p>
          <a:p>
            <a:endParaRPr lang="en-US" dirty="0"/>
          </a:p>
          <a:p>
            <a:r>
              <a:rPr lang="en-US" b="1" dirty="0"/>
              <a:t>What is needed:</a:t>
            </a:r>
          </a:p>
          <a:p>
            <a:r>
              <a:rPr lang="en-US" dirty="0"/>
              <a:t>-</a:t>
            </a:r>
          </a:p>
          <a:p>
            <a:endParaRPr lang="en-US" dirty="0"/>
          </a:p>
          <a:p>
            <a:r>
              <a:rPr lang="en-US" b="1" dirty="0"/>
              <a:t>What to share with the participants:</a:t>
            </a:r>
          </a:p>
          <a:p>
            <a:r>
              <a:rPr lang="en-US" dirty="0"/>
              <a:t>“Companies need to communicate all relevant information on adverse impacts found, actions plans and implementation progress, remedy </a:t>
            </a:r>
            <a:r>
              <a:rPr lang="en-US" dirty="0" err="1"/>
              <a:t>etc</a:t>
            </a:r>
            <a:r>
              <a:rPr lang="en-US" dirty="0"/>
              <a:t> with the relevant stakeholders in a relevant way. This means companies need to think on what communication tool to use, when communicating to specific stakeholders. For some stakeholders communication via the website might be best or at least a first step (</a:t>
            </a:r>
            <a:r>
              <a:rPr lang="en-US" dirty="0" err="1"/>
              <a:t>f.e</a:t>
            </a:r>
            <a:r>
              <a:rPr lang="en-US" dirty="0"/>
              <a:t>. the media or NGOs), for others you want to organize meetings (</a:t>
            </a:r>
            <a:r>
              <a:rPr lang="en-US" dirty="0" err="1"/>
              <a:t>f.e</a:t>
            </a:r>
            <a:r>
              <a:rPr lang="en-US" dirty="0"/>
              <a:t>. with trade unions and NGOs you can organize yearly meetings on how the company is performing when it comes to respecting human rights, the environment and climate, or when you need to communicate to a local community on certain impacts you activities will have on the community you might want to organize town hall meetings). </a:t>
            </a:r>
          </a:p>
          <a:p>
            <a:endParaRPr lang="en-US" dirty="0"/>
          </a:p>
          <a:p>
            <a:r>
              <a:rPr lang="en-US" dirty="0"/>
              <a:t>It is important to understand that communication is not the same as reporting. Companies need to report yearly on their due diligence efforts achievements, like they do on their financial year. But communication in the due diligence cycle means continuously communicate with stakeholders when necessary. This communication should always be meaningful: so with an open mind, before major decisions are taken and with the intention of sharing information back and forth between two parties”.</a:t>
            </a: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257456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 </a:t>
            </a:r>
          </a:p>
          <a:p>
            <a:r>
              <a:rPr lang="en-US" dirty="0"/>
              <a:t>We continue with step 6. Please keep the theory very short!</a:t>
            </a:r>
          </a:p>
          <a:p>
            <a:endParaRPr lang="en-US" dirty="0"/>
          </a:p>
          <a:p>
            <a:r>
              <a:rPr lang="en-US" b="1" dirty="0"/>
              <a:t>What is needed:</a:t>
            </a:r>
          </a:p>
          <a:p>
            <a:r>
              <a:rPr lang="en-US" dirty="0"/>
              <a:t>-</a:t>
            </a:r>
          </a:p>
          <a:p>
            <a:endParaRPr lang="en-US" dirty="0"/>
          </a:p>
          <a:p>
            <a:r>
              <a:rPr lang="en-US" b="1" dirty="0"/>
              <a:t>What to share with the participants:</a:t>
            </a:r>
          </a:p>
          <a:p>
            <a:r>
              <a:rPr lang="en-US" dirty="0"/>
              <a:t>“Individuals or groups that have been harmed by a business’ activities have a right to remedy:</a:t>
            </a:r>
          </a:p>
          <a:p>
            <a:pPr marL="228600" indent="-228600">
              <a:buFont typeface="+mj-lt"/>
              <a:buAutoNum type="arabicPeriod"/>
            </a:pPr>
            <a:r>
              <a:rPr lang="en-US" dirty="0"/>
              <a:t>Officially remedy means to restore to the situation they would have been in had the impact not occurred: this of course is nearly impossible: strive to restore as much as possible to the situation they would have been in.</a:t>
            </a:r>
          </a:p>
          <a:p>
            <a:pPr marL="228600" indent="-228600">
              <a:buFont typeface="+mj-lt"/>
              <a:buAutoNum type="arabicPeriod"/>
            </a:pPr>
            <a:r>
              <a:rPr lang="en-US" dirty="0"/>
              <a:t>So a company should try to make amends for the harm caused.</a:t>
            </a:r>
          </a:p>
          <a:p>
            <a:pPr marL="228600" indent="-228600">
              <a:buFont typeface="+mj-lt"/>
              <a:buAutoNum type="arabicPeriod"/>
            </a:pPr>
            <a:r>
              <a:rPr lang="en-US" dirty="0"/>
              <a:t>They can use various measures. Remedy is not about money per se, it can include apologies, restitution, rehabilitation, financial or non-financial compensation, and punitive sanctions (whether criminal or administrative, such as fines), as well the prevention of harm through, for example, injunctions or guarantees of non-repetition.</a:t>
            </a:r>
          </a:p>
          <a:p>
            <a:pPr marL="228600" indent="-228600">
              <a:buFont typeface="+mj-lt"/>
              <a:buAutoNum type="arabicPeriod"/>
            </a:pPr>
            <a:r>
              <a:rPr lang="en-US" dirty="0"/>
              <a:t>A vital part of step 6 is the obligation for companies to set up grievance mechanisms.”</a:t>
            </a: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373878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a:t>
            </a:r>
            <a:r>
              <a:rPr lang="en-US" dirty="0"/>
              <a:t> </a:t>
            </a:r>
          </a:p>
          <a:p>
            <a:r>
              <a:rPr lang="en-US" dirty="0"/>
              <a:t>In the coming slides, we go through the main theoretical background. This is quite long and could be shortened depending on the audience and the interest of the group. Be as brief as possible. </a:t>
            </a:r>
          </a:p>
          <a:p>
            <a:endParaRPr lang="en-US" dirty="0"/>
          </a:p>
          <a:p>
            <a:r>
              <a:rPr lang="en-US" b="1" dirty="0"/>
              <a:t>What is needed:</a:t>
            </a:r>
          </a:p>
          <a:p>
            <a:r>
              <a:rPr lang="en-US" dirty="0"/>
              <a:t>-</a:t>
            </a:r>
          </a:p>
          <a:p>
            <a:endParaRPr lang="en-US" dirty="0"/>
          </a:p>
          <a:p>
            <a:r>
              <a:rPr lang="en-US" b="1" dirty="0"/>
              <a:t>What to share with the participants:</a:t>
            </a:r>
          </a:p>
          <a:p>
            <a:r>
              <a:rPr lang="en-US" dirty="0"/>
              <a:t>“To summarize: The central concept of the UNGPs and the OECD Guidelines is Human Rights and Environmental Due Diligence. This is an ongoing management process that consists of six steps which COMPANIES with international value chains need to implement to ensure that they respect human rights, the environment and climate in their entire value chain. So it is a process COMPANIES need to implement! It was developed as a voluntary concept but not unbinding since UN Member States have a legal duty to protect human rights also from violations by companies operating within their territories. UN Member States endorsed the UNGPs. OECD Member States are officially the ones who signed the OECD Guidelines, and are obliged to encourage "their" companies to implement these guidelines.”</a:t>
            </a: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012121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a:t>
            </a:r>
          </a:p>
          <a:p>
            <a:r>
              <a:rPr lang="en-US" dirty="0"/>
              <a:t>We have made a quick journey through the history and the theoretical background of due diligence. It is important to now sum up the key elements.</a:t>
            </a:r>
          </a:p>
          <a:p>
            <a:endParaRPr lang="en-US" dirty="0"/>
          </a:p>
          <a:p>
            <a:r>
              <a:rPr lang="en-US" b="1" dirty="0"/>
              <a:t>What is needed:</a:t>
            </a:r>
          </a:p>
          <a:p>
            <a:r>
              <a:rPr lang="en-US" dirty="0"/>
              <a:t>-</a:t>
            </a:r>
          </a:p>
          <a:p>
            <a:endParaRPr lang="en-US" dirty="0"/>
          </a:p>
          <a:p>
            <a:r>
              <a:rPr lang="en-US" b="1" dirty="0"/>
              <a:t>What to share with the participants:</a:t>
            </a:r>
          </a:p>
          <a:p>
            <a:r>
              <a:rPr lang="en-US" dirty="0"/>
              <a:t>“ To sum up, the key elements of due diligence are:</a:t>
            </a:r>
          </a:p>
          <a:p>
            <a:pPr marL="171450" indent="-171450">
              <a:buFont typeface="Arial" panose="020B0604020202020204" pitchFamily="34" charset="0"/>
              <a:buChar char="•"/>
            </a:pPr>
            <a:r>
              <a:rPr lang="en-US" dirty="0"/>
              <a:t> HRDD is based on internationally recognized RBC standards, recognized not only by the OECD but also by the UN, and therefore this is a universal concept, applicable to all companies with international value chains, thus also for companies in production countries.</a:t>
            </a:r>
          </a:p>
          <a:p>
            <a:pPr marL="171450" indent="-171450">
              <a:buFont typeface="Arial" panose="020B0604020202020204" pitchFamily="34" charset="0"/>
              <a:buChar char="•"/>
            </a:pPr>
            <a:r>
              <a:rPr lang="en-US" dirty="0"/>
              <a:t>Main goal of HRDD is preventing negative impacts. Of course, remediation of negative impacts is an important element, but first and foremost it is about prevention.</a:t>
            </a:r>
          </a:p>
          <a:p>
            <a:pPr marL="171450" indent="-171450">
              <a:buFont typeface="Arial" panose="020B0604020202020204" pitchFamily="34" charset="0"/>
              <a:buChar char="•"/>
            </a:pPr>
            <a:r>
              <a:rPr lang="en-US" dirty="0"/>
              <a:t>HRDD is a dynamic, ongoing, reactive and flexible process: adaptable to the context in which the company operates.</a:t>
            </a:r>
          </a:p>
          <a:p>
            <a:pPr marL="171450" indent="-171450">
              <a:buFont typeface="Arial" panose="020B0604020202020204" pitchFamily="34" charset="0"/>
              <a:buChar char="•"/>
            </a:pPr>
            <a:r>
              <a:rPr lang="en-US" dirty="0"/>
              <a:t>HRDD is about risks, but not only about risks for the company, but also, and foremost about risks for the surroundings of the companies, for others outside of the company.</a:t>
            </a:r>
          </a:p>
          <a:p>
            <a:pPr marL="171450" indent="-171450">
              <a:buFont typeface="Arial" panose="020B0604020202020204" pitchFamily="34" charset="0"/>
              <a:buChar char="•"/>
            </a:pPr>
            <a:r>
              <a:rPr lang="en-US" dirty="0"/>
              <a:t>When doing HRDD there should be extra attention for gender and vulnerable groups: women and girls are often impacted more by human rights violations and are often more difficult to reach. Children or people with a disability are also extra vulnerable.</a:t>
            </a:r>
          </a:p>
          <a:p>
            <a:pPr marL="171450" indent="-171450">
              <a:buFont typeface="Arial" panose="020B0604020202020204" pitchFamily="34" charset="0"/>
              <a:buChar char="•"/>
            </a:pPr>
            <a:r>
              <a:rPr lang="en-US" dirty="0"/>
              <a:t>HRDD is proportional in itself, meaning that what a company is supposed to do depends, amongst others, on the size of the company, its’ position in the value chain and the degree/ extent of the negative impact (the more impactful the negative impact, the greater the responsibility). </a:t>
            </a:r>
          </a:p>
          <a:p>
            <a:pPr marL="171450" indent="-171450">
              <a:buFont typeface="Arial" panose="020B0604020202020204" pitchFamily="34" charset="0"/>
              <a:buChar char="•"/>
            </a:pPr>
            <a:r>
              <a:rPr lang="en-US" dirty="0"/>
              <a:t>As already said, stakeholder involvement is key in every step of HRDD.</a:t>
            </a:r>
          </a:p>
          <a:p>
            <a:pPr marL="171450" indent="-171450">
              <a:buFont typeface="Arial" panose="020B0604020202020204" pitchFamily="34" charset="0"/>
              <a:buChar char="•"/>
            </a:pPr>
            <a:r>
              <a:rPr lang="en-US" dirty="0"/>
              <a:t>And lastly: HREDD is really about shared responsibility: brands are responsible for their value chain, together with all value chain partners. Partners in the value chain should support each other in respecting human rights, the climate and environment."</a:t>
            </a: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559659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a:t>
            </a:r>
          </a:p>
          <a:p>
            <a:r>
              <a:rPr lang="en-US" dirty="0"/>
              <a:t>These slides show the development from voluntary guidelines to legislation. We will not go into the content of all legislation into detail, since we believe that if you understand the OESO guidelines, you can support companies/hold them accountable for doing HREDD since all legislation is based on the OECD Guidelines.</a:t>
            </a:r>
          </a:p>
          <a:p>
            <a:endParaRPr lang="en-US" dirty="0"/>
          </a:p>
          <a:p>
            <a:r>
              <a:rPr lang="en-US" b="1" dirty="0"/>
              <a:t>What is needed:</a:t>
            </a:r>
          </a:p>
          <a:p>
            <a:r>
              <a:rPr lang="en-US" dirty="0"/>
              <a:t>-</a:t>
            </a:r>
          </a:p>
          <a:p>
            <a:endParaRPr lang="en-US" dirty="0"/>
          </a:p>
          <a:p>
            <a:r>
              <a:rPr lang="en-US" b="1" dirty="0"/>
              <a:t>What to share with the participants:</a:t>
            </a:r>
          </a:p>
          <a:p>
            <a:r>
              <a:rPr lang="en-US" dirty="0"/>
              <a:t>“Although companies are supposed to do due diligence for human rights and the environment since 2011, many are not implementing due diligence. Therefore, there is an increasing call for legislation since 2014, to make due diligence for human rights a legal obligation for companies. So, the voluntary HREDD is becoming mandatory for companies in certain jurisdictions like the European Union."</a:t>
            </a:r>
          </a:p>
          <a:p>
            <a:r>
              <a:rPr lang="en-US" dirty="0"/>
              <a:t>	</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801186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a:t>
            </a:r>
          </a:p>
          <a:p>
            <a:r>
              <a:rPr lang="en-US" dirty="0"/>
              <a:t>These slides show the development from voluntary guidelines to legislation in time. We will not detail the content of all legislation, since we believe that if you understand the OESO guidelines, you can support companies/ hold them accountable for doing HREDD since all legislation is based on the OECD Guidelines.</a:t>
            </a:r>
          </a:p>
          <a:p>
            <a:endParaRPr lang="en-US" dirty="0"/>
          </a:p>
          <a:p>
            <a:r>
              <a:rPr lang="en-US" b="1" dirty="0"/>
              <a:t>What is needed:</a:t>
            </a:r>
          </a:p>
          <a:p>
            <a:r>
              <a:rPr lang="en-US" dirty="0"/>
              <a:t>-</a:t>
            </a:r>
          </a:p>
          <a:p>
            <a:endParaRPr lang="en-US" dirty="0"/>
          </a:p>
          <a:p>
            <a:r>
              <a:rPr lang="en-US" b="1" dirty="0"/>
              <a:t>What to share with the participants:</a:t>
            </a:r>
          </a:p>
          <a:p>
            <a:r>
              <a:rPr lang="en-US" dirty="0"/>
              <a:t>"This slide clearly shows the trend of moving from voluntary to mandatory: In France the first broad due diligence law was adopted in 2016; in 2022, Norway and Germany followed suit. All of these laws are based on the OECD Guidelines and the UNGPs.</a:t>
            </a:r>
          </a:p>
          <a:p>
            <a:endParaRPr lang="en-US" dirty="0"/>
          </a:p>
          <a:p>
            <a:r>
              <a:rPr lang="en-US" dirty="0"/>
              <a:t>After several European countries set out to develop legislation, the European Union decided it would be better to have broad due diligence legislation on a European level. So, the European commission developed a legislative proposal, based on the OECD Guidelines. This proposal is called the Corporate Sustainability Due Diligence Directive (CSDDD), and was adopted in 2024. The law applies to all companies with more than 1000 employees and 450 million in revenues. But the European Union already developed legislation which requires companies to report on sustainability and their due diligence efforts called the Corporate Sustainability Reporting Directive (CSRD). Also, the EU developed legislation on deforestation: when importing certain products like soy, palm oil or cocoa, companies need to prove with GPS location coordinates that these products were not grown on lands that were deforested since 2020. And concluding, there is upcoming legislation on forced labor which is expected to be adopted in 2024. If it can be proven that products on the EU market are made with forced labor, the products will be taken of the market only to be readmitted when forced </a:t>
            </a:r>
            <a:r>
              <a:rPr lang="en-US" dirty="0" err="1"/>
              <a:t>labour</a:t>
            </a:r>
            <a:r>
              <a:rPr lang="en-US" dirty="0"/>
              <a:t> is eliminated in the supply chain.</a:t>
            </a:r>
          </a:p>
          <a:p>
            <a:endParaRPr lang="en-US" dirty="0"/>
          </a:p>
          <a:p>
            <a:r>
              <a:rPr lang="en-US" dirty="0"/>
              <a:t>European brands are faced with numerous laws that have due diligence elements and are all based on the OECD guidelines. Stakeholders like trade unions, governments and suppliers in production countries that understand these OECD guidelines, understand the role they play in due diligence, can have a competitive advantage for European brands which is an important reason for this training.</a:t>
            </a:r>
          </a:p>
          <a:p>
            <a:endParaRPr lang="en-US" dirty="0"/>
          </a:p>
          <a:p>
            <a:r>
              <a:rPr lang="en-US" dirty="0"/>
              <a:t>Although the legislation debate is most advanced in the EU, other parts of the world are following. In Australia, the Modern Slavery Acts of 2018 is being updated to include more elements of due diligence. Also in Japan, Guidelines for Business and Human Rights are developed, and many expect these guidelines (based on the OECD Guidelines) to be further developed into legislation. Another example is the US Tariff act, an act that already exists for a very long time but was recently updated to exclude import from all products from Xinjiang since the assumption is all of these products are made with modern slavery. Also, a legislative proposal on broad due diligence was tabled in South Korea in 2023. The expectation is that with the EU developing legislation based on the international norms, companies worldwide that export to the EU but also to other countries will make sure they have due diligence systems in place for all their products so they comply with the EU law and can there for export to the EU and all other countries in the world."</a:t>
            </a:r>
          </a:p>
          <a:p>
            <a:endParaRPr lang="en-US"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701498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a:t>
            </a:r>
          </a:p>
          <a:p>
            <a:r>
              <a:rPr lang="en-US" dirty="0"/>
              <a:t>These slides show the development from voluntary guidelines to legislation. We will not go into the content of all legislation in detail, since we believe that if you understand the OESO guidelines, you can support companies/hold them accountable for doing HREDD since all legislation is based on these guidelines.</a:t>
            </a:r>
          </a:p>
          <a:p>
            <a:endParaRPr lang="en-US" dirty="0"/>
          </a:p>
          <a:p>
            <a:r>
              <a:rPr lang="en-US" b="1" dirty="0"/>
              <a:t>What is needed:</a:t>
            </a:r>
          </a:p>
          <a:p>
            <a:r>
              <a:rPr lang="en-US" dirty="0"/>
              <a:t>-</a:t>
            </a:r>
          </a:p>
          <a:p>
            <a:endParaRPr lang="en-US" b="1" dirty="0"/>
          </a:p>
          <a:p>
            <a:r>
              <a:rPr lang="en-US" b="1" dirty="0"/>
              <a:t>What to share with the participants:</a:t>
            </a:r>
          </a:p>
          <a:p>
            <a:r>
              <a:rPr lang="en-US" dirty="0"/>
              <a:t>"Since the European broad due diligence law, the CSDDD, is to date the most advanced due diligence law in one of the biggest markets in the world, we zoom in quickly on this law, which applies to the largest companies (those with more than 1.000 employees and 450 million annual sales) selling products or services on the European market. But even though it only applies to these companies, it covers their entire supply chain. If an adverse impact happens somewhere in the world  in their supply chain and they did not respond in line with their due diligence obligation, they can be held accountable in Europe" </a:t>
            </a: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852675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a:t>
            </a:r>
          </a:p>
          <a:p>
            <a:r>
              <a:rPr lang="en-US" dirty="0"/>
              <a:t>We will now zoom into two elements of DD: Gender and Stakeholders, we will look into stakeholders here</a:t>
            </a:r>
          </a:p>
          <a:p>
            <a:endParaRPr lang="en-US" dirty="0"/>
          </a:p>
          <a:p>
            <a:r>
              <a:rPr lang="en-US" b="1" dirty="0"/>
              <a:t>What is needed:</a:t>
            </a:r>
          </a:p>
          <a:p>
            <a:r>
              <a:rPr lang="en-US" dirty="0"/>
              <a:t>-</a:t>
            </a:r>
          </a:p>
          <a:p>
            <a:endParaRPr lang="en-US" dirty="0"/>
          </a:p>
          <a:p>
            <a:r>
              <a:rPr lang="en-US" b="1" dirty="0"/>
              <a:t>What to share with the participants:</a:t>
            </a:r>
          </a:p>
          <a:p>
            <a:r>
              <a:rPr lang="en-US" dirty="0"/>
              <a:t>“ Again, as said there are several elements of due diligence, which decide on the quality of the due diligence process. One is stakeholder involvement in every step of due diligence"</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035760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 </a:t>
            </a:r>
          </a:p>
          <a:p>
            <a:r>
              <a:rPr lang="en-US" dirty="0"/>
              <a:t>In the coming slides, we go through the main theoretical background. This is quite long and could be shortened depending on the audience and the interest of the group. Be as brief as possible. </a:t>
            </a:r>
          </a:p>
          <a:p>
            <a:endParaRPr lang="en-US" dirty="0"/>
          </a:p>
          <a:p>
            <a:r>
              <a:rPr lang="en-US" b="1" dirty="0"/>
              <a:t>What is needed:</a:t>
            </a:r>
          </a:p>
          <a:p>
            <a:r>
              <a:rPr lang="en-US" dirty="0"/>
              <a:t>-</a:t>
            </a:r>
          </a:p>
          <a:p>
            <a:endParaRPr lang="en-US" dirty="0"/>
          </a:p>
          <a:p>
            <a:r>
              <a:rPr lang="en-US" b="1" dirty="0"/>
              <a:t>What to share with the participants</a:t>
            </a:r>
            <a:r>
              <a:rPr lang="en-US" dirty="0"/>
              <a:t>:</a:t>
            </a:r>
          </a:p>
          <a:p>
            <a:r>
              <a:rPr lang="en-US" dirty="0"/>
              <a:t>“Due diligence is all about adverse impacts on others, outside of the company, on the environment, on local communities, on workers etc. Therefore, stakeholder consultation is a central element of due diligence in all of the six steps of due diligence. Involving the right stakeholders at every stage of due diligence is a prerequisite for achieving a quality process that has a positive impact in producing countries and thus also adds value for companies. </a:t>
            </a:r>
          </a:p>
          <a:p>
            <a:endParaRPr lang="en-US" dirty="0"/>
          </a:p>
          <a:p>
            <a:r>
              <a:rPr lang="en-US" dirty="0"/>
              <a:t>Stakeholders, according to the OECD guidelines, are people or groups of people with interests that can be harmed by the company's activities. This entails a very diverse group that includes, for example, farmers, workers, and trade unions, local communities, civil society organizations, investors and industry associations. </a:t>
            </a:r>
          </a:p>
          <a:p>
            <a:endParaRPr lang="en-US" dirty="0"/>
          </a:p>
          <a:p>
            <a:r>
              <a:rPr lang="en-US" dirty="0"/>
              <a:t>A special group are stakeholders whose human or collective rights are or may be violated. They are called rights holders. Trade unions who represent workers (right holders) are a key stakeholder for companies in doing their due diligence.</a:t>
            </a:r>
          </a:p>
          <a:p>
            <a:endParaRPr lang="en-US" dirty="0"/>
          </a:p>
          <a:p>
            <a:r>
              <a:rPr lang="en-US" dirty="0"/>
              <a:t>Companies are not only required to engage stakeholders, and thus trade unions, in every step of due diligence, but they should do so in a meaningful way. “Meaningful” in this context means that companies do not wait to reach out to trade unions when their constituencies are affected by business activities. Companies should provide them with transparent and accessible information, and parties should exhibit a genuine desire to understand each other (i.e., there is open, two-way communication). </a:t>
            </a:r>
          </a:p>
          <a:p>
            <a:endParaRPr lang="en-US" dirty="0"/>
          </a:p>
          <a:p>
            <a:r>
              <a:rPr lang="en-US" dirty="0"/>
              <a:t>Meaningful engagement starts with trust, which may take time to build. ”.</a:t>
            </a: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68605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 </a:t>
            </a:r>
          </a:p>
          <a:p>
            <a:r>
              <a:rPr lang="en-US" dirty="0"/>
              <a:t>Even though the participants are all trade unions, it is still interesting to see why they are in this workshop. For example because they think HREDD is an opportunity for trade unions to play a bigger role, because HREDD is demanded by Europe , because HREDD could really have a positive impact, or for another reason. Ask the participants to be brief! This first exercise is not solely to get to know each other, but also to immediately start the exchange on the content of the workshop.</a:t>
            </a:r>
          </a:p>
          <a:p>
            <a:endParaRPr lang="en-US" dirty="0"/>
          </a:p>
          <a:p>
            <a:r>
              <a:rPr lang="en-US" b="1" dirty="0"/>
              <a:t>What is needed:</a:t>
            </a:r>
          </a:p>
          <a:p>
            <a:pPr marL="171450" indent="-171450">
              <a:buFont typeface="Arial" panose="020B0604020202020204" pitchFamily="34" charset="0"/>
              <a:buChar char="•"/>
            </a:pPr>
            <a:r>
              <a:rPr lang="en-US" dirty="0"/>
              <a:t>Room large enough for the participants to stand in four quadrants</a:t>
            </a:r>
          </a:p>
          <a:p>
            <a:pPr marL="171450" indent="-171450">
              <a:buFont typeface="Arial" panose="020B0604020202020204" pitchFamily="34" charset="0"/>
              <a:buChar char="•"/>
            </a:pPr>
            <a:r>
              <a:rPr lang="en-US" dirty="0"/>
              <a:t>4 papers with prints of the quadrants</a:t>
            </a:r>
          </a:p>
          <a:p>
            <a:endParaRPr lang="en-US" dirty="0"/>
          </a:p>
          <a:p>
            <a:r>
              <a:rPr lang="en-US" b="1" dirty="0"/>
              <a:t>What to share with the participants:</a:t>
            </a:r>
          </a:p>
          <a:p>
            <a:r>
              <a:rPr lang="en-US" dirty="0"/>
              <a:t>“To start our discussion, we would like to ask you to tell us why you are joining this workshop on Human Rights and Environmental Due Diligence. Is this because you believe HREDD is an opportunity for trade unions to play a bigger role in society, because companies from the European Union that source from your country now have these demands on HREDD, because you believe HREDD might lead to better livelihoods, or for another reason? Please state your name and the organization you work for, and why you are in the quadrant chosen. ”</a:t>
            </a:r>
          </a:p>
        </p:txBody>
      </p:sp>
      <p:sp>
        <p:nvSpPr>
          <p:cNvPr id="4" name="Tijdelijke aanduiding voor dianummer 3"/>
          <p:cNvSpPr>
            <a:spLocks noGrp="1"/>
          </p:cNvSpPr>
          <p:nvPr>
            <p:ph type="sldNum" sz="quarter" idx="5"/>
          </p:nvPr>
        </p:nvSpPr>
        <p:spPr/>
        <p:txBody>
          <a:bodyPr/>
          <a:lstStyle/>
          <a:p>
            <a:fld id="{871B2431-D351-4C6E-A3CF-9DFAC0E3E050}" type="slidenum">
              <a:rPr lang="cs-CZ" smtClean="0"/>
              <a:t>3</a:t>
            </a:fld>
            <a:endParaRPr lang="cs-CZ"/>
          </a:p>
        </p:txBody>
      </p:sp>
    </p:spTree>
    <p:extLst>
      <p:ext uri="{BB962C8B-B14F-4D97-AF65-F5344CB8AC3E}">
        <p14:creationId xmlns:p14="http://schemas.microsoft.com/office/powerpoint/2010/main" val="3067106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56E1C5-4E13-CA80-C9C7-2C829FFB3FA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5C88CA3-3814-82FA-E1E9-92271DDB70FF}"/>
              </a:ext>
            </a:extLst>
          </p:cNvPr>
          <p:cNvSpPr>
            <a:spLocks noGrp="1" noRot="1" noChangeAspect="1"/>
          </p:cNvSpPr>
          <p:nvPr>
            <p:ph type="sldImg"/>
          </p:nvPr>
        </p:nvSpPr>
        <p:spPr>
          <a:xfrm>
            <a:off x="2290763" y="512763"/>
            <a:ext cx="4562475" cy="2566987"/>
          </a:xfrm>
        </p:spPr>
      </p:sp>
      <p:sp>
        <p:nvSpPr>
          <p:cNvPr id="3" name="Tijdelijke aanduiding voor notities 2">
            <a:extLst>
              <a:ext uri="{FF2B5EF4-FFF2-40B4-BE49-F238E27FC236}">
                <a16:creationId xmlns:a16="http://schemas.microsoft.com/office/drawing/2014/main" id="{5810FADD-18B4-AB27-4CA8-D34FD803D5E4}"/>
              </a:ext>
            </a:extLst>
          </p:cNvPr>
          <p:cNvSpPr>
            <a:spLocks noGrp="1"/>
          </p:cNvSpPr>
          <p:nvPr>
            <p:ph type="body" idx="1"/>
          </p:nvPr>
        </p:nvSpPr>
        <p:spPr/>
        <p:txBody>
          <a:bodyPr/>
          <a:lstStyle/>
          <a:p>
            <a:r>
              <a:rPr lang="en-US" b="1" dirty="0"/>
              <a:t>What to do: </a:t>
            </a:r>
          </a:p>
          <a:p>
            <a:r>
              <a:rPr lang="en-US" dirty="0"/>
              <a:t>This is the first slide of a series of on the role of the trade unions in HREDD. In each step, we will focus more in depth on this role (with also the group as important resource), so be as brief as possible here. </a:t>
            </a:r>
          </a:p>
          <a:p>
            <a:endParaRPr lang="en-US" dirty="0"/>
          </a:p>
          <a:p>
            <a:r>
              <a:rPr lang="en-US" b="1" dirty="0"/>
              <a:t>What is needed:</a:t>
            </a:r>
          </a:p>
          <a:p>
            <a:r>
              <a:rPr lang="en-US" dirty="0"/>
              <a:t>-</a:t>
            </a:r>
          </a:p>
          <a:p>
            <a:endParaRPr lang="en-US" dirty="0"/>
          </a:p>
          <a:p>
            <a:r>
              <a:rPr lang="en-US" b="1" dirty="0"/>
              <a:t>What to share with the participants:</a:t>
            </a:r>
          </a:p>
          <a:p>
            <a:r>
              <a:rPr lang="en-US" dirty="0"/>
              <a:t>"HRDD offers trade unions the opportunity to intensify their work in securing workers’ rights: International buyers have very clear responsibilities. They need to examine their own purchasing practices. They have a shared responsibility to solve possible and actual negative impacts on </a:t>
            </a:r>
            <a:r>
              <a:rPr lang="en-US" dirty="0" err="1"/>
              <a:t>labour</a:t>
            </a:r>
            <a:r>
              <a:rPr lang="en-US" dirty="0"/>
              <a:t> rights in every part of their supply chains. They must not pass the responsibility on to another actor in the value chain, nor should they just extricate themselves and start sourcing elsewhere. It is precisely this concept of shared responsibility that offers trade unions a real opportunity to secure safe, fair employment for their members and ensure that all companies in the entire value chain respect workers’ rights.</a:t>
            </a:r>
          </a:p>
          <a:p>
            <a:endParaRPr lang="en-US" dirty="0"/>
          </a:p>
          <a:p>
            <a:r>
              <a:rPr lang="en-US" dirty="0"/>
              <a:t>An often-overlooked fact is that companies can also benefit from HRDD legislation, especially when it comes to recognizing the roles of unions. Involving trade unions in their HRDD offers companies the opportunity to enhance the quality of their HRDD, making sure it is impactful. This can lead to the company becoming a preferred supplier for international buyers. Everyone profits from such relationships, so it is important for trade unions to be able to explain this win-win aspect to the companies they work with." </a:t>
            </a:r>
          </a:p>
          <a:p>
            <a:endParaRPr lang="en-US" dirty="0"/>
          </a:p>
          <a:p>
            <a:endParaRPr lang="en-US" dirty="0"/>
          </a:p>
          <a:p>
            <a:r>
              <a:rPr lang="en-US" dirty="0"/>
              <a:t>			</a:t>
            </a:r>
          </a:p>
          <a:p>
            <a:r>
              <a:rPr lang="en-US" dirty="0"/>
              <a:t>		</a:t>
            </a:r>
          </a:p>
          <a:p>
            <a:r>
              <a:rPr lang="en-US" dirty="0"/>
              <a:t>	 </a:t>
            </a:r>
          </a:p>
          <a:p>
            <a:endParaRPr lang="nl-NL" dirty="0"/>
          </a:p>
        </p:txBody>
      </p:sp>
      <p:sp>
        <p:nvSpPr>
          <p:cNvPr id="4" name="Tijdelijke aanduiding voor dianummer 3">
            <a:extLst>
              <a:ext uri="{FF2B5EF4-FFF2-40B4-BE49-F238E27FC236}">
                <a16:creationId xmlns:a16="http://schemas.microsoft.com/office/drawing/2014/main" id="{2EBF915E-8A7C-7B0B-4EFC-5C991F7EBC1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410745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 </a:t>
            </a:r>
          </a:p>
          <a:p>
            <a:r>
              <a:rPr lang="en-US" dirty="0"/>
              <a:t>The coming slides also all focus on the role of the trade unions in HREDD. In each step, we will focus more in depth on this role (with also the group as important resource), so be as brief as possible here.</a:t>
            </a:r>
          </a:p>
          <a:p>
            <a:endParaRPr lang="en-US" dirty="0"/>
          </a:p>
          <a:p>
            <a:r>
              <a:rPr lang="en-US" b="1" dirty="0"/>
              <a:t>What is needed:</a:t>
            </a:r>
          </a:p>
          <a:p>
            <a:r>
              <a:rPr lang="en-US" dirty="0"/>
              <a:t>-</a:t>
            </a:r>
          </a:p>
          <a:p>
            <a:endParaRPr lang="en-US" dirty="0"/>
          </a:p>
          <a:p>
            <a:r>
              <a:rPr lang="en-US" b="1" dirty="0"/>
              <a:t>What to share with the participants</a:t>
            </a:r>
            <a:r>
              <a:rPr lang="en-US" dirty="0"/>
              <a:t>:</a:t>
            </a:r>
          </a:p>
          <a:p>
            <a:r>
              <a:rPr lang="en-US" dirty="0"/>
              <a:t>"HRDD offers trade unions the opportunity to intensify their work in securing workers’ rights, although this might require some changes in mindset and activities. </a:t>
            </a:r>
          </a:p>
          <a:p>
            <a:pPr marL="228600" indent="-228600">
              <a:buFont typeface="+mj-lt"/>
              <a:buAutoNum type="arabicPeriod"/>
            </a:pPr>
            <a:r>
              <a:rPr lang="en-US" dirty="0"/>
              <a:t>Trade unions should cooperate more with other stakeholders, like civil society </a:t>
            </a:r>
            <a:r>
              <a:rPr lang="en-US" dirty="0" err="1"/>
              <a:t>organisations</a:t>
            </a:r>
            <a:r>
              <a:rPr lang="en-US" dirty="0"/>
              <a:t> or local communities. </a:t>
            </a:r>
          </a:p>
          <a:p>
            <a:pPr marL="228600" indent="-228600">
              <a:buFont typeface="+mj-lt"/>
              <a:buAutoNum type="arabicPeriod"/>
            </a:pPr>
            <a:r>
              <a:rPr lang="en-US" dirty="0"/>
              <a:t>They also need to strengthen their national and international connections in order to work effectively with different actors in the value chains. Trade unions at the plantation level, for example, could intervene with plantation management, while the national (con)federation might start interacting with the trader, and their international allies with international buyers. Trade unions in production countries and trade unions in the countries where the product is consumed play different, but very complementary roles. If they work together, they would have more impact in securing </a:t>
            </a:r>
            <a:r>
              <a:rPr lang="en-US" dirty="0" err="1"/>
              <a:t>labour</a:t>
            </a:r>
            <a:r>
              <a:rPr lang="en-US" dirty="0"/>
              <a:t> rights. </a:t>
            </a:r>
          </a:p>
          <a:p>
            <a:pPr marL="228600" indent="-228600">
              <a:buFont typeface="+mj-lt"/>
              <a:buAutoNum type="arabicPeriod"/>
            </a:pPr>
            <a:r>
              <a:rPr lang="en-US" dirty="0"/>
              <a:t>At the same time, the core work of the trade unions should remain the same, as social dialogue always remains the key instrument for trade unions."</a:t>
            </a: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297292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8F1ED-6E81-4F5C-CE94-11C2BB5EBF3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F9F3E7EE-88C7-8CF2-5016-775B6FBB3B7A}"/>
              </a:ext>
            </a:extLst>
          </p:cNvPr>
          <p:cNvSpPr>
            <a:spLocks noGrp="1" noRot="1" noChangeAspect="1"/>
          </p:cNvSpPr>
          <p:nvPr>
            <p:ph type="sldImg"/>
          </p:nvPr>
        </p:nvSpPr>
        <p:spPr>
          <a:xfrm>
            <a:off x="2290763" y="512763"/>
            <a:ext cx="4562475" cy="2566987"/>
          </a:xfrm>
        </p:spPr>
      </p:sp>
      <p:sp>
        <p:nvSpPr>
          <p:cNvPr id="3" name="Tijdelijke aanduiding voor notities 2">
            <a:extLst>
              <a:ext uri="{FF2B5EF4-FFF2-40B4-BE49-F238E27FC236}">
                <a16:creationId xmlns:a16="http://schemas.microsoft.com/office/drawing/2014/main" id="{D4CC7469-CC47-F0AE-8233-D99FBAFD2ADB}"/>
              </a:ext>
            </a:extLst>
          </p:cNvPr>
          <p:cNvSpPr>
            <a:spLocks noGrp="1"/>
          </p:cNvSpPr>
          <p:nvPr>
            <p:ph type="body" idx="1"/>
          </p:nvPr>
        </p:nvSpPr>
        <p:spPr/>
        <p:txBody>
          <a:bodyPr/>
          <a:lstStyle/>
          <a:p>
            <a:r>
              <a:rPr lang="en-US" b="1" dirty="0"/>
              <a:t>What to do: </a:t>
            </a:r>
          </a:p>
          <a:p>
            <a:r>
              <a:rPr lang="en-US" dirty="0"/>
              <a:t>The coming slides also all focus on the role of the trade unions in HREDD. In each step, we will focus more in depth on this role (with also the group as important resource), so be as brief as possible here.</a:t>
            </a:r>
          </a:p>
          <a:p>
            <a:endParaRPr lang="en-US" dirty="0"/>
          </a:p>
          <a:p>
            <a:r>
              <a:rPr lang="en-US" b="1" dirty="0"/>
              <a:t>What is needed:</a:t>
            </a:r>
          </a:p>
          <a:p>
            <a:r>
              <a:rPr lang="en-US" dirty="0"/>
              <a:t>-</a:t>
            </a:r>
          </a:p>
          <a:p>
            <a:endParaRPr lang="en-US" dirty="0"/>
          </a:p>
          <a:p>
            <a:r>
              <a:rPr lang="en-US" b="1" dirty="0"/>
              <a:t>What to share with the participants:</a:t>
            </a:r>
          </a:p>
          <a:p>
            <a:r>
              <a:rPr lang="en-US" dirty="0"/>
              <a:t>"As trade unions we are a special stakeholder in the HREDD process. In each of the 6 steps there is a specific role for the trade unions/workers/worker representatives. There is a push to engage more stakeholders in the HREDD process, it is important to be prepared for this role. </a:t>
            </a:r>
          </a:p>
          <a:p>
            <a:endParaRPr lang="en-US" dirty="0"/>
          </a:p>
          <a:p>
            <a:r>
              <a:rPr lang="en-US" dirty="0"/>
              <a:t>Companies are not only required to engage stakeholders, and thus trade unions, in every step of due diligence, but they should do this in a meaningful way. “Meaningful” in this context means that companies do not wait to reach out to trade unions when their constituencies are affected by business activities. Companies should provide them with transparent and accessible information, and parties should exhibit a genuine desire to understand each other (i.e., there is open, two-way communication). </a:t>
            </a:r>
          </a:p>
          <a:p>
            <a:endParaRPr lang="en-US" dirty="0"/>
          </a:p>
          <a:p>
            <a:r>
              <a:rPr lang="en-US" dirty="0"/>
              <a:t>Meaningful engagement starts with trust, which takes time to build. Trade unions are well-positioned to develop such trustworthy relationships as they have this already with various actors throughout international supply chains. Further, unions are </a:t>
            </a:r>
            <a:r>
              <a:rPr lang="en-US" dirty="0" err="1"/>
              <a:t>organised</a:t>
            </a:r>
            <a:r>
              <a:rPr lang="en-US" dirty="0"/>
              <a:t> at each level, from local to international, and are experienced in engaging with management, for example, through social dialogue.</a:t>
            </a:r>
          </a:p>
          <a:p>
            <a:endParaRPr lang="en-US" dirty="0"/>
          </a:p>
          <a:p>
            <a:r>
              <a:rPr lang="en-US" dirty="0"/>
              <a:t>As the process is continuous, the companies should have regular meetings. </a:t>
            </a:r>
          </a:p>
          <a:p>
            <a:endParaRPr lang="en-US" dirty="0"/>
          </a:p>
          <a:p>
            <a:r>
              <a:rPr lang="en-US" dirty="0"/>
              <a:t>Having a bi- or tri party Collective Bargaining Agreement (CBA) is an indicator that dialogue took place. The revision is an indicator that the process is monitored.”</a:t>
            </a:r>
          </a:p>
          <a:p>
            <a:endParaRPr lang="nl-NL" dirty="0"/>
          </a:p>
        </p:txBody>
      </p:sp>
      <p:sp>
        <p:nvSpPr>
          <p:cNvPr id="4" name="Tijdelijke aanduiding voor dianummer 3">
            <a:extLst>
              <a:ext uri="{FF2B5EF4-FFF2-40B4-BE49-F238E27FC236}">
                <a16:creationId xmlns:a16="http://schemas.microsoft.com/office/drawing/2014/main" id="{4E650B28-CCC8-AA6E-A479-A8D70245628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350958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 </a:t>
            </a:r>
          </a:p>
          <a:p>
            <a:r>
              <a:rPr lang="en-US" dirty="0"/>
              <a:t>Now we have discussed a lot of the general theory on HREDD and the role of trade unions in this process, it is important to end this theoretical part of the training with a country (or region) specific overview. This should be prepared by the hosts/ partners in the country/ region who have expert knowledge on the process in their country. Above is an example slide with some basic information about the context for Cambodia, but this can be adapted or adjusted where needed.</a:t>
            </a:r>
          </a:p>
          <a:p>
            <a:endParaRPr lang="en-US" dirty="0"/>
          </a:p>
          <a:p>
            <a:r>
              <a:rPr lang="en-US" b="1" dirty="0"/>
              <a:t>What is needed:</a:t>
            </a:r>
          </a:p>
          <a:p>
            <a:r>
              <a:rPr lang="en-US" dirty="0"/>
              <a:t>-</a:t>
            </a:r>
          </a:p>
          <a:p>
            <a:endParaRPr lang="en-US" dirty="0"/>
          </a:p>
          <a:p>
            <a:r>
              <a:rPr lang="en-US" b="1" dirty="0"/>
              <a:t>What to share with the participants:</a:t>
            </a:r>
          </a:p>
          <a:p>
            <a:r>
              <a:rPr lang="en-US" dirty="0"/>
              <a:t>In the case of the context related to Cambodia, you could share the following with the participants:</a:t>
            </a:r>
          </a:p>
          <a:p>
            <a:r>
              <a:rPr lang="en-US" dirty="0"/>
              <a:t>“Cambodia is well integrated into the global supply chain, having preferential market access to major markets of the US and the EU. The main export industries are garment, construction and tourism. But there has been more diversification in recent years (travel goods, bicycles and electronic parts, </a:t>
            </a:r>
            <a:r>
              <a:rPr lang="en-US" dirty="0" err="1"/>
              <a:t>agro</a:t>
            </a:r>
            <a:r>
              <a:rPr lang="en-US" dirty="0"/>
              <a:t>-processing). At the same time, there is a growing </a:t>
            </a:r>
            <a:r>
              <a:rPr lang="en-US" dirty="0" err="1"/>
              <a:t>labour</a:t>
            </a:r>
            <a:r>
              <a:rPr lang="en-US" dirty="0"/>
              <a:t> market in Cambodia, but it is still highly informal (80%). These industries are struggling with major labor rights risks, such as excessive overtime, violations of freedom of association and collective bargaining, OSH, poor law enforcement, forced labor and child labor, short term labor contracts, and GBV. HREDD legislation brings many opportunities to help improve these labor rights risks in Cambodian factories, with an increasing role of international buyers to help promote strong labor standards. However, support from the government to ensure strong implementation of HREDD in Cambodia is still needed as well, but up until now the government has not published any action plans on business and human rights yet. To make sure Cambodia is prepared for HREDD legislation, there are a few strategic areas and opportunities that should be focused on in the country: strengthening weak labor rights institutions to ensure a better operating environment; tapping into international instruments; and strengthening trade unions’ capacity and the collaboration between unions.”</a:t>
            </a:r>
          </a:p>
          <a:p>
            <a:endParaRPr lang="en-US" dirty="0"/>
          </a:p>
          <a:p>
            <a:r>
              <a:rPr lang="en-US" dirty="0"/>
              <a:t>In case of a focus on other countries, content needs to be prepared by country/ region experts, and could focus on the following questions:</a:t>
            </a:r>
          </a:p>
          <a:p>
            <a:pPr marL="228600" indent="-228600">
              <a:buFont typeface="+mj-lt"/>
              <a:buAutoNum type="arabicPeriod"/>
            </a:pPr>
            <a:r>
              <a:rPr lang="en-US" dirty="0"/>
              <a:t>How does the (local) government position itself in this debate?</a:t>
            </a:r>
          </a:p>
          <a:p>
            <a:pPr marL="228600" indent="-228600">
              <a:buFont typeface="+mj-lt"/>
              <a:buAutoNum type="arabicPeriod"/>
            </a:pPr>
            <a:r>
              <a:rPr lang="en-US" dirty="0"/>
              <a:t>Is there an action plan on BHR? If yes, what is in it? </a:t>
            </a:r>
          </a:p>
          <a:p>
            <a:pPr marL="228600" indent="-228600">
              <a:buFont typeface="+mj-lt"/>
              <a:buAutoNum type="arabicPeriod"/>
            </a:pPr>
            <a:r>
              <a:rPr lang="en-US" dirty="0"/>
              <a:t>Is the concept of due diligence known?</a:t>
            </a:r>
          </a:p>
          <a:p>
            <a:pPr marL="228600" indent="-228600">
              <a:buFont typeface="+mj-lt"/>
              <a:buAutoNum type="arabicPeriod"/>
            </a:pPr>
            <a:r>
              <a:rPr lang="en-US" dirty="0"/>
              <a:t>How are relevant stakeholders like the employers organization, trade unions and civil society positioning themselves?</a:t>
            </a:r>
          </a:p>
          <a:p>
            <a:endParaRPr lang="nl-NL" dirty="0"/>
          </a:p>
        </p:txBody>
      </p:sp>
      <p:sp>
        <p:nvSpPr>
          <p:cNvPr id="4" name="Tijdelijke aanduiding voor dianummer 3"/>
          <p:cNvSpPr>
            <a:spLocks noGrp="1"/>
          </p:cNvSpPr>
          <p:nvPr>
            <p:ph type="sldNum" sz="quarter" idx="5"/>
          </p:nvPr>
        </p:nvSpPr>
        <p:spPr/>
        <p:txBody>
          <a:bodyPr/>
          <a:lstStyle/>
          <a:p>
            <a:fld id="{871B2431-D351-4C6E-A3CF-9DFAC0E3E050}" type="slidenum">
              <a:rPr lang="cs-CZ" smtClean="0"/>
              <a:t>33</a:t>
            </a:fld>
            <a:endParaRPr lang="cs-CZ"/>
          </a:p>
        </p:txBody>
      </p:sp>
    </p:spTree>
    <p:extLst>
      <p:ext uri="{BB962C8B-B14F-4D97-AF65-F5344CB8AC3E}">
        <p14:creationId xmlns:p14="http://schemas.microsoft.com/office/powerpoint/2010/main" val="26212860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 :</a:t>
            </a:r>
          </a:p>
          <a:p>
            <a:r>
              <a:rPr lang="en-US" dirty="0"/>
              <a:t>We will ask the participants to make a SWOT analysis of their own country. Together the four groups through the SWOT analyses will paint a picture of where there country stands when it comes to HREDD, what weaknesses need to be dealt with and what strengths can be built upon. </a:t>
            </a:r>
          </a:p>
          <a:p>
            <a:endParaRPr lang="en-US" dirty="0"/>
          </a:p>
          <a:p>
            <a:r>
              <a:rPr lang="en-US" b="1" dirty="0"/>
              <a:t>What is needed:</a:t>
            </a:r>
          </a:p>
          <a:p>
            <a:pPr marL="171450" indent="-171450">
              <a:buFont typeface="Arial" panose="020B0604020202020204" pitchFamily="34" charset="0"/>
              <a:buChar char="•"/>
            </a:pPr>
            <a:r>
              <a:rPr lang="en-US" dirty="0"/>
              <a:t>A place to work for each of the groups (can be in the same room or in break out rooms)</a:t>
            </a:r>
          </a:p>
          <a:p>
            <a:pPr marL="171450" indent="-171450">
              <a:buFont typeface="Arial" panose="020B0604020202020204" pitchFamily="34" charset="0"/>
              <a:buChar char="•"/>
            </a:pPr>
            <a:r>
              <a:rPr lang="en-US" dirty="0"/>
              <a:t>A flip chart per group</a:t>
            </a:r>
          </a:p>
          <a:p>
            <a:pPr marL="171450" indent="-171450">
              <a:buFont typeface="Arial" panose="020B0604020202020204" pitchFamily="34" charset="0"/>
              <a:buChar char="•"/>
            </a:pPr>
            <a:r>
              <a:rPr lang="en-US" dirty="0"/>
              <a:t>Markers in different colors</a:t>
            </a:r>
          </a:p>
          <a:p>
            <a:pPr marL="171450" indent="-171450">
              <a:buFont typeface="Arial" panose="020B0604020202020204" pitchFamily="34" charset="0"/>
              <a:buChar char="•"/>
            </a:pPr>
            <a:r>
              <a:rPr lang="en-US" dirty="0"/>
              <a:t>Masking tape to hang the flip chart with the SWOT analysis on the wall</a:t>
            </a:r>
          </a:p>
          <a:p>
            <a:pPr marL="171450" indent="-171450">
              <a:buFont typeface="Arial" panose="020B0604020202020204" pitchFamily="34" charset="0"/>
              <a:buChar char="•"/>
            </a:pPr>
            <a:r>
              <a:rPr lang="en-US" dirty="0"/>
              <a:t>Post-its in four colors might be helpful: one color for each quadrant.</a:t>
            </a:r>
          </a:p>
          <a:p>
            <a:endParaRPr lang="en-US" dirty="0"/>
          </a:p>
          <a:p>
            <a:r>
              <a:rPr lang="en-US" b="1" dirty="0"/>
              <a:t>What to share with the participants:</a:t>
            </a:r>
          </a:p>
          <a:p>
            <a:r>
              <a:rPr lang="en-US" dirty="0"/>
              <a:t>"Please make a SWOT analysis of your country on HREDD. What are the strengths and weaknesses: internal factors, in comparison with other production countries. But also, what are the opportunities and threats in the external environment that help or hinder your country to implement HREDD or to become HREDD ready ."</a:t>
            </a:r>
          </a:p>
          <a:p>
            <a:endParaRPr lang="nl-NL" dirty="0"/>
          </a:p>
        </p:txBody>
      </p:sp>
      <p:sp>
        <p:nvSpPr>
          <p:cNvPr id="4" name="Tijdelijke aanduiding voor dianummer 3"/>
          <p:cNvSpPr>
            <a:spLocks noGrp="1"/>
          </p:cNvSpPr>
          <p:nvPr>
            <p:ph type="sldNum" sz="quarter" idx="5"/>
          </p:nvPr>
        </p:nvSpPr>
        <p:spPr/>
        <p:txBody>
          <a:bodyPr/>
          <a:lstStyle/>
          <a:p>
            <a:fld id="{871B2431-D351-4C6E-A3CF-9DFAC0E3E050}" type="slidenum">
              <a:rPr lang="cs-CZ" smtClean="0"/>
              <a:t>34</a:t>
            </a:fld>
            <a:endParaRPr lang="cs-CZ"/>
          </a:p>
        </p:txBody>
      </p:sp>
    </p:spTree>
    <p:extLst>
      <p:ext uri="{BB962C8B-B14F-4D97-AF65-F5344CB8AC3E}">
        <p14:creationId xmlns:p14="http://schemas.microsoft.com/office/powerpoint/2010/main" val="17037565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 </a:t>
            </a:r>
          </a:p>
          <a:p>
            <a:r>
              <a:rPr lang="en-US" dirty="0"/>
              <a:t>The group work is discussed together. This might take longer than expected, especially if there is a lot of discussion. So time-keeping is necessary. We use the gallery walk method to discuss the group work: participants are asked to stand up and assemble around the group work, listen and walk around which forces them to participate. You start with one group and walk to the other groups afterwards. </a:t>
            </a:r>
          </a:p>
          <a:p>
            <a:endParaRPr lang="en-US" dirty="0"/>
          </a:p>
          <a:p>
            <a:r>
              <a:rPr lang="en-US" b="1" dirty="0"/>
              <a:t>What is needed:</a:t>
            </a:r>
          </a:p>
          <a:p>
            <a:r>
              <a:rPr lang="en-US" dirty="0"/>
              <a:t>-</a:t>
            </a:r>
          </a:p>
          <a:p>
            <a:endParaRPr lang="en-US" dirty="0"/>
          </a:p>
          <a:p>
            <a:r>
              <a:rPr lang="en-US" b="1" dirty="0"/>
              <a:t>What to share with the participants</a:t>
            </a:r>
            <a:r>
              <a:rPr lang="en-US" dirty="0"/>
              <a:t>:</a:t>
            </a:r>
          </a:p>
          <a:p>
            <a:r>
              <a:rPr lang="en-US" dirty="0"/>
              <a:t>“We start discussing the group work with this group: please who can present the SWOT analysis of your group? Please briefly (in a couple of minutes) present your SWOT analysis”. After presentation of the group work always ask other participants first if they have any questions, something to add or other comments.” </a:t>
            </a:r>
          </a:p>
          <a:p>
            <a:endParaRPr lang="nl-NL" dirty="0"/>
          </a:p>
        </p:txBody>
      </p:sp>
      <p:sp>
        <p:nvSpPr>
          <p:cNvPr id="4" name="Tijdelijke aanduiding voor dianummer 3"/>
          <p:cNvSpPr>
            <a:spLocks noGrp="1"/>
          </p:cNvSpPr>
          <p:nvPr>
            <p:ph type="sldNum" sz="quarter" idx="5"/>
          </p:nvPr>
        </p:nvSpPr>
        <p:spPr/>
        <p:txBody>
          <a:bodyPr/>
          <a:lstStyle/>
          <a:p>
            <a:fld id="{871B2431-D351-4C6E-A3CF-9DFAC0E3E050}" type="slidenum">
              <a:rPr lang="cs-CZ" smtClean="0"/>
              <a:t>35</a:t>
            </a:fld>
            <a:endParaRPr lang="cs-CZ"/>
          </a:p>
        </p:txBody>
      </p:sp>
    </p:spTree>
    <p:extLst>
      <p:ext uri="{BB962C8B-B14F-4D97-AF65-F5344CB8AC3E}">
        <p14:creationId xmlns:p14="http://schemas.microsoft.com/office/powerpoint/2010/main" val="20335999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 </a:t>
            </a:r>
          </a:p>
          <a:p>
            <a:r>
              <a:rPr lang="en-US" dirty="0"/>
              <a:t>The workshop will end by reflecting together on what was discussed and on how to move ahead. Allow the participants to brainstorm on three action points they would like to work on in the coming months or where they can link HREDD to their current work. </a:t>
            </a:r>
          </a:p>
          <a:p>
            <a:endParaRPr lang="en-US" b="1" dirty="0"/>
          </a:p>
          <a:p>
            <a:r>
              <a:rPr lang="en-US" b="1" dirty="0"/>
              <a:t>What is needed:</a:t>
            </a:r>
          </a:p>
          <a:p>
            <a:pPr marL="171450" indent="-171450">
              <a:buFont typeface="Arial" panose="020B0604020202020204" pitchFamily="34" charset="0"/>
              <a:buChar char="•"/>
            </a:pPr>
            <a:r>
              <a:rPr lang="en-US" dirty="0"/>
              <a:t>Paper for all participants</a:t>
            </a:r>
          </a:p>
          <a:p>
            <a:pPr marL="171450" indent="-171450">
              <a:buFont typeface="Arial" panose="020B0604020202020204" pitchFamily="34" charset="0"/>
              <a:buChar char="•"/>
            </a:pPr>
            <a:r>
              <a:rPr lang="en-US" dirty="0"/>
              <a:t>Pens for all participants</a:t>
            </a:r>
          </a:p>
          <a:p>
            <a:endParaRPr lang="en-US" dirty="0"/>
          </a:p>
          <a:p>
            <a:r>
              <a:rPr lang="en-US" b="1" dirty="0"/>
              <a:t>What to share with the participants:</a:t>
            </a:r>
          </a:p>
          <a:p>
            <a:r>
              <a:rPr lang="en-US" dirty="0"/>
              <a:t>“Please take write down three action point you would like to work on in the coming months, new actions or ways to link/ include HREDD in your current work.” Then discuss with the group what they wrote down.</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402961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2AC92E-B4BC-AB29-7B6A-09DB3B59564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62D5FE0-85A9-3C8C-8CAC-2510C6FEF50A}"/>
              </a:ext>
            </a:extLst>
          </p:cNvPr>
          <p:cNvSpPr>
            <a:spLocks noGrp="1" noRot="1" noChangeAspect="1"/>
          </p:cNvSpPr>
          <p:nvPr>
            <p:ph type="sldImg"/>
          </p:nvPr>
        </p:nvSpPr>
        <p:spPr>
          <a:xfrm>
            <a:off x="2290763" y="512763"/>
            <a:ext cx="4562475" cy="2566987"/>
          </a:xfrm>
        </p:spPr>
      </p:sp>
      <p:sp>
        <p:nvSpPr>
          <p:cNvPr id="3" name="Tijdelijke aanduiding voor notities 2">
            <a:extLst>
              <a:ext uri="{FF2B5EF4-FFF2-40B4-BE49-F238E27FC236}">
                <a16:creationId xmlns:a16="http://schemas.microsoft.com/office/drawing/2014/main" id="{CD07F97B-8E73-1EC0-217B-AE3844B7DA1B}"/>
              </a:ext>
            </a:extLst>
          </p:cNvPr>
          <p:cNvSpPr>
            <a:spLocks noGrp="1"/>
          </p:cNvSpPr>
          <p:nvPr>
            <p:ph type="body" idx="1"/>
          </p:nvPr>
        </p:nvSpPr>
        <p:spPr/>
        <p:txBody>
          <a:bodyPr/>
          <a:lstStyle/>
          <a:p>
            <a:r>
              <a:rPr lang="en-US" b="1" dirty="0"/>
              <a:t>What to do: </a:t>
            </a:r>
          </a:p>
          <a:p>
            <a:r>
              <a:rPr lang="en-US" dirty="0"/>
              <a:t>The workshop will end by reflecting together on what was discussed. Participants will write down their answers to the questions posted on </a:t>
            </a:r>
            <a:r>
              <a:rPr lang="en-US" dirty="0" err="1"/>
              <a:t>post-its</a:t>
            </a:r>
            <a:r>
              <a:rPr lang="en-US" dirty="0"/>
              <a:t> and hang them on different flip charts which you have prepared up front. One flip chart is titled: needs, and one flip chart is titled next steps? Give the participants 10’ minutes to think this through, and actively ask them to start putting the </a:t>
            </a:r>
            <a:r>
              <a:rPr lang="en-US" dirty="0" err="1"/>
              <a:t>post-its</a:t>
            </a:r>
            <a:r>
              <a:rPr lang="en-US" dirty="0"/>
              <a:t> on the flip charts to inspire others to do so as well.</a:t>
            </a:r>
          </a:p>
          <a:p>
            <a:endParaRPr lang="en-US" dirty="0"/>
          </a:p>
          <a:p>
            <a:r>
              <a:rPr lang="en-US" b="1" dirty="0"/>
              <a:t>What is needed:</a:t>
            </a:r>
          </a:p>
          <a:p>
            <a:pPr marL="171450" indent="-171450">
              <a:buFont typeface="Arial" panose="020B0604020202020204" pitchFamily="34" charset="0"/>
              <a:buChar char="•"/>
            </a:pPr>
            <a:r>
              <a:rPr lang="en-US" dirty="0"/>
              <a:t>Two flipchart on the wall: </a:t>
            </a:r>
          </a:p>
          <a:p>
            <a:pPr marL="628650" lvl="1" indent="-171450">
              <a:buFont typeface="Arial" panose="020B0604020202020204" pitchFamily="34" charset="0"/>
              <a:buChar char="•"/>
            </a:pPr>
            <a:r>
              <a:rPr lang="en-US" dirty="0"/>
              <a:t>One flip chart is titled: needs</a:t>
            </a:r>
          </a:p>
          <a:p>
            <a:pPr marL="628650" lvl="1" indent="-171450">
              <a:buFont typeface="Arial" panose="020B0604020202020204" pitchFamily="34" charset="0"/>
              <a:buChar char="•"/>
            </a:pPr>
            <a:r>
              <a:rPr lang="en-US" dirty="0"/>
              <a:t>The other flip chart is titled next steps</a:t>
            </a:r>
          </a:p>
          <a:p>
            <a:pPr marL="171450" indent="-171450">
              <a:buFont typeface="Arial" panose="020B0604020202020204" pitchFamily="34" charset="0"/>
              <a:buChar char="•"/>
            </a:pPr>
            <a:r>
              <a:rPr lang="en-US" dirty="0"/>
              <a:t>Post-its </a:t>
            </a:r>
          </a:p>
          <a:p>
            <a:pPr marL="171450" indent="-171450">
              <a:buFont typeface="Arial" panose="020B0604020202020204" pitchFamily="34" charset="0"/>
              <a:buChar char="•"/>
            </a:pPr>
            <a:r>
              <a:rPr lang="en-US" dirty="0"/>
              <a:t>Pens</a:t>
            </a:r>
          </a:p>
          <a:p>
            <a:endParaRPr lang="en-US" dirty="0"/>
          </a:p>
          <a:p>
            <a:r>
              <a:rPr lang="en-US" b="1" dirty="0"/>
              <a:t>What to share with the participants:</a:t>
            </a:r>
          </a:p>
          <a:p>
            <a:r>
              <a:rPr lang="en-US" dirty="0"/>
              <a:t>“Please take some post its, and write down on separate </a:t>
            </a:r>
            <a:r>
              <a:rPr lang="en-US" dirty="0" err="1"/>
              <a:t>post-its</a:t>
            </a:r>
            <a:r>
              <a:rPr lang="en-US" dirty="0"/>
              <a:t> for yourselves in the coming 5-10 min: what do you need to be prepared for HREDD and to start working with HREDD yourselves? What do you need from different stakeholders or what do you want different stakeholders to do? Stick the </a:t>
            </a:r>
            <a:r>
              <a:rPr lang="en-US" dirty="0" err="1"/>
              <a:t>post-its</a:t>
            </a:r>
            <a:r>
              <a:rPr lang="en-US" dirty="0"/>
              <a:t> to the relevant flip chart on the wall.”</a:t>
            </a:r>
          </a:p>
          <a:p>
            <a:endParaRPr lang="nl-NL" dirty="0"/>
          </a:p>
        </p:txBody>
      </p:sp>
      <p:sp>
        <p:nvSpPr>
          <p:cNvPr id="4" name="Tijdelijke aanduiding voor dianummer 3">
            <a:extLst>
              <a:ext uri="{FF2B5EF4-FFF2-40B4-BE49-F238E27FC236}">
                <a16:creationId xmlns:a16="http://schemas.microsoft.com/office/drawing/2014/main" id="{2DFA8F8A-4D68-DC6A-BB81-AF338D012CF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016461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95054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 </a:t>
            </a:r>
          </a:p>
          <a:p>
            <a:r>
              <a:rPr lang="en-US" dirty="0"/>
              <a:t>To be clear on what we would like to achieve with the training, it is good to share goals of the training with the participants, </a:t>
            </a:r>
          </a:p>
          <a:p>
            <a:endParaRPr lang="en-US" dirty="0"/>
          </a:p>
          <a:p>
            <a:r>
              <a:rPr lang="en-US" b="1" dirty="0"/>
              <a:t>What is needed:</a:t>
            </a:r>
          </a:p>
          <a:p>
            <a:r>
              <a:rPr lang="en-US" dirty="0"/>
              <a:t>-</a:t>
            </a:r>
          </a:p>
          <a:p>
            <a:endParaRPr lang="en-US" dirty="0"/>
          </a:p>
          <a:p>
            <a:r>
              <a:rPr lang="en-US" b="1" dirty="0"/>
              <a:t>What to share with the participants:</a:t>
            </a:r>
          </a:p>
          <a:p>
            <a:r>
              <a:rPr lang="en-US" dirty="0"/>
              <a:t>“The training has three goals. </a:t>
            </a:r>
          </a:p>
          <a:p>
            <a:pPr marL="171450" indent="-171450">
              <a:buFont typeface="Arial" panose="020B0604020202020204" pitchFamily="34" charset="0"/>
              <a:buChar char="•"/>
            </a:pPr>
            <a:r>
              <a:rPr lang="en-US" b="0" i="0" dirty="0">
                <a:solidFill>
                  <a:srgbClr val="000000"/>
                </a:solidFill>
                <a:effectLst/>
              </a:rPr>
              <a:t>To give trade union leaders a basic understanding of HREDD (in line with OECD Guidelines for multinational enterprises and the UNGPs)</a:t>
            </a:r>
            <a:endParaRPr lang="en-US" b="0" i="0" dirty="0">
              <a:solidFill>
                <a:schemeClr val="tx1"/>
              </a:solidFill>
              <a:effectLst/>
            </a:endParaRPr>
          </a:p>
          <a:p>
            <a:pPr marL="171450" indent="-171450">
              <a:buFont typeface="Arial" panose="020B0604020202020204" pitchFamily="34" charset="0"/>
              <a:buChar char="•"/>
            </a:pPr>
            <a:r>
              <a:rPr lang="en-US" b="0" i="0" dirty="0">
                <a:solidFill>
                  <a:srgbClr val="000000"/>
                </a:solidFill>
                <a:effectLst/>
              </a:rPr>
              <a:t>To give trade union leaders a basic understanding of the legislative developments around HREDD</a:t>
            </a:r>
            <a:endParaRPr lang="en-US" b="0" i="0" dirty="0">
              <a:solidFill>
                <a:schemeClr val="tx1"/>
              </a:solidFill>
              <a:effectLst/>
            </a:endParaRPr>
          </a:p>
          <a:p>
            <a:pPr marL="171450" indent="-171450">
              <a:buFont typeface="Arial" panose="020B0604020202020204" pitchFamily="34" charset="0"/>
              <a:buChar char="•"/>
            </a:pPr>
            <a:r>
              <a:rPr lang="en-US" b="0" i="0" dirty="0">
                <a:solidFill>
                  <a:srgbClr val="000000"/>
                </a:solidFill>
                <a:effectLst/>
              </a:rPr>
              <a:t>To give trade union leaders a basic understanding of how HREDD can offer opportunities for trade union work</a:t>
            </a:r>
            <a:endParaRPr lang="en-US" dirty="0"/>
          </a:p>
          <a:p>
            <a:endParaRPr lang="en-US" dirty="0"/>
          </a:p>
          <a:p>
            <a:r>
              <a:rPr lang="en-US" dirty="0"/>
              <a:t>We will also focus on a  better understanding of upcoming legislation and how this relates to Human Rights and Environmental Due Diligence.</a:t>
            </a:r>
          </a:p>
          <a:p>
            <a:endParaRPr lang="en-US" dirty="0"/>
          </a:p>
          <a:p>
            <a:r>
              <a:rPr lang="en-US" dirty="0"/>
              <a:t>We decided in this training to focus on HREDD as it is explained by the UN and the OECD, since this is the foundation for all legislation developed worldwide. If companies implement the OECD guidelines and the UNGPs, they comply with all due diligence legislation currently in place or being developed. ”</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04871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 </a:t>
            </a:r>
          </a:p>
          <a:p>
            <a:r>
              <a:rPr lang="en-US" dirty="0"/>
              <a:t>It is good to share that this is an indication of the time and that you will stick to the start and finish time, and the times of the breaks, but that the other times are indicatory. </a:t>
            </a:r>
          </a:p>
          <a:p>
            <a:endParaRPr lang="en-US" dirty="0"/>
          </a:p>
          <a:p>
            <a:r>
              <a:rPr lang="en-US" b="1" dirty="0"/>
              <a:t>What is needed:</a:t>
            </a:r>
          </a:p>
          <a:p>
            <a:r>
              <a:rPr lang="en-US" dirty="0"/>
              <a:t>-</a:t>
            </a:r>
          </a:p>
          <a:p>
            <a:endParaRPr lang="en-US" dirty="0"/>
          </a:p>
          <a:p>
            <a:r>
              <a:rPr lang="en-US" b="1" dirty="0"/>
              <a:t>What to share with the participants:</a:t>
            </a:r>
          </a:p>
          <a:p>
            <a:r>
              <a:rPr lang="en-US" dirty="0"/>
              <a:t>"This is just an indication of times. We will stick to the break times, start and finish times, but the other times are indicatory and also depend on the discussions we have in the group".</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007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 </a:t>
            </a:r>
          </a:p>
          <a:p>
            <a:r>
              <a:rPr lang="en-US" dirty="0"/>
              <a:t>The concepts of RBC/ CSR/ sustainability are interpreted differently within each context/culture. To make sure everyone understand the same, it is good to start with an ‘</a:t>
            </a:r>
            <a:r>
              <a:rPr lang="en-US" dirty="0" err="1"/>
              <a:t>inventory’of</a:t>
            </a:r>
            <a:r>
              <a:rPr lang="en-US" dirty="0"/>
              <a:t> what participants understand RBC to be. Participants are asked to mention words/ phrases they associate with RBC. There are no good/wrong answers! On a flip chart you draw the heart of a flower, with each word/ phrase mentioned you draw a new flower petal and you write the word/ phrase down inside the petal. You continue asking associations until there is no more room for additional petals around the heart of the flower. It usually takes a while before the first participant mentions a word, so be patient, after one has started, others will follow. Hang the flower onto the wall, so you can refer back to it in the coming days.</a:t>
            </a:r>
          </a:p>
          <a:p>
            <a:endParaRPr lang="en-US" dirty="0"/>
          </a:p>
          <a:p>
            <a:r>
              <a:rPr lang="en-US" b="1" dirty="0"/>
              <a:t>What is needed:</a:t>
            </a:r>
          </a:p>
          <a:p>
            <a:pPr marL="171450" indent="-171450">
              <a:buFont typeface="Arial" panose="020B0604020202020204" pitchFamily="34" charset="0"/>
              <a:buChar char="•"/>
            </a:pPr>
            <a:r>
              <a:rPr lang="en-US" dirty="0"/>
              <a:t>Flipchart  </a:t>
            </a:r>
          </a:p>
          <a:p>
            <a:pPr marL="171450" indent="-171450">
              <a:buFont typeface="Arial" panose="020B0604020202020204" pitchFamily="34" charset="0"/>
              <a:buChar char="•"/>
            </a:pPr>
            <a:r>
              <a:rPr lang="en-US" dirty="0"/>
              <a:t>Markers</a:t>
            </a:r>
          </a:p>
          <a:p>
            <a:endParaRPr lang="en-US" dirty="0"/>
          </a:p>
          <a:p>
            <a:r>
              <a:rPr lang="en-US" b="1" dirty="0"/>
              <a:t>What to share with the participants:</a:t>
            </a:r>
          </a:p>
          <a:p>
            <a:r>
              <a:rPr lang="en-US" dirty="0"/>
              <a:t>“ What is the first word that comes to mind when I say Responsible Business Conduct”</a:t>
            </a:r>
          </a:p>
          <a:p>
            <a:endParaRPr lang="en-US"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09308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a:t>
            </a:r>
            <a:r>
              <a:rPr lang="en-US" dirty="0"/>
              <a:t> </a:t>
            </a:r>
          </a:p>
          <a:p>
            <a:r>
              <a:rPr lang="en-US" dirty="0"/>
              <a:t>The concepts of RBC/ CSR/ sustainability are interpreted differently within each context/ culture. To make sure everyone understands the same, we need to decide on common a definition. In the previous slide, you made an inventory on what the participants understand RBC to be. Here you explain how RBC/ CSR/ PPP are defined internationally .</a:t>
            </a:r>
          </a:p>
          <a:p>
            <a:endParaRPr lang="en-US" dirty="0"/>
          </a:p>
          <a:p>
            <a:r>
              <a:rPr lang="en-US" b="1" dirty="0"/>
              <a:t>What is needed:</a:t>
            </a:r>
          </a:p>
          <a:p>
            <a:r>
              <a:rPr lang="en-US" dirty="0"/>
              <a:t>-</a:t>
            </a:r>
          </a:p>
          <a:p>
            <a:endParaRPr lang="en-US" dirty="0"/>
          </a:p>
          <a:p>
            <a:r>
              <a:rPr lang="en-US" b="1" dirty="0"/>
              <a:t>What to share with the participants:</a:t>
            </a:r>
          </a:p>
          <a:p>
            <a:r>
              <a:rPr lang="en-US" dirty="0"/>
              <a:t>“There are many different terms used that might have different meaning in a different context:</a:t>
            </a:r>
          </a:p>
          <a:p>
            <a:r>
              <a:rPr lang="en-US" dirty="0"/>
              <a:t>Sustainability is a very broad, container term, and often this refers to “green” or the environment only. It often does not include human rights, workers’ rights or community rights. In the 1990’s the term sustainability was further defined by the three P’s: People, Planet and Profit. Companies should commit to focusing as much on social and environmental concerns as they do on profits. PPP is still used today, and even extended with two new P’s: Peace and Partnerships, while replacing Profit with Prosperity.</a:t>
            </a:r>
          </a:p>
          <a:p>
            <a:endParaRPr lang="en-US" dirty="0"/>
          </a:p>
          <a:p>
            <a:r>
              <a:rPr lang="en-US" dirty="0"/>
              <a:t>More common is the use of the term CSR: corporate social responsibility. However, this often refers to charity, to ‘doing good’ as something additional. It refers for example to companies who are supporting schools or engage in community development. It is great that companies take this responsibility and are involved in social development, but companies should also make sure that their own business activities do not cause harm. This is meant when using the term Responsible Business Conduct (RBC), which is now used by the OECD and the UN. It refers to making sure companies respect human rights, the environment and climate when doing business.”</a:t>
            </a: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842018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a:t>
            </a:r>
            <a:r>
              <a:rPr lang="en-US" dirty="0"/>
              <a:t> </a:t>
            </a:r>
          </a:p>
          <a:p>
            <a:r>
              <a:rPr lang="en-US" dirty="0"/>
              <a:t>In the coming slides, we go through the main theoretical background. This is quite long and can be shortened depending on the audience and the interest of the group. Be as brief as possible. </a:t>
            </a:r>
          </a:p>
          <a:p>
            <a:endParaRPr lang="en-US" dirty="0"/>
          </a:p>
          <a:p>
            <a:r>
              <a:rPr lang="en-US" b="1" dirty="0"/>
              <a:t>What is needed:</a:t>
            </a:r>
          </a:p>
          <a:p>
            <a:r>
              <a:rPr lang="en-US" dirty="0"/>
              <a:t>-</a:t>
            </a:r>
          </a:p>
          <a:p>
            <a:endParaRPr lang="en-US" dirty="0"/>
          </a:p>
          <a:p>
            <a:r>
              <a:rPr lang="en-US" b="1" dirty="0"/>
              <a:t>What to share with the participants:</a:t>
            </a:r>
          </a:p>
          <a:p>
            <a:r>
              <a:rPr lang="en-US" dirty="0"/>
              <a:t>“The phone you use, the pen you write with, the clothes you wear, even the soup you eat: it is very likely that ingredients or maybe even the whole product comes from abroad. The consequences of our consumption can be disastrous for those working in the value chain, those living nearby production facilities, environment or climate. </a:t>
            </a:r>
          </a:p>
          <a:p>
            <a:r>
              <a:rPr lang="en-US" dirty="0"/>
              <a:t>A few examples: the collapse of Rana Plaza in 2013 leading to more than a thousand deaths, children working in </a:t>
            </a:r>
            <a:r>
              <a:rPr lang="en-US" dirty="0" err="1"/>
              <a:t>artisinal</a:t>
            </a:r>
            <a:r>
              <a:rPr lang="en-US" dirty="0"/>
              <a:t> mining, mine pits causing deforestation, unsafe working conditions in factories and pollution of industry causing people in surrounding villages to get sick or even die early. ”</a:t>
            </a:r>
            <a:endParaRPr lang="en-US" b="1" u="sng"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32479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 </a:t>
            </a:r>
          </a:p>
          <a:p>
            <a:r>
              <a:rPr lang="en-US" dirty="0"/>
              <a:t>In the coming slides, we go through the main theoretical background. This is quite long and could be shortened depending on the audience and the interest of the group. Be as brief as possible. </a:t>
            </a:r>
          </a:p>
          <a:p>
            <a:endParaRPr lang="en-US" dirty="0"/>
          </a:p>
          <a:p>
            <a:r>
              <a:rPr lang="en-US" b="1" dirty="0"/>
              <a:t>What is needed:</a:t>
            </a:r>
          </a:p>
          <a:p>
            <a:r>
              <a:rPr lang="en-US" dirty="0"/>
              <a:t>-</a:t>
            </a:r>
          </a:p>
          <a:p>
            <a:endParaRPr lang="en-US" dirty="0"/>
          </a:p>
          <a:p>
            <a:r>
              <a:rPr lang="en-US" b="1" dirty="0"/>
              <a:t>What to share with the participants:</a:t>
            </a:r>
          </a:p>
          <a:p>
            <a:r>
              <a:rPr lang="en-US" dirty="0"/>
              <a:t>“Businesses operate more and more internationally. There is hardly any value chain without an international actor. On the other hand, judicial systems are still mainly organized nationally (or sometimes partly regionally like in the European Union). This leads to a governance gap: businesses can be held accountable for negative impacts on human rights caused by their activities in their home country but not when they decide to shift some of their business activities to other countries with maybe less well functioning judicial systems.”</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106406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30663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66406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65313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58515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1" name="Afbeelding 10" descr="Afbeelding met kleding, persoon, Menselijk gezicht, meisje&#10;&#10;Automatisch gegenereerde beschrijving">
            <a:extLst>
              <a:ext uri="{FF2B5EF4-FFF2-40B4-BE49-F238E27FC236}">
                <a16:creationId xmlns:a16="http://schemas.microsoft.com/office/drawing/2014/main" id="{06B400A7-F22D-D3EA-56BF-9B04767A38C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
            <a:ext cx="18371566" cy="10355580"/>
          </a:xfrm>
          <a:prstGeom prst="rect">
            <a:avLst/>
          </a:prstGeom>
        </p:spPr>
      </p:pic>
    </p:spTree>
    <p:extLst>
      <p:ext uri="{BB962C8B-B14F-4D97-AF65-F5344CB8AC3E}">
        <p14:creationId xmlns:p14="http://schemas.microsoft.com/office/powerpoint/2010/main" val="14822008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‹nr.›</a:t>
            </a:fld>
            <a:endParaRPr lang="en-US"/>
          </a:p>
        </p:txBody>
      </p:sp>
    </p:spTree>
    <p:extLst>
      <p:ext uri="{BB962C8B-B14F-4D97-AF65-F5344CB8AC3E}">
        <p14:creationId xmlns:p14="http://schemas.microsoft.com/office/powerpoint/2010/main" val="36409706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‹nr.›</a:t>
            </a:fld>
            <a:endParaRPr lang="en-US"/>
          </a:p>
        </p:txBody>
      </p:sp>
    </p:spTree>
    <p:extLst>
      <p:ext uri="{BB962C8B-B14F-4D97-AF65-F5344CB8AC3E}">
        <p14:creationId xmlns:p14="http://schemas.microsoft.com/office/powerpoint/2010/main" val="32313027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‹nr.›</a:t>
            </a:fld>
            <a:endParaRPr lang="en-US"/>
          </a:p>
        </p:txBody>
      </p:sp>
    </p:spTree>
    <p:extLst>
      <p:ext uri="{BB962C8B-B14F-4D97-AF65-F5344CB8AC3E}">
        <p14:creationId xmlns:p14="http://schemas.microsoft.com/office/powerpoint/2010/main" val="1740290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‹nr.›</a:t>
            </a:fld>
            <a:endParaRPr lang="en-US"/>
          </a:p>
        </p:txBody>
      </p:sp>
    </p:spTree>
    <p:extLst>
      <p:ext uri="{BB962C8B-B14F-4D97-AF65-F5344CB8AC3E}">
        <p14:creationId xmlns:p14="http://schemas.microsoft.com/office/powerpoint/2010/main" val="37773719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‹nr.›</a:t>
            </a:fld>
            <a:endParaRPr lang="en-US"/>
          </a:p>
        </p:txBody>
      </p:sp>
    </p:spTree>
    <p:extLst>
      <p:ext uri="{BB962C8B-B14F-4D97-AF65-F5344CB8AC3E}">
        <p14:creationId xmlns:p14="http://schemas.microsoft.com/office/powerpoint/2010/main" val="23667320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extLst>
      <p:ext uri="{BB962C8B-B14F-4D97-AF65-F5344CB8AC3E}">
        <p14:creationId xmlns:p14="http://schemas.microsoft.com/office/powerpoint/2010/main" val="17575886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extLst>
      <p:ext uri="{BB962C8B-B14F-4D97-AF65-F5344CB8AC3E}">
        <p14:creationId xmlns:p14="http://schemas.microsoft.com/office/powerpoint/2010/main" val="17732186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10/11/2024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‹nr.›</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10/11/2024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‹nr.›</a:t>
            </a:fld>
            <a:endParaRPr lang="en-US"/>
          </a:p>
        </p:txBody>
      </p:sp>
    </p:spTree>
    <p:extLst>
      <p:ext uri="{BB962C8B-B14F-4D97-AF65-F5344CB8AC3E}">
        <p14:creationId xmlns:p14="http://schemas.microsoft.com/office/powerpoint/2010/main" val="23258019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41.png"/></Relationships>
</file>

<file path=ppt/slides/_rels/slide1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43.png"/></Relationships>
</file>

<file path=ppt/slides/_rels/slide13.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47.png"/><Relationship Id="rId5" Type="http://schemas.openxmlformats.org/officeDocument/2006/relationships/image" Target="../media/image46.png"/><Relationship Id="rId10" Type="http://schemas.openxmlformats.org/officeDocument/2006/relationships/image" Target="../media/image17.png"/><Relationship Id="rId4" Type="http://schemas.openxmlformats.org/officeDocument/2006/relationships/image" Target="../media/image45.png"/><Relationship Id="rId9" Type="http://schemas.openxmlformats.org/officeDocument/2006/relationships/image" Target="../media/image50.png"/></Relationships>
</file>

<file path=ppt/slides/_rels/slide14.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svg"/><Relationship Id="rId18" Type="http://schemas.openxmlformats.org/officeDocument/2006/relationships/image" Target="../media/image66.png"/><Relationship Id="rId26" Type="http://schemas.openxmlformats.org/officeDocument/2006/relationships/image" Target="../media/image74.png"/><Relationship Id="rId3" Type="http://schemas.openxmlformats.org/officeDocument/2006/relationships/image" Target="../media/image51.jpeg"/><Relationship Id="rId21" Type="http://schemas.openxmlformats.org/officeDocument/2006/relationships/image" Target="../media/image69.svg"/><Relationship Id="rId7" Type="http://schemas.openxmlformats.org/officeDocument/2006/relationships/image" Target="../media/image55.svg"/><Relationship Id="rId12" Type="http://schemas.openxmlformats.org/officeDocument/2006/relationships/image" Target="../media/image60.png"/><Relationship Id="rId17" Type="http://schemas.openxmlformats.org/officeDocument/2006/relationships/image" Target="../media/image65.svg"/><Relationship Id="rId25" Type="http://schemas.openxmlformats.org/officeDocument/2006/relationships/image" Target="../media/image73.svg"/><Relationship Id="rId2" Type="http://schemas.openxmlformats.org/officeDocument/2006/relationships/notesSlide" Target="../notesSlides/notesSlide14.xml"/><Relationship Id="rId16" Type="http://schemas.openxmlformats.org/officeDocument/2006/relationships/image" Target="../media/image64.png"/><Relationship Id="rId20" Type="http://schemas.openxmlformats.org/officeDocument/2006/relationships/image" Target="../media/image68.png"/><Relationship Id="rId1" Type="http://schemas.openxmlformats.org/officeDocument/2006/relationships/slideLayout" Target="../slideLayouts/slideLayout7.xml"/><Relationship Id="rId6" Type="http://schemas.openxmlformats.org/officeDocument/2006/relationships/image" Target="../media/image54.png"/><Relationship Id="rId11" Type="http://schemas.openxmlformats.org/officeDocument/2006/relationships/image" Target="../media/image59.svg"/><Relationship Id="rId24" Type="http://schemas.openxmlformats.org/officeDocument/2006/relationships/image" Target="../media/image72.png"/><Relationship Id="rId5" Type="http://schemas.openxmlformats.org/officeDocument/2006/relationships/image" Target="../media/image53.svg"/><Relationship Id="rId15" Type="http://schemas.openxmlformats.org/officeDocument/2006/relationships/image" Target="../media/image63.svg"/><Relationship Id="rId23" Type="http://schemas.openxmlformats.org/officeDocument/2006/relationships/image" Target="../media/image71.svg"/><Relationship Id="rId28" Type="http://schemas.openxmlformats.org/officeDocument/2006/relationships/image" Target="../media/image17.png"/><Relationship Id="rId10" Type="http://schemas.openxmlformats.org/officeDocument/2006/relationships/image" Target="../media/image58.png"/><Relationship Id="rId19" Type="http://schemas.openxmlformats.org/officeDocument/2006/relationships/image" Target="../media/image67.svg"/><Relationship Id="rId4" Type="http://schemas.openxmlformats.org/officeDocument/2006/relationships/image" Target="../media/image52.png"/><Relationship Id="rId9" Type="http://schemas.openxmlformats.org/officeDocument/2006/relationships/image" Target="../media/image57.svg"/><Relationship Id="rId14" Type="http://schemas.openxmlformats.org/officeDocument/2006/relationships/image" Target="../media/image62.png"/><Relationship Id="rId22" Type="http://schemas.openxmlformats.org/officeDocument/2006/relationships/image" Target="../media/image70.png"/><Relationship Id="rId27" Type="http://schemas.openxmlformats.org/officeDocument/2006/relationships/image" Target="../media/image75.svg"/></Relationships>
</file>

<file path=ppt/slides/_rels/slide1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51.jpeg"/><Relationship Id="rId7" Type="http://schemas.openxmlformats.org/officeDocument/2006/relationships/image" Target="../media/image80.svg"/><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image" Target="../media/image79.png"/><Relationship Id="rId5" Type="http://schemas.openxmlformats.org/officeDocument/2006/relationships/image" Target="../media/image78.svg"/><Relationship Id="rId4" Type="http://schemas.openxmlformats.org/officeDocument/2006/relationships/image" Target="../media/image77.png"/></Relationships>
</file>

<file path=ppt/slides/_rels/slide17.xml.rels><?xml version="1.0" encoding="UTF-8" standalone="yes"?>
<Relationships xmlns="http://schemas.openxmlformats.org/package/2006/relationships"><Relationship Id="rId13" Type="http://schemas.openxmlformats.org/officeDocument/2006/relationships/image" Target="../media/image61.svg"/><Relationship Id="rId18" Type="http://schemas.openxmlformats.org/officeDocument/2006/relationships/image" Target="../media/image83.png"/><Relationship Id="rId26" Type="http://schemas.openxmlformats.org/officeDocument/2006/relationships/image" Target="../media/image91.png"/><Relationship Id="rId3" Type="http://schemas.openxmlformats.org/officeDocument/2006/relationships/image" Target="../media/image81.png"/><Relationship Id="rId21" Type="http://schemas.openxmlformats.org/officeDocument/2006/relationships/image" Target="../media/image86.svg"/><Relationship Id="rId7" Type="http://schemas.openxmlformats.org/officeDocument/2006/relationships/image" Target="../media/image55.svg"/><Relationship Id="rId12" Type="http://schemas.openxmlformats.org/officeDocument/2006/relationships/image" Target="../media/image60.png"/><Relationship Id="rId17" Type="http://schemas.openxmlformats.org/officeDocument/2006/relationships/image" Target="../media/image75.svg"/><Relationship Id="rId25" Type="http://schemas.openxmlformats.org/officeDocument/2006/relationships/image" Target="../media/image90.svg"/><Relationship Id="rId33" Type="http://schemas.openxmlformats.org/officeDocument/2006/relationships/image" Target="../media/image98.svg"/><Relationship Id="rId2" Type="http://schemas.openxmlformats.org/officeDocument/2006/relationships/notesSlide" Target="../notesSlides/notesSlide17.xml"/><Relationship Id="rId16" Type="http://schemas.openxmlformats.org/officeDocument/2006/relationships/image" Target="../media/image74.png"/><Relationship Id="rId20" Type="http://schemas.openxmlformats.org/officeDocument/2006/relationships/image" Target="../media/image85.png"/><Relationship Id="rId29" Type="http://schemas.openxmlformats.org/officeDocument/2006/relationships/image" Target="../media/image94.svg"/><Relationship Id="rId1" Type="http://schemas.openxmlformats.org/officeDocument/2006/relationships/slideLayout" Target="../slideLayouts/slideLayout5.xml"/><Relationship Id="rId6" Type="http://schemas.openxmlformats.org/officeDocument/2006/relationships/image" Target="../media/image54.png"/><Relationship Id="rId11" Type="http://schemas.openxmlformats.org/officeDocument/2006/relationships/image" Target="../media/image59.svg"/><Relationship Id="rId24" Type="http://schemas.openxmlformats.org/officeDocument/2006/relationships/image" Target="../media/image89.png"/><Relationship Id="rId32" Type="http://schemas.openxmlformats.org/officeDocument/2006/relationships/image" Target="../media/image97.png"/><Relationship Id="rId5" Type="http://schemas.openxmlformats.org/officeDocument/2006/relationships/image" Target="../media/image82.svg"/><Relationship Id="rId15" Type="http://schemas.openxmlformats.org/officeDocument/2006/relationships/image" Target="../media/image63.svg"/><Relationship Id="rId23" Type="http://schemas.openxmlformats.org/officeDocument/2006/relationships/image" Target="../media/image88.svg"/><Relationship Id="rId28" Type="http://schemas.openxmlformats.org/officeDocument/2006/relationships/image" Target="../media/image93.png"/><Relationship Id="rId10" Type="http://schemas.openxmlformats.org/officeDocument/2006/relationships/image" Target="../media/image58.png"/><Relationship Id="rId19" Type="http://schemas.openxmlformats.org/officeDocument/2006/relationships/image" Target="../media/image84.svg"/><Relationship Id="rId31" Type="http://schemas.openxmlformats.org/officeDocument/2006/relationships/image" Target="../media/image96.svg"/><Relationship Id="rId4" Type="http://schemas.openxmlformats.org/officeDocument/2006/relationships/image" Target="../media/image52.png"/><Relationship Id="rId9" Type="http://schemas.openxmlformats.org/officeDocument/2006/relationships/image" Target="../media/image57.svg"/><Relationship Id="rId14" Type="http://schemas.openxmlformats.org/officeDocument/2006/relationships/image" Target="../media/image62.png"/><Relationship Id="rId22" Type="http://schemas.openxmlformats.org/officeDocument/2006/relationships/image" Target="../media/image87.png"/><Relationship Id="rId27" Type="http://schemas.openxmlformats.org/officeDocument/2006/relationships/image" Target="../media/image92.svg"/><Relationship Id="rId30" Type="http://schemas.openxmlformats.org/officeDocument/2006/relationships/image" Target="../media/image95.png"/><Relationship Id="rId8" Type="http://schemas.openxmlformats.org/officeDocument/2006/relationships/image" Target="../media/image56.png"/></Relationships>
</file>

<file path=ppt/slides/_rels/slide1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9.xml"/><Relationship Id="rId1" Type="http://schemas.openxmlformats.org/officeDocument/2006/relationships/slideLayout" Target="../slideLayouts/slideLayout15.xml"/><Relationship Id="rId5" Type="http://schemas.openxmlformats.org/officeDocument/2006/relationships/image" Target="../media/image81.png"/><Relationship Id="rId4" Type="http://schemas.openxmlformats.org/officeDocument/2006/relationships/image" Target="../media/image100.png"/></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image" Target="../media/image102.svg"/><Relationship Id="rId4" Type="http://schemas.openxmlformats.org/officeDocument/2006/relationships/image" Target="../media/image101.png"/></Relationships>
</file>

<file path=ppt/slides/_rels/slide21.xml.rels><?xml version="1.0" encoding="UTF-8" standalone="yes"?>
<Relationships xmlns="http://schemas.openxmlformats.org/package/2006/relationships"><Relationship Id="rId3" Type="http://schemas.openxmlformats.org/officeDocument/2006/relationships/image" Target="../media/image81.png"/><Relationship Id="rId7" Type="http://schemas.openxmlformats.org/officeDocument/2006/relationships/image" Target="../media/image106.jpe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105.jpeg"/><Relationship Id="rId5" Type="http://schemas.openxmlformats.org/officeDocument/2006/relationships/image" Target="../media/image104.jpeg"/><Relationship Id="rId4" Type="http://schemas.openxmlformats.org/officeDocument/2006/relationships/image" Target="../media/image103.jpeg"/></Relationships>
</file>

<file path=ppt/slides/_rels/slide2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81.pn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25.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109.svg"/></Relationships>
</file>

<file path=ppt/slides/_rels/slide2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8" Type="http://schemas.openxmlformats.org/officeDocument/2006/relationships/image" Target="../media/image114.png"/><Relationship Id="rId13" Type="http://schemas.openxmlformats.org/officeDocument/2006/relationships/image" Target="../media/image117.svg"/><Relationship Id="rId3" Type="http://schemas.openxmlformats.org/officeDocument/2006/relationships/image" Target="../media/image111.png"/><Relationship Id="rId7" Type="http://schemas.openxmlformats.org/officeDocument/2006/relationships/image" Target="../media/image113.svg"/><Relationship Id="rId12" Type="http://schemas.openxmlformats.org/officeDocument/2006/relationships/image" Target="../media/image116.png"/><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image" Target="../media/image112.png"/><Relationship Id="rId11" Type="http://schemas.openxmlformats.org/officeDocument/2006/relationships/image" Target="../media/image27.svg"/><Relationship Id="rId5" Type="http://schemas.openxmlformats.org/officeDocument/2006/relationships/image" Target="../media/image25.svg"/><Relationship Id="rId10" Type="http://schemas.openxmlformats.org/officeDocument/2006/relationships/image" Target="../media/image26.png"/><Relationship Id="rId4" Type="http://schemas.openxmlformats.org/officeDocument/2006/relationships/image" Target="../media/image24.png"/><Relationship Id="rId9" Type="http://schemas.openxmlformats.org/officeDocument/2006/relationships/image" Target="../media/image115.svg"/><Relationship Id="rId1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120.png"/><Relationship Id="rId4" Type="http://schemas.openxmlformats.org/officeDocument/2006/relationships/image" Target="../media/image11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120.png"/><Relationship Id="rId4" Type="http://schemas.openxmlformats.org/officeDocument/2006/relationships/image" Target="../media/image119.png"/></Relationships>
</file>

<file path=ppt/slides/_rels/slide3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36.xml"/><Relationship Id="rId1" Type="http://schemas.openxmlformats.org/officeDocument/2006/relationships/slideLayout" Target="../slideLayouts/slideLayout13.xml"/><Relationship Id="rId4" Type="http://schemas.openxmlformats.org/officeDocument/2006/relationships/image" Target="../media/image125.svg"/></Relationships>
</file>

<file path=ppt/slides/_rels/slide37.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image" Target="../media/image125.svg"/></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5.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29.svg"/><Relationship Id="rId13" Type="http://schemas.openxmlformats.org/officeDocument/2006/relationships/image" Target="../media/image34.png"/><Relationship Id="rId18" Type="http://schemas.openxmlformats.org/officeDocument/2006/relationships/image" Target="../media/image39.sv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svg"/><Relationship Id="rId17" Type="http://schemas.openxmlformats.org/officeDocument/2006/relationships/image" Target="../media/image38.png"/><Relationship Id="rId2" Type="http://schemas.openxmlformats.org/officeDocument/2006/relationships/notesSlide" Target="../notesSlides/notesSlide9.xml"/><Relationship Id="rId16" Type="http://schemas.openxmlformats.org/officeDocument/2006/relationships/image" Target="../media/image37.svg"/><Relationship Id="rId1" Type="http://schemas.openxmlformats.org/officeDocument/2006/relationships/slideLayout" Target="../slideLayouts/slideLayout13.xml"/><Relationship Id="rId6" Type="http://schemas.openxmlformats.org/officeDocument/2006/relationships/image" Target="../media/image27.svg"/><Relationship Id="rId11" Type="http://schemas.openxmlformats.org/officeDocument/2006/relationships/image" Target="../media/image32.png"/><Relationship Id="rId5" Type="http://schemas.openxmlformats.org/officeDocument/2006/relationships/image" Target="../media/image26.png"/><Relationship Id="rId15" Type="http://schemas.openxmlformats.org/officeDocument/2006/relationships/image" Target="../media/image36.png"/><Relationship Id="rId10" Type="http://schemas.openxmlformats.org/officeDocument/2006/relationships/image" Target="../media/image31.svg"/><Relationship Id="rId19" Type="http://schemas.openxmlformats.org/officeDocument/2006/relationships/image" Target="../media/image17.png"/><Relationship Id="rId4" Type="http://schemas.openxmlformats.org/officeDocument/2006/relationships/image" Target="../media/image25.svg"/><Relationship Id="rId9" Type="http://schemas.openxmlformats.org/officeDocument/2006/relationships/image" Target="../media/image30.png"/><Relationship Id="rId14" Type="http://schemas.openxmlformats.org/officeDocument/2006/relationships/image" Target="../media/image35.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DA722308-DCEB-B9B8-7DF2-D4E16F524887}"/>
              </a:ext>
            </a:extLst>
          </p:cNvPr>
          <p:cNvSpPr txBox="1"/>
          <p:nvPr/>
        </p:nvSpPr>
        <p:spPr>
          <a:xfrm>
            <a:off x="1447200" y="7402984"/>
            <a:ext cx="10732584" cy="663002"/>
          </a:xfrm>
          <a:prstGeom prst="rect">
            <a:avLst/>
          </a:prstGeom>
        </p:spPr>
        <p:txBody>
          <a:bodyPr lIns="0" tIns="0" rIns="0" bIns="0" rtlCol="0" anchor="t">
            <a:spAutoFit/>
          </a:bodyPr>
          <a:lstStyle/>
          <a:p>
            <a:pPr marL="0" marR="0" lvl="0" indent="0" algn="l" defTabSz="914400" rtl="0" eaLnBrk="1" fontAlgn="auto" latinLnBrk="0" hangingPunct="1">
              <a:lnSpc>
                <a:spcPts val="5799"/>
              </a:lnSpc>
              <a:spcBef>
                <a:spcPts val="0"/>
              </a:spcBef>
              <a:spcAft>
                <a:spcPts val="0"/>
              </a:spcAft>
              <a:buClrTx/>
              <a:buSzTx/>
              <a:buFontTx/>
              <a:buNone/>
              <a:tabLst/>
              <a:defRPr/>
            </a:pPr>
            <a:r>
              <a:rPr kumimoji="0" lang="en-US" sz="4142"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a:rPr>
              <a:t>National Level Workshop</a:t>
            </a:r>
          </a:p>
        </p:txBody>
      </p:sp>
      <p:sp>
        <p:nvSpPr>
          <p:cNvPr id="12" name="TextBox 11">
            <a:extLst>
              <a:ext uri="{FF2B5EF4-FFF2-40B4-BE49-F238E27FC236}">
                <a16:creationId xmlns:a16="http://schemas.microsoft.com/office/drawing/2014/main" id="{4DBABD3E-9828-A8B9-80AE-11D8C2550652}"/>
              </a:ext>
            </a:extLst>
          </p:cNvPr>
          <p:cNvSpPr txBox="1"/>
          <p:nvPr/>
        </p:nvSpPr>
        <p:spPr>
          <a:xfrm>
            <a:off x="1447200" y="4533900"/>
            <a:ext cx="12511148" cy="2419893"/>
          </a:xfrm>
          <a:prstGeom prst="rect">
            <a:avLst/>
          </a:prstGeom>
        </p:spPr>
        <p:txBody>
          <a:bodyPr wrap="square" lIns="0" tIns="0" rIns="0" bIns="0" rtlCol="0" anchor="t">
            <a:spAutoFit/>
          </a:bodyPr>
          <a:lstStyle/>
          <a:p>
            <a:pPr marL="0" marR="0" lvl="0" indent="0" algn="l" defTabSz="914400" rtl="0" eaLnBrk="1" fontAlgn="auto" latinLnBrk="0" hangingPunct="1">
              <a:lnSpc>
                <a:spcPts val="6512"/>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Human Rights and Environmental Due Diligence </a:t>
            </a:r>
          </a:p>
          <a:p>
            <a:pPr marL="0" marR="0" lvl="0" indent="0" algn="l" defTabSz="914400" rtl="0" eaLnBrk="1" fontAlgn="auto" latinLnBrk="0" hangingPunct="1">
              <a:lnSpc>
                <a:spcPts val="6512"/>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Training for Trade Unions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FCD38E76-5C8D-377E-1E64-AEC3183A0BE7}"/>
              </a:ext>
            </a:extLst>
          </p:cNvPr>
          <p:cNvSpPr txBox="1"/>
          <p:nvPr/>
        </p:nvSpPr>
        <p:spPr>
          <a:xfrm>
            <a:off x="0" y="648000"/>
            <a:ext cx="17983200" cy="797591"/>
          </a:xfrm>
          <a:prstGeom prst="rect">
            <a:avLst/>
          </a:prstGeom>
        </p:spPr>
        <p:txBody>
          <a:bodyPr wrap="square" lIns="0" tIns="0" rIns="0" bIns="0" rtlCol="0" anchor="t">
            <a:spAutoFit/>
          </a:bodyPr>
          <a:lstStyle/>
          <a:p>
            <a:pPr marL="0" marR="0" lvl="0" indent="0" algn="ctr" defTabSz="914400" rtl="0" eaLnBrk="1" fontAlgn="auto" latinLnBrk="0" hangingPunct="1">
              <a:lnSpc>
                <a:spcPts val="6844"/>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HREDD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UN Framework on BHR</a:t>
            </a:r>
          </a:p>
        </p:txBody>
      </p:sp>
      <p:sp>
        <p:nvSpPr>
          <p:cNvPr id="3" name="Freeform 5">
            <a:extLst>
              <a:ext uri="{FF2B5EF4-FFF2-40B4-BE49-F238E27FC236}">
                <a16:creationId xmlns:a16="http://schemas.microsoft.com/office/drawing/2014/main" id="{8C85AE31-9E2C-989E-6D23-A5826E619AE6}"/>
              </a:ext>
            </a:extLst>
          </p:cNvPr>
          <p:cNvSpPr/>
          <p:nvPr/>
        </p:nvSpPr>
        <p:spPr>
          <a:xfrm>
            <a:off x="2362200" y="3002331"/>
            <a:ext cx="10024872" cy="5605456"/>
          </a:xfrm>
          <a:prstGeom prst="roundRect">
            <a:avLst>
              <a:gd name="adj" fmla="val 8852"/>
            </a:avLst>
          </a:prstGeom>
          <a:blipFill>
            <a:blip r:embed="rId3"/>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Freeform 6">
            <a:extLst>
              <a:ext uri="{FF2B5EF4-FFF2-40B4-BE49-F238E27FC236}">
                <a16:creationId xmlns:a16="http://schemas.microsoft.com/office/drawing/2014/main" id="{18FE7822-95CD-7DD8-C6D5-A106CD2F57C3}"/>
              </a:ext>
            </a:extLst>
          </p:cNvPr>
          <p:cNvSpPr/>
          <p:nvPr/>
        </p:nvSpPr>
        <p:spPr>
          <a:xfrm rot="475237">
            <a:off x="11075751" y="2971076"/>
            <a:ext cx="4400957" cy="6222665"/>
          </a:xfrm>
          <a:custGeom>
            <a:avLst/>
            <a:gdLst/>
            <a:ahLst/>
            <a:cxnLst/>
            <a:rect l="l" t="t" r="r" b="b"/>
            <a:pathLst>
              <a:path w="4815148" h="6808304">
                <a:moveTo>
                  <a:pt x="0" y="0"/>
                </a:moveTo>
                <a:lnTo>
                  <a:pt x="4815148" y="0"/>
                </a:lnTo>
                <a:lnTo>
                  <a:pt x="4815148" y="6808304"/>
                </a:lnTo>
                <a:lnTo>
                  <a:pt x="0" y="6808304"/>
                </a:lnTo>
                <a:lnTo>
                  <a:pt x="0" y="0"/>
                </a:lnTo>
                <a:close/>
              </a:path>
            </a:pathLst>
          </a:custGeom>
          <a:blipFill>
            <a:blip r:embed="rId4"/>
            <a:stretch>
              <a:fillRect/>
            </a:stretch>
          </a:blipFill>
          <a:ln w="57150">
            <a:solidFill>
              <a:schemeClr val="bg1"/>
            </a:solidFill>
          </a:ln>
          <a:effectLst>
            <a:outerShdw blurRad="364313" dist="113966" dir="3060000" algn="tl" rotWithShape="0">
              <a:prstClr val="black">
                <a:alpha val="42256"/>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pic>
        <p:nvPicPr>
          <p:cNvPr id="7" name="Afbeelding 6" descr="Afbeelding met symbool, logo, Graphics, cirkel&#10;&#10;Automatisch gegenereerde beschrijving">
            <a:extLst>
              <a:ext uri="{FF2B5EF4-FFF2-40B4-BE49-F238E27FC236}">
                <a16:creationId xmlns:a16="http://schemas.microsoft.com/office/drawing/2014/main" id="{F816FEFB-C8A2-8824-B660-F0AADA20CBB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Tree>
    <p:extLst>
      <p:ext uri="{BB962C8B-B14F-4D97-AF65-F5344CB8AC3E}">
        <p14:creationId xmlns:p14="http://schemas.microsoft.com/office/powerpoint/2010/main" val="1487780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A1C51EE3-F0B8-3764-B441-EDA78D63086A}"/>
              </a:ext>
            </a:extLst>
          </p:cNvPr>
          <p:cNvSpPr txBox="1"/>
          <p:nvPr/>
        </p:nvSpPr>
        <p:spPr>
          <a:xfrm>
            <a:off x="0" y="648000"/>
            <a:ext cx="17983200" cy="797591"/>
          </a:xfrm>
          <a:prstGeom prst="rect">
            <a:avLst/>
          </a:prstGeom>
        </p:spPr>
        <p:txBody>
          <a:bodyPr wrap="square" lIns="0" tIns="0" rIns="0" bIns="0" rtlCol="0" anchor="t">
            <a:spAutoFit/>
          </a:bodyPr>
          <a:lstStyle/>
          <a:p>
            <a:pPr marL="0" marR="0" lvl="0" indent="0" algn="ctr" defTabSz="914400" rtl="0" eaLnBrk="1" fontAlgn="auto" latinLnBrk="0" hangingPunct="1">
              <a:lnSpc>
                <a:spcPts val="6844"/>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HREDD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UN Framework on BHR</a:t>
            </a:r>
          </a:p>
        </p:txBody>
      </p:sp>
      <p:sp>
        <p:nvSpPr>
          <p:cNvPr id="5" name="Freeform 5">
            <a:extLst>
              <a:ext uri="{FF2B5EF4-FFF2-40B4-BE49-F238E27FC236}">
                <a16:creationId xmlns:a16="http://schemas.microsoft.com/office/drawing/2014/main" id="{ADA8A62B-2A20-E7A9-779D-266F7CA3C7D7}"/>
              </a:ext>
            </a:extLst>
          </p:cNvPr>
          <p:cNvSpPr/>
          <p:nvPr/>
        </p:nvSpPr>
        <p:spPr>
          <a:xfrm>
            <a:off x="3200400" y="2247900"/>
            <a:ext cx="12448674" cy="7570252"/>
          </a:xfrm>
          <a:custGeom>
            <a:avLst/>
            <a:gdLst/>
            <a:ahLst/>
            <a:cxnLst/>
            <a:rect l="l" t="t" r="r" b="b"/>
            <a:pathLst>
              <a:path w="11340383" h="6896282">
                <a:moveTo>
                  <a:pt x="0" y="0"/>
                </a:moveTo>
                <a:lnTo>
                  <a:pt x="11340382" y="0"/>
                </a:lnTo>
                <a:lnTo>
                  <a:pt x="11340382" y="6896282"/>
                </a:lnTo>
                <a:lnTo>
                  <a:pt x="0" y="6896282"/>
                </a:lnTo>
                <a:lnTo>
                  <a:pt x="0" y="0"/>
                </a:lnTo>
                <a:close/>
              </a:path>
            </a:pathLst>
          </a:custGeom>
          <a:blipFill>
            <a:blip r:embed="rId3" cstate="screen">
              <a:extLst>
                <a:ext uri="{28A0092B-C50C-407E-A947-70E740481C1C}">
                  <a14:useLocalDpi xmlns:a14="http://schemas.microsoft.com/office/drawing/2010/main"/>
                </a:ext>
              </a:extLst>
            </a:blip>
            <a:stretch>
              <a:fillRect t="-14343"/>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9" name="Afbeelding 8" descr="Afbeelding met symbool, logo, Graphics, cirkel&#10;&#10;Automatisch gegenereerde beschrijving">
            <a:extLst>
              <a:ext uri="{FF2B5EF4-FFF2-40B4-BE49-F238E27FC236}">
                <a16:creationId xmlns:a16="http://schemas.microsoft.com/office/drawing/2014/main" id="{A0C4FF09-DBF2-F4FE-E86F-B6D7C1FF88E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Tree>
    <p:extLst>
      <p:ext uri="{BB962C8B-B14F-4D97-AF65-F5344CB8AC3E}">
        <p14:creationId xmlns:p14="http://schemas.microsoft.com/office/powerpoint/2010/main" val="15803951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a:extLst>
              <a:ext uri="{FF2B5EF4-FFF2-40B4-BE49-F238E27FC236}">
                <a16:creationId xmlns:a16="http://schemas.microsoft.com/office/drawing/2014/main" id="{CC4F9D9B-5ED2-AB95-A74B-8DC517DE4B8F}"/>
              </a:ext>
            </a:extLst>
          </p:cNvPr>
          <p:cNvSpPr txBox="1"/>
          <p:nvPr/>
        </p:nvSpPr>
        <p:spPr>
          <a:xfrm>
            <a:off x="0" y="648000"/>
            <a:ext cx="18287987" cy="807209"/>
          </a:xfrm>
          <a:prstGeom prst="rect">
            <a:avLst/>
          </a:prstGeom>
        </p:spPr>
        <p:txBody>
          <a:bodyPr wrap="square" lIns="0" tIns="0" rIns="0" bIns="0" rtlCol="0" anchor="t">
            <a:spAutoFit/>
          </a:bodyPr>
          <a:lstStyle/>
          <a:p>
            <a:pPr marL="0" marR="0" lvl="0" indent="0" algn="ctr" defTabSz="914400" rtl="0" eaLnBrk="1" fontAlgn="auto" latinLnBrk="0" hangingPunct="1">
              <a:lnSpc>
                <a:spcPts val="6893"/>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HREDD</a:t>
            </a:r>
            <a:r>
              <a:rPr kumimoji="0" lang="en-US" sz="54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UNGPs &amp; OECD Guidelines</a:t>
            </a:r>
          </a:p>
        </p:txBody>
      </p:sp>
      <p:sp>
        <p:nvSpPr>
          <p:cNvPr id="5" name="Freeform 2">
            <a:extLst>
              <a:ext uri="{FF2B5EF4-FFF2-40B4-BE49-F238E27FC236}">
                <a16:creationId xmlns:a16="http://schemas.microsoft.com/office/drawing/2014/main" id="{395C74F2-710A-6CAB-D2FF-91612A73C46A}"/>
              </a:ext>
            </a:extLst>
          </p:cNvPr>
          <p:cNvSpPr/>
          <p:nvPr/>
        </p:nvSpPr>
        <p:spPr>
          <a:xfrm>
            <a:off x="2959392" y="2933700"/>
            <a:ext cx="4022898" cy="5688114"/>
          </a:xfrm>
          <a:custGeom>
            <a:avLst/>
            <a:gdLst/>
            <a:ahLst/>
            <a:cxnLst/>
            <a:rect l="l" t="t" r="r" b="b"/>
            <a:pathLst>
              <a:path w="4351565" h="6152828">
                <a:moveTo>
                  <a:pt x="0" y="0"/>
                </a:moveTo>
                <a:lnTo>
                  <a:pt x="4351565" y="0"/>
                </a:lnTo>
                <a:lnTo>
                  <a:pt x="4351565" y="6152828"/>
                </a:lnTo>
                <a:lnTo>
                  <a:pt x="0" y="6152828"/>
                </a:lnTo>
                <a:lnTo>
                  <a:pt x="0" y="0"/>
                </a:lnTo>
                <a:close/>
              </a:path>
            </a:pathLst>
          </a:custGeom>
          <a:blipFill>
            <a:blip r:embed="rId3"/>
            <a:stretch>
              <a:fillRect/>
            </a:stretch>
          </a:blipFill>
          <a:effectLst>
            <a:outerShdw blurRad="523546" dist="38100" dir="2700000" algn="tl" rotWithShape="0">
              <a:prstClr val="black">
                <a:alpha val="40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3">
            <a:extLst>
              <a:ext uri="{FF2B5EF4-FFF2-40B4-BE49-F238E27FC236}">
                <a16:creationId xmlns:a16="http://schemas.microsoft.com/office/drawing/2014/main" id="{B69515B1-C8A2-69D5-EEEA-F8EAC14B1F35}"/>
              </a:ext>
            </a:extLst>
          </p:cNvPr>
          <p:cNvSpPr/>
          <p:nvPr/>
        </p:nvSpPr>
        <p:spPr>
          <a:xfrm>
            <a:off x="9525000" y="2910839"/>
            <a:ext cx="4253720" cy="5688114"/>
          </a:xfrm>
          <a:custGeom>
            <a:avLst/>
            <a:gdLst/>
            <a:ahLst/>
            <a:cxnLst/>
            <a:rect l="l" t="t" r="r" b="b"/>
            <a:pathLst>
              <a:path w="4601245" h="6152828">
                <a:moveTo>
                  <a:pt x="0" y="0"/>
                </a:moveTo>
                <a:lnTo>
                  <a:pt x="4601245" y="0"/>
                </a:lnTo>
                <a:lnTo>
                  <a:pt x="4601245" y="6152828"/>
                </a:lnTo>
                <a:lnTo>
                  <a:pt x="0" y="6152828"/>
                </a:lnTo>
                <a:lnTo>
                  <a:pt x="0" y="0"/>
                </a:lnTo>
                <a:close/>
              </a:path>
            </a:pathLst>
          </a:custGeom>
          <a:blipFill>
            <a:blip r:embed="rId4"/>
            <a:stretch>
              <a:fillRect/>
            </a:stretch>
          </a:blipFill>
          <a:effectLst>
            <a:outerShdw blurRad="428305" dist="38100" dir="4440000" algn="tl" rotWithShape="0">
              <a:prstClr val="black">
                <a:alpha val="40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AutoShape 5">
            <a:extLst>
              <a:ext uri="{FF2B5EF4-FFF2-40B4-BE49-F238E27FC236}">
                <a16:creationId xmlns:a16="http://schemas.microsoft.com/office/drawing/2014/main" id="{56C731BC-0910-26A0-F6F9-8E59D38F95AB}"/>
              </a:ext>
            </a:extLst>
          </p:cNvPr>
          <p:cNvSpPr/>
          <p:nvPr/>
        </p:nvSpPr>
        <p:spPr>
          <a:xfrm flipV="1">
            <a:off x="2500971" y="2911187"/>
            <a:ext cx="1" cy="5687767"/>
          </a:xfrm>
          <a:prstGeom prst="line">
            <a:avLst/>
          </a:prstGeom>
          <a:ln w="76200" cap="flat">
            <a:solidFill>
              <a:schemeClr val="accent4">
                <a:lumMod val="60000"/>
                <a:lumOff val="40000"/>
              </a:schemeClr>
            </a:solidFill>
            <a:prstDash val="sysDash"/>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AutoShape 6">
            <a:extLst>
              <a:ext uri="{FF2B5EF4-FFF2-40B4-BE49-F238E27FC236}">
                <a16:creationId xmlns:a16="http://schemas.microsoft.com/office/drawing/2014/main" id="{3B0BB024-D956-8327-0499-31FEA176A3DA}"/>
              </a:ext>
            </a:extLst>
          </p:cNvPr>
          <p:cNvSpPr/>
          <p:nvPr/>
        </p:nvSpPr>
        <p:spPr>
          <a:xfrm flipV="1">
            <a:off x="7391400" y="2911186"/>
            <a:ext cx="1" cy="5687767"/>
          </a:xfrm>
          <a:prstGeom prst="line">
            <a:avLst/>
          </a:prstGeom>
          <a:ln w="76200" cap="flat">
            <a:solidFill>
              <a:schemeClr val="accent4">
                <a:lumMod val="60000"/>
                <a:lumOff val="40000"/>
              </a:schemeClr>
            </a:solidFill>
            <a:prstDash val="sysDash"/>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AutoShape 7">
            <a:extLst>
              <a:ext uri="{FF2B5EF4-FFF2-40B4-BE49-F238E27FC236}">
                <a16:creationId xmlns:a16="http://schemas.microsoft.com/office/drawing/2014/main" id="{D81246FA-0988-E1DA-2AC7-13B753D8F80D}"/>
              </a:ext>
            </a:extLst>
          </p:cNvPr>
          <p:cNvSpPr/>
          <p:nvPr/>
        </p:nvSpPr>
        <p:spPr>
          <a:xfrm flipV="1">
            <a:off x="8026682" y="4533900"/>
            <a:ext cx="1041118" cy="1"/>
          </a:xfrm>
          <a:prstGeom prst="line">
            <a:avLst/>
          </a:prstGeom>
          <a:ln w="266700" cap="flat">
            <a:solidFill>
              <a:schemeClr val="accent4">
                <a:lumMod val="60000"/>
                <a:lumOff val="40000"/>
              </a:schemeClr>
            </a:solidFill>
            <a:prstDash val="solid"/>
            <a:headEnd type="none" w="sm" len="sm"/>
            <a:tailEnd type="arrow" w="med"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600" b="0" i="0" u="none" strike="noStrike" kern="1200" cap="none" spc="0" normalizeH="0" baseline="0" noProof="0">
              <a:ln>
                <a:noFill/>
              </a:ln>
              <a:solidFill>
                <a:prstClr val="black"/>
              </a:solidFill>
              <a:effectLst/>
              <a:uLnTx/>
              <a:uFillTx/>
              <a:latin typeface="Calibri"/>
              <a:ea typeface="+mn-ea"/>
              <a:cs typeface="+mn-cs"/>
            </a:endParaRPr>
          </a:p>
        </p:txBody>
      </p:sp>
      <p:sp>
        <p:nvSpPr>
          <p:cNvPr id="10" name="AutoShape 8">
            <a:extLst>
              <a:ext uri="{FF2B5EF4-FFF2-40B4-BE49-F238E27FC236}">
                <a16:creationId xmlns:a16="http://schemas.microsoft.com/office/drawing/2014/main" id="{A45CE3D9-1BE0-DCA5-2733-0335943E5AF9}"/>
              </a:ext>
            </a:extLst>
          </p:cNvPr>
          <p:cNvSpPr/>
          <p:nvPr/>
        </p:nvSpPr>
        <p:spPr>
          <a:xfrm flipV="1">
            <a:off x="8026682" y="6743700"/>
            <a:ext cx="1041118" cy="1"/>
          </a:xfrm>
          <a:prstGeom prst="line">
            <a:avLst/>
          </a:prstGeom>
          <a:ln w="266700" cap="flat">
            <a:solidFill>
              <a:schemeClr val="accent4">
                <a:lumMod val="60000"/>
                <a:lumOff val="40000"/>
              </a:schemeClr>
            </a:solidFill>
            <a:prstDash val="solid"/>
            <a:headEnd type="none" w="sm" len="sm"/>
            <a:tailEnd type="arrow" w="med"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600" b="0" i="0" u="none" strike="noStrike" kern="1200" cap="none" spc="0" normalizeH="0" baseline="0" noProof="0">
              <a:ln>
                <a:noFill/>
              </a:ln>
              <a:solidFill>
                <a:prstClr val="black"/>
              </a:solidFill>
              <a:effectLst/>
              <a:uLnTx/>
              <a:uFillTx/>
              <a:latin typeface="Calibri"/>
              <a:ea typeface="+mn-ea"/>
              <a:cs typeface="+mn-cs"/>
            </a:endParaRPr>
          </a:p>
        </p:txBody>
      </p:sp>
      <p:pic>
        <p:nvPicPr>
          <p:cNvPr id="11" name="Afbeelding 10" descr="Afbeelding met symbool, logo, Graphics, cirkel&#10;&#10;Automatisch gegenereerde beschrijving">
            <a:extLst>
              <a:ext uri="{FF2B5EF4-FFF2-40B4-BE49-F238E27FC236}">
                <a16:creationId xmlns:a16="http://schemas.microsoft.com/office/drawing/2014/main" id="{9EDD3B31-6F1D-B150-00D4-5BB34AEC69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Tree>
    <p:extLst>
      <p:ext uri="{BB962C8B-B14F-4D97-AF65-F5344CB8AC3E}">
        <p14:creationId xmlns:p14="http://schemas.microsoft.com/office/powerpoint/2010/main" val="16966282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a:extLst>
              <a:ext uri="{FF2B5EF4-FFF2-40B4-BE49-F238E27FC236}">
                <a16:creationId xmlns:a16="http://schemas.microsoft.com/office/drawing/2014/main" id="{37CBCE61-3D85-2D26-C221-37D3A01CBE7C}"/>
              </a:ext>
            </a:extLst>
          </p:cNvPr>
          <p:cNvSpPr txBox="1"/>
          <p:nvPr/>
        </p:nvSpPr>
        <p:spPr>
          <a:xfrm>
            <a:off x="0" y="360000"/>
            <a:ext cx="18288000" cy="1086131"/>
          </a:xfrm>
          <a:prstGeom prst="rect">
            <a:avLst/>
          </a:prstGeom>
        </p:spPr>
        <p:txBody>
          <a:bodyPr wrap="square" lIns="0" tIns="0" rIns="0" bIns="0" rtlCol="0" anchor="t">
            <a:spAutoFit/>
          </a:bodyPr>
          <a:lstStyle/>
          <a:p>
            <a:pPr marL="0" marR="0" lvl="0" indent="0" algn="ctr" defTabSz="914400" rtl="0" eaLnBrk="1" fontAlgn="auto" latinLnBrk="0" hangingPunct="1">
              <a:lnSpc>
                <a:spcPts val="9793"/>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HREDD</a:t>
            </a:r>
            <a:r>
              <a:rPr kumimoji="0" lang="en-US" sz="54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International law &amp; norms</a:t>
            </a:r>
          </a:p>
        </p:txBody>
      </p:sp>
      <p:sp>
        <p:nvSpPr>
          <p:cNvPr id="7" name="Freeform 2">
            <a:extLst>
              <a:ext uri="{FF2B5EF4-FFF2-40B4-BE49-F238E27FC236}">
                <a16:creationId xmlns:a16="http://schemas.microsoft.com/office/drawing/2014/main" id="{12494C09-8892-EC41-C4D7-571701D50A23}"/>
              </a:ext>
            </a:extLst>
          </p:cNvPr>
          <p:cNvSpPr/>
          <p:nvPr/>
        </p:nvSpPr>
        <p:spPr>
          <a:xfrm>
            <a:off x="965167" y="3556445"/>
            <a:ext cx="2097825" cy="2154523"/>
          </a:xfrm>
          <a:custGeom>
            <a:avLst/>
            <a:gdLst/>
            <a:ahLst/>
            <a:cxnLst/>
            <a:rect l="l" t="t" r="r" b="b"/>
            <a:pathLst>
              <a:path w="2097825" h="2154523">
                <a:moveTo>
                  <a:pt x="0" y="0"/>
                </a:moveTo>
                <a:lnTo>
                  <a:pt x="2097825" y="0"/>
                </a:lnTo>
                <a:lnTo>
                  <a:pt x="2097825" y="2154523"/>
                </a:lnTo>
                <a:lnTo>
                  <a:pt x="0" y="2154523"/>
                </a:lnTo>
                <a:lnTo>
                  <a:pt x="0" y="0"/>
                </a:lnTo>
                <a:close/>
              </a:path>
            </a:pathLst>
          </a:custGeom>
          <a:blipFill>
            <a:blip r:embed="rId3"/>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3">
            <a:extLst>
              <a:ext uri="{FF2B5EF4-FFF2-40B4-BE49-F238E27FC236}">
                <a16:creationId xmlns:a16="http://schemas.microsoft.com/office/drawing/2014/main" id="{02C3C522-7616-2879-B86B-A2E9E8938575}"/>
              </a:ext>
            </a:extLst>
          </p:cNvPr>
          <p:cNvSpPr/>
          <p:nvPr/>
        </p:nvSpPr>
        <p:spPr>
          <a:xfrm>
            <a:off x="4836814" y="3553880"/>
            <a:ext cx="2097825" cy="2154523"/>
          </a:xfrm>
          <a:custGeom>
            <a:avLst/>
            <a:gdLst/>
            <a:ahLst/>
            <a:cxnLst/>
            <a:rect l="l" t="t" r="r" b="b"/>
            <a:pathLst>
              <a:path w="2097825" h="2154523">
                <a:moveTo>
                  <a:pt x="0" y="0"/>
                </a:moveTo>
                <a:lnTo>
                  <a:pt x="2097825" y="0"/>
                </a:lnTo>
                <a:lnTo>
                  <a:pt x="2097825" y="2154523"/>
                </a:lnTo>
                <a:lnTo>
                  <a:pt x="0" y="2154523"/>
                </a:lnTo>
                <a:lnTo>
                  <a:pt x="0" y="0"/>
                </a:lnTo>
                <a:close/>
              </a:path>
            </a:pathLst>
          </a:custGeom>
          <a:blipFill>
            <a:blip r:embed="rId4"/>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4">
            <a:extLst>
              <a:ext uri="{FF2B5EF4-FFF2-40B4-BE49-F238E27FC236}">
                <a16:creationId xmlns:a16="http://schemas.microsoft.com/office/drawing/2014/main" id="{A0B9B9B0-E494-7F5E-B467-9508F2CB0A8D}"/>
              </a:ext>
            </a:extLst>
          </p:cNvPr>
          <p:cNvSpPr/>
          <p:nvPr/>
        </p:nvSpPr>
        <p:spPr>
          <a:xfrm>
            <a:off x="9525000" y="3299975"/>
            <a:ext cx="2495206" cy="3528057"/>
          </a:xfrm>
          <a:custGeom>
            <a:avLst/>
            <a:gdLst/>
            <a:ahLst/>
            <a:cxnLst/>
            <a:rect l="l" t="t" r="r" b="b"/>
            <a:pathLst>
              <a:path w="2495206" h="3528057">
                <a:moveTo>
                  <a:pt x="0" y="0"/>
                </a:moveTo>
                <a:lnTo>
                  <a:pt x="2495206" y="0"/>
                </a:lnTo>
                <a:lnTo>
                  <a:pt x="2495206" y="3528058"/>
                </a:lnTo>
                <a:lnTo>
                  <a:pt x="0" y="3528058"/>
                </a:lnTo>
                <a:lnTo>
                  <a:pt x="0" y="0"/>
                </a:lnTo>
                <a:close/>
              </a:path>
            </a:pathLst>
          </a:custGeom>
          <a:blipFill>
            <a:blip r:embed="rId5" cstate="screen">
              <a:extLst>
                <a:ext uri="{28A0092B-C50C-407E-A947-70E740481C1C}">
                  <a14:useLocalDpi xmlns:a14="http://schemas.microsoft.com/office/drawing/2010/main"/>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1" name="Freeform 6">
            <a:extLst>
              <a:ext uri="{FF2B5EF4-FFF2-40B4-BE49-F238E27FC236}">
                <a16:creationId xmlns:a16="http://schemas.microsoft.com/office/drawing/2014/main" id="{F85685F4-AFA1-3FD4-31B0-F24C9364072D}"/>
              </a:ext>
            </a:extLst>
          </p:cNvPr>
          <p:cNvSpPr/>
          <p:nvPr/>
        </p:nvSpPr>
        <p:spPr>
          <a:xfrm>
            <a:off x="10064339" y="8678127"/>
            <a:ext cx="3425702" cy="1336253"/>
          </a:xfrm>
          <a:custGeom>
            <a:avLst/>
            <a:gdLst/>
            <a:ahLst/>
            <a:cxnLst/>
            <a:rect l="l" t="t" r="r" b="b"/>
            <a:pathLst>
              <a:path w="3425702" h="1336253">
                <a:moveTo>
                  <a:pt x="0" y="0"/>
                </a:moveTo>
                <a:lnTo>
                  <a:pt x="3425702" y="0"/>
                </a:lnTo>
                <a:lnTo>
                  <a:pt x="3425702" y="1336252"/>
                </a:lnTo>
                <a:lnTo>
                  <a:pt x="0" y="1336252"/>
                </a:lnTo>
                <a:lnTo>
                  <a:pt x="0" y="0"/>
                </a:lnTo>
                <a:close/>
              </a:path>
            </a:pathLst>
          </a:custGeom>
          <a:blipFill>
            <a:blip r:embed="rId6" cstate="screen">
              <a:extLst>
                <a:ext uri="{28A0092B-C50C-407E-A947-70E740481C1C}">
                  <a14:useLocalDpi xmlns:a14="http://schemas.microsoft.com/office/drawing/2010/main"/>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2" name="Freeform 7">
            <a:extLst>
              <a:ext uri="{FF2B5EF4-FFF2-40B4-BE49-F238E27FC236}">
                <a16:creationId xmlns:a16="http://schemas.microsoft.com/office/drawing/2014/main" id="{78B1D925-975E-5ECE-03C9-0A390E498BEC}"/>
              </a:ext>
            </a:extLst>
          </p:cNvPr>
          <p:cNvSpPr/>
          <p:nvPr/>
        </p:nvSpPr>
        <p:spPr>
          <a:xfrm>
            <a:off x="4477033" y="7789593"/>
            <a:ext cx="3425702" cy="1613395"/>
          </a:xfrm>
          <a:custGeom>
            <a:avLst/>
            <a:gdLst/>
            <a:ahLst/>
            <a:cxnLst/>
            <a:rect l="l" t="t" r="r" b="b"/>
            <a:pathLst>
              <a:path w="3425702" h="1613395">
                <a:moveTo>
                  <a:pt x="0" y="0"/>
                </a:moveTo>
                <a:lnTo>
                  <a:pt x="3425702" y="0"/>
                </a:lnTo>
                <a:lnTo>
                  <a:pt x="3425702" y="1613395"/>
                </a:lnTo>
                <a:lnTo>
                  <a:pt x="0" y="1613395"/>
                </a:lnTo>
                <a:lnTo>
                  <a:pt x="0" y="0"/>
                </a:lnTo>
                <a:close/>
              </a:path>
            </a:pathLst>
          </a:custGeom>
          <a:blipFill>
            <a:blip r:embed="rId7"/>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3" name="Freeform 8">
            <a:extLst>
              <a:ext uri="{FF2B5EF4-FFF2-40B4-BE49-F238E27FC236}">
                <a16:creationId xmlns:a16="http://schemas.microsoft.com/office/drawing/2014/main" id="{F624EAF1-9554-FB61-AC4F-B8916EFF4420}"/>
              </a:ext>
            </a:extLst>
          </p:cNvPr>
          <p:cNvSpPr/>
          <p:nvPr/>
        </p:nvSpPr>
        <p:spPr>
          <a:xfrm>
            <a:off x="938339" y="6510796"/>
            <a:ext cx="3119231" cy="1613395"/>
          </a:xfrm>
          <a:custGeom>
            <a:avLst/>
            <a:gdLst/>
            <a:ahLst/>
            <a:cxnLst/>
            <a:rect l="l" t="t" r="r" b="b"/>
            <a:pathLst>
              <a:path w="3119231" h="1613395">
                <a:moveTo>
                  <a:pt x="0" y="0"/>
                </a:moveTo>
                <a:lnTo>
                  <a:pt x="3119231" y="0"/>
                </a:lnTo>
                <a:lnTo>
                  <a:pt x="3119231" y="1613395"/>
                </a:lnTo>
                <a:lnTo>
                  <a:pt x="0" y="1613395"/>
                </a:lnTo>
                <a:lnTo>
                  <a:pt x="0" y="0"/>
                </a:lnTo>
                <a:close/>
              </a:path>
            </a:pathLst>
          </a:custGeom>
          <a:blipFill>
            <a:blip r:embed="rId8"/>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14" name="Group 12">
            <a:extLst>
              <a:ext uri="{FF2B5EF4-FFF2-40B4-BE49-F238E27FC236}">
                <a16:creationId xmlns:a16="http://schemas.microsoft.com/office/drawing/2014/main" id="{FEF36013-E3FA-A812-9B6B-F51F9D16B43A}"/>
              </a:ext>
            </a:extLst>
          </p:cNvPr>
          <p:cNvGrpSpPr/>
          <p:nvPr/>
        </p:nvGrpSpPr>
        <p:grpSpPr>
          <a:xfrm>
            <a:off x="3497444" y="4205434"/>
            <a:ext cx="933237" cy="848634"/>
            <a:chOff x="12333" y="37506"/>
            <a:chExt cx="812800" cy="739115"/>
          </a:xfrm>
        </p:grpSpPr>
        <p:sp>
          <p:nvSpPr>
            <p:cNvPr id="15" name="Freeform 13">
              <a:extLst>
                <a:ext uri="{FF2B5EF4-FFF2-40B4-BE49-F238E27FC236}">
                  <a16:creationId xmlns:a16="http://schemas.microsoft.com/office/drawing/2014/main" id="{6DC47674-7E52-16E0-0B74-EEDC48AB9043}"/>
                </a:ext>
              </a:extLst>
            </p:cNvPr>
            <p:cNvSpPr/>
            <p:nvPr/>
          </p:nvSpPr>
          <p:spPr>
            <a:xfrm>
              <a:off x="12333" y="37506"/>
              <a:ext cx="812800" cy="739115"/>
            </a:xfrm>
            <a:custGeom>
              <a:avLst/>
              <a:gdLst/>
              <a:ahLst/>
              <a:cxnLst/>
              <a:rect l="l" t="t" r="r" b="b"/>
              <a:pathLst>
                <a:path w="812800" h="739115">
                  <a:moveTo>
                    <a:pt x="558800" y="0"/>
                  </a:moveTo>
                  <a:lnTo>
                    <a:pt x="254000" y="0"/>
                  </a:lnTo>
                  <a:lnTo>
                    <a:pt x="254000" y="230974"/>
                  </a:lnTo>
                  <a:lnTo>
                    <a:pt x="0" y="230974"/>
                  </a:lnTo>
                  <a:lnTo>
                    <a:pt x="0" y="508142"/>
                  </a:lnTo>
                  <a:lnTo>
                    <a:pt x="254000" y="508142"/>
                  </a:lnTo>
                  <a:lnTo>
                    <a:pt x="254000" y="739115"/>
                  </a:lnTo>
                  <a:lnTo>
                    <a:pt x="558800" y="739115"/>
                  </a:lnTo>
                  <a:lnTo>
                    <a:pt x="558800" y="508142"/>
                  </a:lnTo>
                  <a:lnTo>
                    <a:pt x="812800" y="508142"/>
                  </a:lnTo>
                  <a:lnTo>
                    <a:pt x="812800" y="230974"/>
                  </a:lnTo>
                  <a:lnTo>
                    <a:pt x="558800" y="230974"/>
                  </a:lnTo>
                  <a:lnTo>
                    <a:pt x="558800" y="0"/>
                  </a:lnTo>
                  <a:close/>
                </a:path>
              </a:pathLst>
            </a:custGeom>
            <a:solidFill>
              <a:schemeClr val="accent4">
                <a:lumMod val="60000"/>
                <a:lumOff val="40000"/>
              </a:schemeClr>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srgbClr val="8064A2">
                    <a:lumMod val="75000"/>
                  </a:srgbClr>
                </a:solidFill>
                <a:effectLst/>
                <a:uLnTx/>
                <a:uFillTx/>
                <a:latin typeface="Calibri"/>
                <a:ea typeface="+mn-ea"/>
                <a:cs typeface="+mn-cs"/>
              </a:endParaRPr>
            </a:p>
          </p:txBody>
        </p:sp>
        <p:sp>
          <p:nvSpPr>
            <p:cNvPr id="16" name="TextBox 14">
              <a:extLst>
                <a:ext uri="{FF2B5EF4-FFF2-40B4-BE49-F238E27FC236}">
                  <a16:creationId xmlns:a16="http://schemas.microsoft.com/office/drawing/2014/main" id="{B1E73AF6-C9F9-C9F1-07B5-25D5C371A7F6}"/>
                </a:ext>
              </a:extLst>
            </p:cNvPr>
            <p:cNvSpPr txBox="1"/>
            <p:nvPr/>
          </p:nvSpPr>
          <p:spPr>
            <a:xfrm>
              <a:off x="190500" y="154180"/>
              <a:ext cx="431800" cy="411705"/>
            </a:xfrm>
            <a:prstGeom prst="rect">
              <a:avLst/>
            </a:prstGeom>
          </p:spPr>
          <p:txBody>
            <a:bodyPr lIns="50800" tIns="50800" rIns="50800" bIns="50800" rtlCol="0" anchor="ctr"/>
            <a:lstStyle/>
            <a:p>
              <a:pPr marL="0" marR="0" lvl="0" indent="0" algn="ctr" defTabSz="914400" rtl="0" eaLnBrk="1" fontAlgn="auto" latinLnBrk="0" hangingPunct="1">
                <a:lnSpc>
                  <a:spcPts val="1739"/>
                </a:lnSpc>
                <a:spcBef>
                  <a:spcPts val="0"/>
                </a:spcBef>
                <a:spcAft>
                  <a:spcPts val="0"/>
                </a:spcAft>
                <a:buClrTx/>
                <a:buSzTx/>
                <a:buFontTx/>
                <a:buNone/>
                <a:tabLst/>
                <a:defRPr/>
              </a:pPr>
              <a:endParaRPr kumimoji="0" sz="1800" b="0" i="0" u="none" strike="noStrike" kern="1200" cap="none" spc="0" normalizeH="0" baseline="0" noProof="0">
                <a:ln>
                  <a:noFill/>
                </a:ln>
                <a:solidFill>
                  <a:srgbClr val="8064A2">
                    <a:lumMod val="60000"/>
                    <a:lumOff val="40000"/>
                  </a:srgbClr>
                </a:solidFill>
                <a:effectLst/>
                <a:uLnTx/>
                <a:uFillTx/>
                <a:latin typeface="Calibri"/>
                <a:ea typeface="+mn-ea"/>
                <a:cs typeface="+mn-cs"/>
              </a:endParaRPr>
            </a:p>
          </p:txBody>
        </p:sp>
      </p:grpSp>
      <p:sp>
        <p:nvSpPr>
          <p:cNvPr id="17" name="TextBox 15">
            <a:extLst>
              <a:ext uri="{FF2B5EF4-FFF2-40B4-BE49-F238E27FC236}">
                <a16:creationId xmlns:a16="http://schemas.microsoft.com/office/drawing/2014/main" id="{E5BD58C8-DC8D-DF90-8246-4FADE680B6F9}"/>
              </a:ext>
            </a:extLst>
          </p:cNvPr>
          <p:cNvSpPr txBox="1"/>
          <p:nvPr/>
        </p:nvSpPr>
        <p:spPr>
          <a:xfrm>
            <a:off x="764891" y="2521521"/>
            <a:ext cx="6321709" cy="508216"/>
          </a:xfrm>
          <a:prstGeom prst="rect">
            <a:avLst/>
          </a:prstGeom>
        </p:spPr>
        <p:txBody>
          <a:bodyPr wrap="square" lIns="0" tIns="0" rIns="0" bIns="0" rtlCol="0" anchor="t">
            <a:spAutoFit/>
          </a:bodyPr>
          <a:lstStyle/>
          <a:p>
            <a:pPr marL="0" marR="0" lvl="0" indent="0" algn="ctr" defTabSz="914400" rtl="0" eaLnBrk="1" fontAlgn="auto" latinLnBrk="0" hangingPunct="1">
              <a:lnSpc>
                <a:spcPts val="4408"/>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8064A2">
                    <a:lumMod val="50000"/>
                  </a:srgbClr>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Responsibility</a:t>
            </a:r>
            <a:r>
              <a:rPr kumimoji="0" lang="en-US" sz="3200" b="0" i="0" u="none" strike="noStrike" kern="1200" cap="none" spc="0" normalizeH="0" baseline="0" noProof="0" dirty="0">
                <a:ln>
                  <a:noFill/>
                </a:ln>
                <a:solidFill>
                  <a:srgbClr val="8064A2">
                    <a:lumMod val="50000"/>
                  </a:srgbClr>
                </a:solidFill>
                <a:effectLst/>
                <a:uLnTx/>
                <a:uFillTx/>
                <a:latin typeface="Verdana" panose="020B0604030504040204" pitchFamily="34" charset="0"/>
                <a:ea typeface="Verdana" panose="020B0604030504040204" pitchFamily="34" charset="0"/>
                <a:cs typeface="Verdana" panose="020B0604030504040204" pitchFamily="34" charset="0"/>
                <a:sym typeface="Graphik"/>
              </a:rPr>
              <a:t> to respect:</a:t>
            </a:r>
          </a:p>
        </p:txBody>
      </p:sp>
      <p:sp>
        <p:nvSpPr>
          <p:cNvPr id="18" name="TextBox 16">
            <a:extLst>
              <a:ext uri="{FF2B5EF4-FFF2-40B4-BE49-F238E27FC236}">
                <a16:creationId xmlns:a16="http://schemas.microsoft.com/office/drawing/2014/main" id="{F3F021B6-736C-EC58-AF07-77D1DFF9C7A8}"/>
              </a:ext>
            </a:extLst>
          </p:cNvPr>
          <p:cNvSpPr txBox="1"/>
          <p:nvPr/>
        </p:nvSpPr>
        <p:spPr>
          <a:xfrm>
            <a:off x="10788712" y="2520000"/>
            <a:ext cx="4800599" cy="508216"/>
          </a:xfrm>
          <a:prstGeom prst="rect">
            <a:avLst/>
          </a:prstGeom>
        </p:spPr>
        <p:txBody>
          <a:bodyPr wrap="square" lIns="0" tIns="0" rIns="0" bIns="0" rtlCol="0" anchor="t">
            <a:spAutoFit/>
          </a:bodyPr>
          <a:lstStyle/>
          <a:p>
            <a:pPr marL="0" marR="0" lvl="0" indent="0" algn="ctr" defTabSz="914400" rtl="0" eaLnBrk="1" fontAlgn="auto" latinLnBrk="0" hangingPunct="1">
              <a:lnSpc>
                <a:spcPts val="4408"/>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8064A2">
                    <a:lumMod val="50000"/>
                  </a:srgbClr>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How</a:t>
            </a:r>
            <a:r>
              <a:rPr kumimoji="0" lang="en-US" sz="3200" b="0" i="0" u="none" strike="noStrike" kern="1200" cap="none" spc="0" normalizeH="0" baseline="0" noProof="0" dirty="0">
                <a:ln>
                  <a:noFill/>
                </a:ln>
                <a:solidFill>
                  <a:srgbClr val="8064A2">
                    <a:lumMod val="50000"/>
                  </a:srgbClr>
                </a:solidFill>
                <a:effectLst/>
                <a:uLnTx/>
                <a:uFillTx/>
                <a:latin typeface="Verdana" panose="020B0604030504040204" pitchFamily="34" charset="0"/>
                <a:ea typeface="Verdana" panose="020B0604030504040204" pitchFamily="34" charset="0"/>
                <a:cs typeface="Verdana" panose="020B0604030504040204" pitchFamily="34" charset="0"/>
                <a:sym typeface="Graphik"/>
              </a:rPr>
              <a:t> to respect:</a:t>
            </a:r>
          </a:p>
        </p:txBody>
      </p:sp>
      <p:grpSp>
        <p:nvGrpSpPr>
          <p:cNvPr id="19" name="Group 17">
            <a:extLst>
              <a:ext uri="{FF2B5EF4-FFF2-40B4-BE49-F238E27FC236}">
                <a16:creationId xmlns:a16="http://schemas.microsoft.com/office/drawing/2014/main" id="{66928E62-41BB-9960-C453-3A24E48BCA9E}"/>
              </a:ext>
            </a:extLst>
          </p:cNvPr>
          <p:cNvGrpSpPr/>
          <p:nvPr/>
        </p:nvGrpSpPr>
        <p:grpSpPr>
          <a:xfrm>
            <a:off x="12363790" y="4098844"/>
            <a:ext cx="1328018" cy="1102183"/>
            <a:chOff x="0" y="0"/>
            <a:chExt cx="726377" cy="602854"/>
          </a:xfrm>
        </p:grpSpPr>
        <p:sp>
          <p:nvSpPr>
            <p:cNvPr id="20" name="Freeform 18">
              <a:extLst>
                <a:ext uri="{FF2B5EF4-FFF2-40B4-BE49-F238E27FC236}">
                  <a16:creationId xmlns:a16="http://schemas.microsoft.com/office/drawing/2014/main" id="{5756EA0D-372E-1926-B4E5-9AD1438760A9}"/>
                </a:ext>
              </a:extLst>
            </p:cNvPr>
            <p:cNvSpPr/>
            <p:nvPr/>
          </p:nvSpPr>
          <p:spPr>
            <a:xfrm>
              <a:off x="0" y="0"/>
              <a:ext cx="726377" cy="602854"/>
            </a:xfrm>
            <a:custGeom>
              <a:avLst/>
              <a:gdLst/>
              <a:ahLst/>
              <a:cxnLst/>
              <a:rect l="l" t="t" r="r" b="b"/>
              <a:pathLst>
                <a:path w="726377" h="602854">
                  <a:moveTo>
                    <a:pt x="726377" y="301427"/>
                  </a:moveTo>
                  <a:lnTo>
                    <a:pt x="319977" y="0"/>
                  </a:lnTo>
                  <a:lnTo>
                    <a:pt x="319977" y="203200"/>
                  </a:lnTo>
                  <a:lnTo>
                    <a:pt x="0" y="203200"/>
                  </a:lnTo>
                  <a:lnTo>
                    <a:pt x="0" y="399654"/>
                  </a:lnTo>
                  <a:lnTo>
                    <a:pt x="319977" y="399654"/>
                  </a:lnTo>
                  <a:lnTo>
                    <a:pt x="319977" y="602854"/>
                  </a:lnTo>
                  <a:lnTo>
                    <a:pt x="726377" y="301427"/>
                  </a:lnTo>
                  <a:close/>
                </a:path>
              </a:pathLst>
            </a:custGeom>
            <a:solidFill>
              <a:schemeClr val="accent4">
                <a:lumMod val="60000"/>
                <a:lumOff val="40000"/>
              </a:schemeClr>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1" name="TextBox 19">
              <a:extLst>
                <a:ext uri="{FF2B5EF4-FFF2-40B4-BE49-F238E27FC236}">
                  <a16:creationId xmlns:a16="http://schemas.microsoft.com/office/drawing/2014/main" id="{C19A4E0B-D4AE-0B2B-3BB6-718E11CD6188}"/>
                </a:ext>
              </a:extLst>
            </p:cNvPr>
            <p:cNvSpPr txBox="1"/>
            <p:nvPr/>
          </p:nvSpPr>
          <p:spPr>
            <a:xfrm>
              <a:off x="0" y="174625"/>
              <a:ext cx="624777" cy="225029"/>
            </a:xfrm>
            <a:prstGeom prst="rect">
              <a:avLst/>
            </a:prstGeom>
          </p:spPr>
          <p:txBody>
            <a:bodyPr lIns="50800" tIns="50800" rIns="50800" bIns="50800" rtlCol="0" anchor="ctr"/>
            <a:lstStyle/>
            <a:p>
              <a:pPr marL="0" marR="0" lvl="0" indent="0" algn="ctr" defTabSz="914400" rtl="0" eaLnBrk="1" fontAlgn="auto" latinLnBrk="0" hangingPunct="1">
                <a:lnSpc>
                  <a:spcPts val="2961"/>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22" name="Group 20">
            <a:extLst>
              <a:ext uri="{FF2B5EF4-FFF2-40B4-BE49-F238E27FC236}">
                <a16:creationId xmlns:a16="http://schemas.microsoft.com/office/drawing/2014/main" id="{39C77164-F179-35F0-C0B2-42B9CB03F407}"/>
              </a:ext>
            </a:extLst>
          </p:cNvPr>
          <p:cNvGrpSpPr/>
          <p:nvPr/>
        </p:nvGrpSpPr>
        <p:grpSpPr>
          <a:xfrm>
            <a:off x="7620000" y="4035662"/>
            <a:ext cx="1328018" cy="1102183"/>
            <a:chOff x="0" y="0"/>
            <a:chExt cx="726377" cy="602854"/>
          </a:xfrm>
        </p:grpSpPr>
        <p:sp>
          <p:nvSpPr>
            <p:cNvPr id="23" name="Freeform 21">
              <a:extLst>
                <a:ext uri="{FF2B5EF4-FFF2-40B4-BE49-F238E27FC236}">
                  <a16:creationId xmlns:a16="http://schemas.microsoft.com/office/drawing/2014/main" id="{0818B367-A7B1-37C2-DC54-D7A389928C93}"/>
                </a:ext>
              </a:extLst>
            </p:cNvPr>
            <p:cNvSpPr/>
            <p:nvPr/>
          </p:nvSpPr>
          <p:spPr>
            <a:xfrm>
              <a:off x="0" y="0"/>
              <a:ext cx="726377" cy="602854"/>
            </a:xfrm>
            <a:custGeom>
              <a:avLst/>
              <a:gdLst/>
              <a:ahLst/>
              <a:cxnLst/>
              <a:rect l="l" t="t" r="r" b="b"/>
              <a:pathLst>
                <a:path w="726377" h="602854">
                  <a:moveTo>
                    <a:pt x="726377" y="301427"/>
                  </a:moveTo>
                  <a:lnTo>
                    <a:pt x="319977" y="0"/>
                  </a:lnTo>
                  <a:lnTo>
                    <a:pt x="319977" y="203200"/>
                  </a:lnTo>
                  <a:lnTo>
                    <a:pt x="0" y="203200"/>
                  </a:lnTo>
                  <a:lnTo>
                    <a:pt x="0" y="399654"/>
                  </a:lnTo>
                  <a:lnTo>
                    <a:pt x="319977" y="399654"/>
                  </a:lnTo>
                  <a:lnTo>
                    <a:pt x="319977" y="602854"/>
                  </a:lnTo>
                  <a:lnTo>
                    <a:pt x="726377" y="301427"/>
                  </a:lnTo>
                  <a:close/>
                </a:path>
              </a:pathLst>
            </a:custGeom>
            <a:solidFill>
              <a:schemeClr val="accent4">
                <a:lumMod val="60000"/>
                <a:lumOff val="40000"/>
              </a:schemeClr>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4" name="TextBox 22">
              <a:extLst>
                <a:ext uri="{FF2B5EF4-FFF2-40B4-BE49-F238E27FC236}">
                  <a16:creationId xmlns:a16="http://schemas.microsoft.com/office/drawing/2014/main" id="{5C73AD32-8C64-6DE1-B92E-A46F3EF48311}"/>
                </a:ext>
              </a:extLst>
            </p:cNvPr>
            <p:cNvSpPr txBox="1"/>
            <p:nvPr/>
          </p:nvSpPr>
          <p:spPr>
            <a:xfrm>
              <a:off x="0" y="174625"/>
              <a:ext cx="624777" cy="225029"/>
            </a:xfrm>
            <a:prstGeom prst="rect">
              <a:avLst/>
            </a:prstGeom>
          </p:spPr>
          <p:txBody>
            <a:bodyPr lIns="50800" tIns="50800" rIns="50800" bIns="50800" rtlCol="0" anchor="ctr"/>
            <a:lstStyle/>
            <a:p>
              <a:pPr marL="0" marR="0" lvl="0" indent="0" algn="ctr" defTabSz="914400" rtl="0" eaLnBrk="1" fontAlgn="auto" latinLnBrk="0" hangingPunct="1">
                <a:lnSpc>
                  <a:spcPts val="2961"/>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5" name="AutoShape 23">
            <a:extLst>
              <a:ext uri="{FF2B5EF4-FFF2-40B4-BE49-F238E27FC236}">
                <a16:creationId xmlns:a16="http://schemas.microsoft.com/office/drawing/2014/main" id="{9389F97B-1BC7-C60A-96F9-174D0E31CC2D}"/>
              </a:ext>
            </a:extLst>
          </p:cNvPr>
          <p:cNvSpPr/>
          <p:nvPr/>
        </p:nvSpPr>
        <p:spPr>
          <a:xfrm flipV="1">
            <a:off x="15681651" y="9172477"/>
            <a:ext cx="0" cy="917204"/>
          </a:xfrm>
          <a:prstGeom prst="line">
            <a:avLst/>
          </a:prstGeom>
          <a:ln w="95250" cap="flat">
            <a:solidFill>
              <a:schemeClr val="accent4">
                <a:lumMod val="60000"/>
                <a:lumOff val="40000"/>
              </a:schemeClr>
            </a:solidFill>
            <a:prstDash val="sysDash"/>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26" name="AutoShape 24">
            <a:extLst>
              <a:ext uri="{FF2B5EF4-FFF2-40B4-BE49-F238E27FC236}">
                <a16:creationId xmlns:a16="http://schemas.microsoft.com/office/drawing/2014/main" id="{1F6C31AC-333A-888F-15F8-19FAC90D1395}"/>
              </a:ext>
            </a:extLst>
          </p:cNvPr>
          <p:cNvSpPr/>
          <p:nvPr/>
        </p:nvSpPr>
        <p:spPr>
          <a:xfrm>
            <a:off x="15681651" y="6766041"/>
            <a:ext cx="0" cy="2580212"/>
          </a:xfrm>
          <a:prstGeom prst="line">
            <a:avLst/>
          </a:prstGeom>
          <a:ln w="95250" cap="flat">
            <a:solidFill>
              <a:schemeClr val="accent4">
                <a:lumMod val="60000"/>
                <a:lumOff val="40000"/>
              </a:schemeClr>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27" name="AutoShape 25">
            <a:extLst>
              <a:ext uri="{FF2B5EF4-FFF2-40B4-BE49-F238E27FC236}">
                <a16:creationId xmlns:a16="http://schemas.microsoft.com/office/drawing/2014/main" id="{CB539F90-A523-0246-481B-DBE67370F8F5}"/>
              </a:ext>
            </a:extLst>
          </p:cNvPr>
          <p:cNvSpPr/>
          <p:nvPr/>
        </p:nvSpPr>
        <p:spPr>
          <a:xfrm flipH="1">
            <a:off x="4494652" y="7317494"/>
            <a:ext cx="11144295" cy="0"/>
          </a:xfrm>
          <a:prstGeom prst="line">
            <a:avLst/>
          </a:prstGeom>
          <a:ln w="95250" cap="flat">
            <a:solidFill>
              <a:schemeClr val="accent4">
                <a:lumMod val="60000"/>
                <a:lumOff val="40000"/>
              </a:schemeClr>
            </a:solidFill>
            <a:prstDash val="solid"/>
            <a:headEnd type="none" w="sm" len="sm"/>
            <a:tailEnd type="arrow" w="med"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28" name="AutoShape 26">
            <a:extLst>
              <a:ext uri="{FF2B5EF4-FFF2-40B4-BE49-F238E27FC236}">
                <a16:creationId xmlns:a16="http://schemas.microsoft.com/office/drawing/2014/main" id="{09EE90A3-01DC-1CE2-9409-27D1AF938818}"/>
              </a:ext>
            </a:extLst>
          </p:cNvPr>
          <p:cNvSpPr/>
          <p:nvPr/>
        </p:nvSpPr>
        <p:spPr>
          <a:xfrm flipH="1">
            <a:off x="7920650" y="8365780"/>
            <a:ext cx="7761001" cy="47624"/>
          </a:xfrm>
          <a:prstGeom prst="line">
            <a:avLst/>
          </a:prstGeom>
          <a:ln w="95250" cap="flat">
            <a:solidFill>
              <a:schemeClr val="accent4">
                <a:lumMod val="60000"/>
                <a:lumOff val="40000"/>
              </a:schemeClr>
            </a:solidFill>
            <a:prstDash val="solid"/>
            <a:headEnd type="none" w="sm" len="sm"/>
            <a:tailEnd type="arrow" w="med"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29" name="AutoShape 27">
            <a:extLst>
              <a:ext uri="{FF2B5EF4-FFF2-40B4-BE49-F238E27FC236}">
                <a16:creationId xmlns:a16="http://schemas.microsoft.com/office/drawing/2014/main" id="{F05FE342-C4AC-7A2E-3F37-EAAD5FB7B0D6}"/>
              </a:ext>
            </a:extLst>
          </p:cNvPr>
          <p:cNvSpPr/>
          <p:nvPr/>
        </p:nvSpPr>
        <p:spPr>
          <a:xfrm flipH="1">
            <a:off x="13542619" y="9346253"/>
            <a:ext cx="2121117" cy="0"/>
          </a:xfrm>
          <a:prstGeom prst="line">
            <a:avLst/>
          </a:prstGeom>
          <a:ln w="95250" cap="flat">
            <a:solidFill>
              <a:schemeClr val="accent4">
                <a:lumMod val="60000"/>
                <a:lumOff val="40000"/>
              </a:schemeClr>
            </a:solidFill>
            <a:prstDash val="solid"/>
            <a:headEnd type="none" w="sm" len="sm"/>
            <a:tailEnd type="arrow" w="med"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Freeform 5">
            <a:extLst>
              <a:ext uri="{FF2B5EF4-FFF2-40B4-BE49-F238E27FC236}">
                <a16:creationId xmlns:a16="http://schemas.microsoft.com/office/drawing/2014/main" id="{764BFE00-4327-5DB0-2A68-DDB383CC98C2}"/>
              </a:ext>
            </a:extLst>
          </p:cNvPr>
          <p:cNvSpPr/>
          <p:nvPr/>
        </p:nvSpPr>
        <p:spPr>
          <a:xfrm>
            <a:off x="14001406" y="3272070"/>
            <a:ext cx="2633306" cy="3521281"/>
          </a:xfrm>
          <a:custGeom>
            <a:avLst/>
            <a:gdLst/>
            <a:ahLst/>
            <a:cxnLst/>
            <a:rect l="l" t="t" r="r" b="b"/>
            <a:pathLst>
              <a:path w="2633306" h="3521281">
                <a:moveTo>
                  <a:pt x="0" y="0"/>
                </a:moveTo>
                <a:lnTo>
                  <a:pt x="2633306" y="0"/>
                </a:lnTo>
                <a:lnTo>
                  <a:pt x="2633306" y="3521281"/>
                </a:lnTo>
                <a:lnTo>
                  <a:pt x="0" y="3521281"/>
                </a:lnTo>
                <a:lnTo>
                  <a:pt x="0" y="0"/>
                </a:lnTo>
                <a:close/>
              </a:path>
            </a:pathLst>
          </a:custGeom>
          <a:blipFill>
            <a:blip r:embed="rId9" cstate="screen">
              <a:extLst>
                <a:ext uri="{28A0092B-C50C-407E-A947-70E740481C1C}">
                  <a14:useLocalDpi xmlns:a14="http://schemas.microsoft.com/office/drawing/2010/main"/>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pic>
        <p:nvPicPr>
          <p:cNvPr id="5" name="Afbeelding 4" descr="Afbeelding met symbool, logo, Graphics, cirkel&#10;&#10;Automatisch gegenereerde beschrijving">
            <a:extLst>
              <a:ext uri="{FF2B5EF4-FFF2-40B4-BE49-F238E27FC236}">
                <a16:creationId xmlns:a16="http://schemas.microsoft.com/office/drawing/2014/main" id="{2C7F512F-DD41-9A67-719F-8DD19439233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Tree>
    <p:extLst>
      <p:ext uri="{BB962C8B-B14F-4D97-AF65-F5344CB8AC3E}">
        <p14:creationId xmlns:p14="http://schemas.microsoft.com/office/powerpoint/2010/main" val="2214153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52400" y="648000"/>
            <a:ext cx="18135597" cy="797591"/>
          </a:xfrm>
          <a:prstGeom prst="rect">
            <a:avLst/>
          </a:prstGeom>
        </p:spPr>
        <p:txBody>
          <a:bodyPr wrap="square" lIns="0" tIns="0" rIns="0" bIns="0" rtlCol="0" anchor="t">
            <a:spAutoFit/>
          </a:bodyPr>
          <a:lstStyle/>
          <a:p>
            <a:pPr marL="0" marR="0" lvl="0" indent="0" algn="ctr" defTabSz="914400" rtl="0" eaLnBrk="1" fontAlgn="auto" latinLnBrk="0" hangingPunct="1">
              <a:lnSpc>
                <a:spcPts val="6844"/>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HREDD</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 Central concept </a:t>
            </a:r>
          </a:p>
        </p:txBody>
      </p:sp>
      <p:grpSp>
        <p:nvGrpSpPr>
          <p:cNvPr id="5" name="Group 5"/>
          <p:cNvGrpSpPr/>
          <p:nvPr/>
        </p:nvGrpSpPr>
        <p:grpSpPr>
          <a:xfrm>
            <a:off x="1676400" y="3086100"/>
            <a:ext cx="13577026" cy="5972646"/>
            <a:chOff x="0" y="0"/>
            <a:chExt cx="19994108" cy="8795573"/>
          </a:xfrm>
        </p:grpSpPr>
        <p:sp>
          <p:nvSpPr>
            <p:cNvPr id="6" name="Freeform 6"/>
            <p:cNvSpPr/>
            <p:nvPr/>
          </p:nvSpPr>
          <p:spPr>
            <a:xfrm>
              <a:off x="5463493" y="6924029"/>
              <a:ext cx="1897637" cy="1871544"/>
            </a:xfrm>
            <a:custGeom>
              <a:avLst/>
              <a:gdLst/>
              <a:ahLst/>
              <a:cxnLst/>
              <a:rect l="l" t="t" r="r" b="b"/>
              <a:pathLst>
                <a:path w="1897637" h="1871544">
                  <a:moveTo>
                    <a:pt x="0" y="0"/>
                  </a:moveTo>
                  <a:lnTo>
                    <a:pt x="1897637" y="0"/>
                  </a:lnTo>
                  <a:lnTo>
                    <a:pt x="1897637" y="1871544"/>
                  </a:lnTo>
                  <a:lnTo>
                    <a:pt x="0" y="187154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0" y="2606022"/>
              <a:ext cx="2977313" cy="3030344"/>
            </a:xfrm>
            <a:custGeom>
              <a:avLst/>
              <a:gdLst/>
              <a:ahLst/>
              <a:cxnLst/>
              <a:rect l="l" t="t" r="r" b="b"/>
              <a:pathLst>
                <a:path w="2977313" h="3030344">
                  <a:moveTo>
                    <a:pt x="0" y="0"/>
                  </a:moveTo>
                  <a:lnTo>
                    <a:pt x="2977313" y="0"/>
                  </a:lnTo>
                  <a:lnTo>
                    <a:pt x="2977313" y="3030344"/>
                  </a:lnTo>
                  <a:lnTo>
                    <a:pt x="0" y="303034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Freeform 8"/>
            <p:cNvSpPr/>
            <p:nvPr/>
          </p:nvSpPr>
          <p:spPr>
            <a:xfrm>
              <a:off x="9825349" y="3175331"/>
              <a:ext cx="1893832" cy="1927564"/>
            </a:xfrm>
            <a:custGeom>
              <a:avLst/>
              <a:gdLst/>
              <a:ahLst/>
              <a:cxnLst/>
              <a:rect l="l" t="t" r="r" b="b"/>
              <a:pathLst>
                <a:path w="1893832" h="1927564">
                  <a:moveTo>
                    <a:pt x="0" y="0"/>
                  </a:moveTo>
                  <a:lnTo>
                    <a:pt x="1893832" y="0"/>
                  </a:lnTo>
                  <a:lnTo>
                    <a:pt x="1893832" y="1927565"/>
                  </a:lnTo>
                  <a:lnTo>
                    <a:pt x="0" y="192756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18239804" y="6798680"/>
              <a:ext cx="1682543" cy="1682543"/>
            </a:xfrm>
            <a:custGeom>
              <a:avLst/>
              <a:gdLst/>
              <a:ahLst/>
              <a:cxnLst/>
              <a:rect l="l" t="t" r="r" b="b"/>
              <a:pathLst>
                <a:path w="1682543" h="1682543">
                  <a:moveTo>
                    <a:pt x="0" y="0"/>
                  </a:moveTo>
                  <a:lnTo>
                    <a:pt x="1682543" y="0"/>
                  </a:lnTo>
                  <a:lnTo>
                    <a:pt x="1682543" y="1682544"/>
                  </a:lnTo>
                  <a:lnTo>
                    <a:pt x="0" y="168254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Freeform 10"/>
            <p:cNvSpPr/>
            <p:nvPr/>
          </p:nvSpPr>
          <p:spPr>
            <a:xfrm>
              <a:off x="14153852" y="6798680"/>
              <a:ext cx="1988993" cy="1854736"/>
            </a:xfrm>
            <a:custGeom>
              <a:avLst/>
              <a:gdLst/>
              <a:ahLst/>
              <a:cxnLst/>
              <a:rect l="l" t="t" r="r" b="b"/>
              <a:pathLst>
                <a:path w="1988993" h="1854736">
                  <a:moveTo>
                    <a:pt x="0" y="0"/>
                  </a:moveTo>
                  <a:lnTo>
                    <a:pt x="1988993" y="0"/>
                  </a:lnTo>
                  <a:lnTo>
                    <a:pt x="1988993" y="1854736"/>
                  </a:lnTo>
                  <a:lnTo>
                    <a:pt x="0" y="1854736"/>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1" name="Freeform 11"/>
            <p:cNvSpPr/>
            <p:nvPr/>
          </p:nvSpPr>
          <p:spPr>
            <a:xfrm>
              <a:off x="17832673" y="333523"/>
              <a:ext cx="2161435" cy="1858834"/>
            </a:xfrm>
            <a:custGeom>
              <a:avLst/>
              <a:gdLst/>
              <a:ahLst/>
              <a:cxnLst/>
              <a:rect l="l" t="t" r="r" b="b"/>
              <a:pathLst>
                <a:path w="2161435" h="1858834">
                  <a:moveTo>
                    <a:pt x="0" y="0"/>
                  </a:moveTo>
                  <a:lnTo>
                    <a:pt x="2161435" y="0"/>
                  </a:lnTo>
                  <a:lnTo>
                    <a:pt x="2161435" y="1858834"/>
                  </a:lnTo>
                  <a:lnTo>
                    <a:pt x="0" y="185883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2" name="Freeform 12"/>
            <p:cNvSpPr/>
            <p:nvPr/>
          </p:nvSpPr>
          <p:spPr>
            <a:xfrm>
              <a:off x="5463493" y="3562498"/>
              <a:ext cx="2192380" cy="1540398"/>
            </a:xfrm>
            <a:custGeom>
              <a:avLst/>
              <a:gdLst/>
              <a:ahLst/>
              <a:cxnLst/>
              <a:rect l="l" t="t" r="r" b="b"/>
              <a:pathLst>
                <a:path w="2192380" h="1540398">
                  <a:moveTo>
                    <a:pt x="0" y="0"/>
                  </a:moveTo>
                  <a:lnTo>
                    <a:pt x="2192380" y="0"/>
                  </a:lnTo>
                  <a:lnTo>
                    <a:pt x="2192380" y="1540398"/>
                  </a:lnTo>
                  <a:lnTo>
                    <a:pt x="0" y="1540398"/>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3" name="Freeform 13"/>
            <p:cNvSpPr/>
            <p:nvPr/>
          </p:nvSpPr>
          <p:spPr>
            <a:xfrm>
              <a:off x="14336716" y="3562498"/>
              <a:ext cx="1590583" cy="1873184"/>
            </a:xfrm>
            <a:custGeom>
              <a:avLst/>
              <a:gdLst/>
              <a:ahLst/>
              <a:cxnLst/>
              <a:rect l="l" t="t" r="r" b="b"/>
              <a:pathLst>
                <a:path w="1590583" h="1873184">
                  <a:moveTo>
                    <a:pt x="0" y="0"/>
                  </a:moveTo>
                  <a:lnTo>
                    <a:pt x="1590584" y="0"/>
                  </a:lnTo>
                  <a:lnTo>
                    <a:pt x="1590584" y="1873184"/>
                  </a:lnTo>
                  <a:lnTo>
                    <a:pt x="0" y="1873184"/>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4" name="Freeform 14"/>
            <p:cNvSpPr/>
            <p:nvPr/>
          </p:nvSpPr>
          <p:spPr>
            <a:xfrm>
              <a:off x="17931689" y="3453227"/>
              <a:ext cx="1963404" cy="1963404"/>
            </a:xfrm>
            <a:custGeom>
              <a:avLst/>
              <a:gdLst/>
              <a:ahLst/>
              <a:cxnLst/>
              <a:rect l="l" t="t" r="r" b="b"/>
              <a:pathLst>
                <a:path w="1963404" h="1963404">
                  <a:moveTo>
                    <a:pt x="0" y="0"/>
                  </a:moveTo>
                  <a:lnTo>
                    <a:pt x="1963404" y="0"/>
                  </a:lnTo>
                  <a:lnTo>
                    <a:pt x="1963404" y="1963405"/>
                  </a:lnTo>
                  <a:lnTo>
                    <a:pt x="0" y="1963405"/>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Freeform 15"/>
            <p:cNvSpPr/>
            <p:nvPr/>
          </p:nvSpPr>
          <p:spPr>
            <a:xfrm>
              <a:off x="5688134" y="0"/>
              <a:ext cx="2257461" cy="2303532"/>
            </a:xfrm>
            <a:custGeom>
              <a:avLst/>
              <a:gdLst/>
              <a:ahLst/>
              <a:cxnLst/>
              <a:rect l="l" t="t" r="r" b="b"/>
              <a:pathLst>
                <a:path w="2257461" h="2303532">
                  <a:moveTo>
                    <a:pt x="0" y="0"/>
                  </a:moveTo>
                  <a:lnTo>
                    <a:pt x="2257461" y="0"/>
                  </a:lnTo>
                  <a:lnTo>
                    <a:pt x="2257461" y="2303532"/>
                  </a:lnTo>
                  <a:lnTo>
                    <a:pt x="0" y="2303532"/>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6" name="Freeform 16"/>
            <p:cNvSpPr/>
            <p:nvPr/>
          </p:nvSpPr>
          <p:spPr>
            <a:xfrm>
              <a:off x="9608413" y="222349"/>
              <a:ext cx="2474321" cy="1858834"/>
            </a:xfrm>
            <a:custGeom>
              <a:avLst/>
              <a:gdLst/>
              <a:ahLst/>
              <a:cxnLst/>
              <a:rect l="l" t="t" r="r" b="b"/>
              <a:pathLst>
                <a:path w="2474321" h="1858834">
                  <a:moveTo>
                    <a:pt x="0" y="0"/>
                  </a:moveTo>
                  <a:lnTo>
                    <a:pt x="2474321" y="0"/>
                  </a:lnTo>
                  <a:lnTo>
                    <a:pt x="2474321" y="1858834"/>
                  </a:lnTo>
                  <a:lnTo>
                    <a:pt x="0" y="1858834"/>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7"/>
            <p:cNvSpPr/>
            <p:nvPr/>
          </p:nvSpPr>
          <p:spPr>
            <a:xfrm>
              <a:off x="14153852" y="222349"/>
              <a:ext cx="1956312" cy="2081183"/>
            </a:xfrm>
            <a:custGeom>
              <a:avLst/>
              <a:gdLst/>
              <a:ahLst/>
              <a:cxnLst/>
              <a:rect l="l" t="t" r="r" b="b"/>
              <a:pathLst>
                <a:path w="1956312" h="2081183">
                  <a:moveTo>
                    <a:pt x="0" y="0"/>
                  </a:moveTo>
                  <a:lnTo>
                    <a:pt x="1956312" y="0"/>
                  </a:lnTo>
                  <a:lnTo>
                    <a:pt x="1956312" y="2081183"/>
                  </a:lnTo>
                  <a:lnTo>
                    <a:pt x="0" y="2081183"/>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 name="Freeform 18"/>
            <p:cNvSpPr/>
            <p:nvPr/>
          </p:nvSpPr>
          <p:spPr>
            <a:xfrm>
              <a:off x="9949484" y="7143878"/>
              <a:ext cx="1769697" cy="1431846"/>
            </a:xfrm>
            <a:custGeom>
              <a:avLst/>
              <a:gdLst/>
              <a:ahLst/>
              <a:cxnLst/>
              <a:rect l="l" t="t" r="r" b="b"/>
              <a:pathLst>
                <a:path w="1769697" h="1431846">
                  <a:moveTo>
                    <a:pt x="0" y="0"/>
                  </a:moveTo>
                  <a:lnTo>
                    <a:pt x="1769697" y="0"/>
                  </a:lnTo>
                  <a:lnTo>
                    <a:pt x="1769697" y="1431846"/>
                  </a:lnTo>
                  <a:lnTo>
                    <a:pt x="0" y="1431846"/>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9" name="AutoShape 19"/>
            <p:cNvSpPr/>
            <p:nvPr/>
          </p:nvSpPr>
          <p:spPr>
            <a:xfrm>
              <a:off x="2977313" y="4332697"/>
              <a:ext cx="1241580" cy="0"/>
            </a:xfrm>
            <a:prstGeom prst="line">
              <a:avLst/>
            </a:prstGeom>
            <a:ln w="76200" cap="flat">
              <a:solidFill>
                <a:srgbClr val="FBBC43"/>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20" name="AutoShape 20"/>
            <p:cNvSpPr/>
            <p:nvPr/>
          </p:nvSpPr>
          <p:spPr>
            <a:xfrm flipV="1">
              <a:off x="4218893" y="1151766"/>
              <a:ext cx="0" cy="3218723"/>
            </a:xfrm>
            <a:prstGeom prst="line">
              <a:avLst/>
            </a:prstGeom>
            <a:ln w="76200" cap="flat">
              <a:solidFill>
                <a:srgbClr val="FBBC43"/>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21" name="AutoShape 21"/>
            <p:cNvSpPr/>
            <p:nvPr/>
          </p:nvSpPr>
          <p:spPr>
            <a:xfrm>
              <a:off x="4218893" y="1151766"/>
              <a:ext cx="1469240" cy="0"/>
            </a:xfrm>
            <a:prstGeom prst="line">
              <a:avLst/>
            </a:prstGeom>
            <a:ln w="76200" cap="flat">
              <a:solidFill>
                <a:srgbClr val="FBBC43"/>
              </a:solidFill>
              <a:prstDash val="solid"/>
              <a:headEnd type="none" w="sm" len="sm"/>
              <a:tailEnd type="triangle" w="lg"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22" name="AutoShape 22"/>
            <p:cNvSpPr/>
            <p:nvPr/>
          </p:nvSpPr>
          <p:spPr>
            <a:xfrm>
              <a:off x="7945595" y="1151766"/>
              <a:ext cx="1469240" cy="0"/>
            </a:xfrm>
            <a:prstGeom prst="line">
              <a:avLst/>
            </a:prstGeom>
            <a:ln w="76200" cap="flat">
              <a:solidFill>
                <a:srgbClr val="FBBC43"/>
              </a:solidFill>
              <a:prstDash val="solid"/>
              <a:headEnd type="none" w="sm" len="sm"/>
              <a:tailEnd type="triangle" w="lg"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23" name="AutoShape 23"/>
            <p:cNvSpPr/>
            <p:nvPr/>
          </p:nvSpPr>
          <p:spPr>
            <a:xfrm>
              <a:off x="12276312" y="1151766"/>
              <a:ext cx="1469240" cy="0"/>
            </a:xfrm>
            <a:prstGeom prst="line">
              <a:avLst/>
            </a:prstGeom>
            <a:ln w="76200" cap="flat">
              <a:solidFill>
                <a:srgbClr val="FBBC43"/>
              </a:solidFill>
              <a:prstDash val="solid"/>
              <a:headEnd type="none" w="sm" len="sm"/>
              <a:tailEnd type="triangle" w="lg"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24" name="AutoShape 24"/>
            <p:cNvSpPr/>
            <p:nvPr/>
          </p:nvSpPr>
          <p:spPr>
            <a:xfrm>
              <a:off x="16237164" y="1262940"/>
              <a:ext cx="1469240" cy="0"/>
            </a:xfrm>
            <a:prstGeom prst="line">
              <a:avLst/>
            </a:prstGeom>
            <a:ln w="76200" cap="flat">
              <a:solidFill>
                <a:srgbClr val="FBBC43"/>
              </a:solidFill>
              <a:prstDash val="solid"/>
              <a:headEnd type="none" w="sm" len="sm"/>
              <a:tailEnd type="triangle" w="lg"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25" name="AutoShape 25"/>
            <p:cNvSpPr/>
            <p:nvPr/>
          </p:nvSpPr>
          <p:spPr>
            <a:xfrm flipH="1" flipV="1">
              <a:off x="16237164" y="4370489"/>
              <a:ext cx="1469240" cy="38100"/>
            </a:xfrm>
            <a:prstGeom prst="line">
              <a:avLst/>
            </a:prstGeom>
            <a:ln w="76200" cap="flat">
              <a:solidFill>
                <a:srgbClr val="FBBC43"/>
              </a:solidFill>
              <a:prstDash val="solid"/>
              <a:headEnd type="none" w="sm" len="sm"/>
              <a:tailEnd type="triangle" w="lg"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26" name="AutoShape 26"/>
            <p:cNvSpPr/>
            <p:nvPr/>
          </p:nvSpPr>
          <p:spPr>
            <a:xfrm flipH="1" flipV="1">
              <a:off x="12277300" y="4351439"/>
              <a:ext cx="1469240" cy="38100"/>
            </a:xfrm>
            <a:prstGeom prst="line">
              <a:avLst/>
            </a:prstGeom>
            <a:ln w="76200" cap="flat">
              <a:solidFill>
                <a:srgbClr val="FBBC43"/>
              </a:solidFill>
              <a:prstDash val="solid"/>
              <a:headEnd type="none" w="sm" len="sm"/>
              <a:tailEnd type="triangle" w="lg"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27" name="AutoShape 27"/>
            <p:cNvSpPr/>
            <p:nvPr/>
          </p:nvSpPr>
          <p:spPr>
            <a:xfrm flipH="1" flipV="1">
              <a:off x="7944607" y="4434930"/>
              <a:ext cx="1469240" cy="38100"/>
            </a:xfrm>
            <a:prstGeom prst="line">
              <a:avLst/>
            </a:prstGeom>
            <a:ln w="76200" cap="flat">
              <a:solidFill>
                <a:srgbClr val="FBBC43"/>
              </a:solidFill>
              <a:prstDash val="solid"/>
              <a:headEnd type="none" w="sm" len="sm"/>
              <a:tailEnd type="triangle" w="lg"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28" name="AutoShape 28"/>
            <p:cNvSpPr/>
            <p:nvPr/>
          </p:nvSpPr>
          <p:spPr>
            <a:xfrm>
              <a:off x="7944607" y="7678052"/>
              <a:ext cx="1469240" cy="0"/>
            </a:xfrm>
            <a:prstGeom prst="line">
              <a:avLst/>
            </a:prstGeom>
            <a:ln w="76200" cap="flat">
              <a:solidFill>
                <a:srgbClr val="FBBC43"/>
              </a:solidFill>
              <a:prstDash val="solid"/>
              <a:headEnd type="none" w="sm" len="sm"/>
              <a:tailEnd type="triangle" w="lg"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29" name="AutoShape 29"/>
            <p:cNvSpPr/>
            <p:nvPr/>
          </p:nvSpPr>
          <p:spPr>
            <a:xfrm>
              <a:off x="12277300" y="7716152"/>
              <a:ext cx="1469240" cy="0"/>
            </a:xfrm>
            <a:prstGeom prst="line">
              <a:avLst/>
            </a:prstGeom>
            <a:ln w="76200" cap="flat">
              <a:solidFill>
                <a:srgbClr val="FBBC43"/>
              </a:solidFill>
              <a:prstDash val="solid"/>
              <a:headEnd type="none" w="sm" len="sm"/>
              <a:tailEnd type="triangle" w="lg"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30" name="AutoShape 30"/>
            <p:cNvSpPr/>
            <p:nvPr/>
          </p:nvSpPr>
          <p:spPr>
            <a:xfrm>
              <a:off x="16363433" y="7726048"/>
              <a:ext cx="1469240" cy="0"/>
            </a:xfrm>
            <a:prstGeom prst="line">
              <a:avLst/>
            </a:prstGeom>
            <a:ln w="76200" cap="flat">
              <a:solidFill>
                <a:srgbClr val="FBBC43"/>
              </a:solidFill>
              <a:prstDash val="solid"/>
              <a:headEnd type="none" w="sm" len="sm"/>
              <a:tailEnd type="triangle" w="lg"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31" name="AutoShape 31"/>
            <p:cNvSpPr/>
            <p:nvPr/>
          </p:nvSpPr>
          <p:spPr>
            <a:xfrm>
              <a:off x="18913391" y="2606022"/>
              <a:ext cx="0" cy="847206"/>
            </a:xfrm>
            <a:prstGeom prst="line">
              <a:avLst/>
            </a:prstGeom>
            <a:ln w="76200" cap="flat">
              <a:solidFill>
                <a:srgbClr val="FBBC43"/>
              </a:solidFill>
              <a:prstDash val="solid"/>
              <a:headEnd type="none" w="sm" len="sm"/>
              <a:tailEnd type="triangle" w="lg"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32" name="AutoShape 32"/>
            <p:cNvSpPr/>
            <p:nvPr/>
          </p:nvSpPr>
          <p:spPr>
            <a:xfrm flipH="1">
              <a:off x="6521583" y="5383759"/>
              <a:ext cx="0" cy="1260870"/>
            </a:xfrm>
            <a:prstGeom prst="line">
              <a:avLst/>
            </a:prstGeom>
            <a:ln w="76200" cap="flat">
              <a:solidFill>
                <a:srgbClr val="FBBC43"/>
              </a:solidFill>
              <a:prstDash val="solid"/>
              <a:headEnd type="none" w="sm" len="sm"/>
              <a:tailEnd type="triangle" w="lg"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33" name="Afbeelding 32" descr="Afbeelding met symbool, logo, Graphics, cirkel&#10;&#10;Automatisch gegenereerde beschrijving">
            <a:extLst>
              <a:ext uri="{FF2B5EF4-FFF2-40B4-BE49-F238E27FC236}">
                <a16:creationId xmlns:a16="http://schemas.microsoft.com/office/drawing/2014/main" id="{391FE051-B5C1-17F5-1EA2-BBF3C9BED813}"/>
              </a:ext>
            </a:extLst>
          </p:cNvPr>
          <p:cNvPicPr>
            <a:picLocks noChangeAspect="1"/>
          </p:cNvPicPr>
          <p:nvPr/>
        </p:nvPicPr>
        <p:blipFill>
          <a:blip r:embed="rId28"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04CBB7FE-B654-29E7-671A-15C2DE81F24A}"/>
              </a:ext>
            </a:extLst>
          </p:cNvPr>
          <p:cNvSpPr txBox="1"/>
          <p:nvPr/>
        </p:nvSpPr>
        <p:spPr>
          <a:xfrm>
            <a:off x="0" y="648000"/>
            <a:ext cx="18288000" cy="797591"/>
          </a:xfrm>
          <a:prstGeom prst="rect">
            <a:avLst/>
          </a:prstGeom>
        </p:spPr>
        <p:txBody>
          <a:bodyPr wrap="square" lIns="0" tIns="0" rIns="0" bIns="0" rtlCol="0" anchor="t">
            <a:spAutoFit/>
          </a:bodyPr>
          <a:lstStyle/>
          <a:p>
            <a:pPr marL="0" marR="0" lvl="0" indent="0" algn="ctr" defTabSz="914400" rtl="0" eaLnBrk="1" fontAlgn="auto" latinLnBrk="0" hangingPunct="1">
              <a:lnSpc>
                <a:spcPts val="6844"/>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HREDD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Six Steps of Due Diligence</a:t>
            </a:r>
          </a:p>
        </p:txBody>
      </p:sp>
      <p:sp>
        <p:nvSpPr>
          <p:cNvPr id="5" name="Freeform 2">
            <a:extLst>
              <a:ext uri="{FF2B5EF4-FFF2-40B4-BE49-F238E27FC236}">
                <a16:creationId xmlns:a16="http://schemas.microsoft.com/office/drawing/2014/main" id="{B57D610B-D57C-8D93-CCE8-48DDA9CB4718}"/>
              </a:ext>
            </a:extLst>
          </p:cNvPr>
          <p:cNvSpPr/>
          <p:nvPr/>
        </p:nvSpPr>
        <p:spPr>
          <a:xfrm>
            <a:off x="3581400" y="2781300"/>
            <a:ext cx="11589165" cy="6944652"/>
          </a:xfrm>
          <a:custGeom>
            <a:avLst/>
            <a:gdLst/>
            <a:ahLst/>
            <a:cxnLst/>
            <a:rect l="l" t="t" r="r" b="b"/>
            <a:pathLst>
              <a:path w="10954246" h="6564185">
                <a:moveTo>
                  <a:pt x="0" y="0"/>
                </a:moveTo>
                <a:lnTo>
                  <a:pt x="10954246" y="0"/>
                </a:lnTo>
                <a:lnTo>
                  <a:pt x="10954246" y="6564185"/>
                </a:lnTo>
                <a:lnTo>
                  <a:pt x="0" y="6564185"/>
                </a:lnTo>
                <a:lnTo>
                  <a:pt x="0" y="0"/>
                </a:lnTo>
                <a:close/>
              </a:path>
            </a:pathLst>
          </a:custGeom>
          <a:blipFill>
            <a:blip r:embed="rId3"/>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pic>
        <p:nvPicPr>
          <p:cNvPr id="6" name="Afbeelding 5" descr="Afbeelding met symbool, logo, Graphics, cirkel&#10;&#10;Automatisch gegenereerde beschrijving">
            <a:extLst>
              <a:ext uri="{FF2B5EF4-FFF2-40B4-BE49-F238E27FC236}">
                <a16:creationId xmlns:a16="http://schemas.microsoft.com/office/drawing/2014/main" id="{F83C78F1-4821-60E6-A389-C3581184BB6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Tree>
    <p:extLst>
      <p:ext uri="{BB962C8B-B14F-4D97-AF65-F5344CB8AC3E}">
        <p14:creationId xmlns:p14="http://schemas.microsoft.com/office/powerpoint/2010/main" val="5398890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3625963" y="3204991"/>
            <a:ext cx="4749302" cy="4749302"/>
          </a:xfrm>
          <a:custGeom>
            <a:avLst/>
            <a:gdLst/>
            <a:ahLst/>
            <a:cxnLst/>
            <a:rect l="l" t="t" r="r" b="b"/>
            <a:pathLst>
              <a:path w="4749302" h="4749302">
                <a:moveTo>
                  <a:pt x="0" y="0"/>
                </a:moveTo>
                <a:lnTo>
                  <a:pt x="4749302" y="0"/>
                </a:lnTo>
                <a:lnTo>
                  <a:pt x="4749302" y="4749302"/>
                </a:lnTo>
                <a:lnTo>
                  <a:pt x="0" y="474930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Freeform 3"/>
          <p:cNvSpPr/>
          <p:nvPr/>
        </p:nvSpPr>
        <p:spPr>
          <a:xfrm>
            <a:off x="11097533" y="3074543"/>
            <a:ext cx="3889638" cy="4137913"/>
          </a:xfrm>
          <a:custGeom>
            <a:avLst/>
            <a:gdLst/>
            <a:ahLst/>
            <a:cxnLst/>
            <a:rect l="l" t="t" r="r" b="b"/>
            <a:pathLst>
              <a:path w="3889638" h="4137913">
                <a:moveTo>
                  <a:pt x="0" y="0"/>
                </a:moveTo>
                <a:lnTo>
                  <a:pt x="3889637" y="0"/>
                </a:lnTo>
                <a:lnTo>
                  <a:pt x="3889637" y="4137912"/>
                </a:lnTo>
                <a:lnTo>
                  <a:pt x="0" y="413791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TextBox 4"/>
          <p:cNvSpPr txBox="1"/>
          <p:nvPr/>
        </p:nvSpPr>
        <p:spPr>
          <a:xfrm>
            <a:off x="0" y="648000"/>
            <a:ext cx="18288000" cy="814903"/>
          </a:xfrm>
          <a:prstGeom prst="rect">
            <a:avLst/>
          </a:prstGeom>
        </p:spPr>
        <p:txBody>
          <a:bodyPr wrap="square" lIns="0" tIns="0" rIns="0" bIns="0" rtlCol="0" anchor="t">
            <a:spAutoFit/>
          </a:bodyPr>
          <a:lstStyle/>
          <a:p>
            <a:pPr marL="0" marR="0" lvl="0" indent="0" algn="ctr" defTabSz="914400" rtl="0" eaLnBrk="1" fontAlgn="auto" latinLnBrk="0" hangingPunct="1">
              <a:lnSpc>
                <a:spcPts val="6893"/>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Step 1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Embed RBC</a:t>
            </a:r>
          </a:p>
        </p:txBody>
      </p:sp>
      <p:sp>
        <p:nvSpPr>
          <p:cNvPr id="5" name="TextBox 5"/>
          <p:cNvSpPr txBox="1"/>
          <p:nvPr/>
        </p:nvSpPr>
        <p:spPr>
          <a:xfrm>
            <a:off x="8778152" y="3879468"/>
            <a:ext cx="1308080" cy="2528064"/>
          </a:xfrm>
          <a:prstGeom prst="rect">
            <a:avLst/>
          </a:prstGeom>
        </p:spPr>
        <p:txBody>
          <a:bodyPr lIns="0" tIns="0" rIns="0" bIns="0" rtlCol="0" anchor="t">
            <a:spAutoFit/>
          </a:bodyPr>
          <a:lstStyle/>
          <a:p>
            <a:pPr marL="0" marR="0" lvl="0" indent="0" algn="ctr" defTabSz="914400" rtl="0" eaLnBrk="1" fontAlgn="auto" latinLnBrk="0" hangingPunct="1">
              <a:lnSpc>
                <a:spcPts val="21019"/>
              </a:lnSpc>
              <a:spcBef>
                <a:spcPts val="0"/>
              </a:spcBef>
              <a:spcAft>
                <a:spcPts val="0"/>
              </a:spcAft>
              <a:buClrTx/>
              <a:buSzTx/>
              <a:buFontTx/>
              <a:buNone/>
              <a:tabLst/>
              <a:defRPr/>
            </a:pPr>
            <a:r>
              <a:rPr kumimoji="0" lang="en-US" sz="15014" b="0" i="0" u="none" strike="noStrike" kern="1200" cap="none" spc="0" normalizeH="0" baseline="0" noProof="0" dirty="0">
                <a:ln>
                  <a:noFill/>
                </a:ln>
                <a:solidFill>
                  <a:srgbClr val="FFFFFF"/>
                </a:solidFill>
                <a:effectLst/>
                <a:uLnTx/>
                <a:uFillTx/>
                <a:latin typeface="Calibri"/>
                <a:ea typeface="Graphik"/>
                <a:cs typeface="Graphik"/>
                <a:sym typeface="Graphik"/>
              </a:rPr>
              <a:t>&amp;</a:t>
            </a:r>
          </a:p>
        </p:txBody>
      </p:sp>
      <p:sp>
        <p:nvSpPr>
          <p:cNvPr id="6" name="TextBox 6"/>
          <p:cNvSpPr txBox="1"/>
          <p:nvPr/>
        </p:nvSpPr>
        <p:spPr>
          <a:xfrm>
            <a:off x="4219504" y="8238353"/>
            <a:ext cx="2293551" cy="658706"/>
          </a:xfrm>
          <a:prstGeom prst="rect">
            <a:avLst/>
          </a:prstGeom>
        </p:spPr>
        <p:txBody>
          <a:bodyPr wrap="square" lIns="0" tIns="0" rIns="0" bIns="0" rtlCol="0" anchor="t">
            <a:spAutoFit/>
          </a:bodyPr>
          <a:lstStyle/>
          <a:p>
            <a:pPr marL="0" marR="0" lvl="0" indent="0" algn="ctr" defTabSz="914400" rtl="0" eaLnBrk="1" fontAlgn="auto" latinLnBrk="0" hangingPunct="1">
              <a:lnSpc>
                <a:spcPts val="5320"/>
              </a:lnSpc>
              <a:spcBef>
                <a:spcPts val="0"/>
              </a:spcBef>
              <a:spcAft>
                <a:spcPts val="0"/>
              </a:spcAft>
              <a:buClrTx/>
              <a:buSzTx/>
              <a:buFontTx/>
              <a:buNone/>
              <a:tabLst/>
              <a:defRPr/>
            </a:pPr>
            <a:r>
              <a:rPr kumimoji="0" lang="en-US" sz="4400" b="0" i="0" u="none" strike="noStrike" kern="1200" cap="none" spc="0" normalizeH="0" baseline="0" noProof="0" dirty="0">
                <a:ln>
                  <a:noFill/>
                </a:ln>
                <a:solidFill>
                  <a:srgbClr val="FFFFFF"/>
                </a:solidFill>
                <a:effectLst/>
                <a:uLnTx/>
                <a:uFillTx/>
                <a:latin typeface="Calibri"/>
                <a:ea typeface="Graphik"/>
                <a:cs typeface="Graphik"/>
                <a:sym typeface="Graphik"/>
              </a:rPr>
              <a:t>Policy</a:t>
            </a:r>
          </a:p>
        </p:txBody>
      </p:sp>
      <p:sp>
        <p:nvSpPr>
          <p:cNvPr id="7" name="TextBox 7"/>
          <p:cNvSpPr txBox="1"/>
          <p:nvPr/>
        </p:nvSpPr>
        <p:spPr>
          <a:xfrm>
            <a:off x="10481397" y="7563363"/>
            <a:ext cx="4172918" cy="1136401"/>
          </a:xfrm>
          <a:prstGeom prst="rect">
            <a:avLst/>
          </a:prstGeom>
        </p:spPr>
        <p:txBody>
          <a:bodyPr lIns="0" tIns="0" rIns="0" bIns="0" rtlCol="0" anchor="t">
            <a:spAutoFit/>
          </a:bodyPr>
          <a:lstStyle/>
          <a:p>
            <a:pPr marL="0" marR="0" lvl="0" indent="0" algn="ctr" defTabSz="914400" rtl="0" eaLnBrk="1" fontAlgn="auto" latinLnBrk="0" hangingPunct="1">
              <a:lnSpc>
                <a:spcPts val="4420"/>
              </a:lnSpc>
              <a:spcBef>
                <a:spcPts val="0"/>
              </a:spcBef>
              <a:spcAft>
                <a:spcPts val="0"/>
              </a:spcAft>
              <a:buClrTx/>
              <a:buSzTx/>
              <a:buFontTx/>
              <a:buNone/>
              <a:tabLst/>
              <a:defRPr/>
            </a:pPr>
            <a:r>
              <a:rPr kumimoji="0" lang="en-US" sz="4400" b="0" i="0" u="none" strike="noStrike" kern="1200" cap="none" spc="0" normalizeH="0" baseline="0" noProof="0" dirty="0">
                <a:ln>
                  <a:noFill/>
                </a:ln>
                <a:solidFill>
                  <a:srgbClr val="FFFFFF"/>
                </a:solidFill>
                <a:effectLst/>
                <a:uLnTx/>
                <a:uFillTx/>
                <a:latin typeface="Calibri"/>
                <a:ea typeface="Graphik"/>
                <a:cs typeface="Graphik"/>
                <a:sym typeface="Graphik"/>
              </a:rPr>
              <a:t>Management systems</a:t>
            </a:r>
          </a:p>
        </p:txBody>
      </p:sp>
      <p:pic>
        <p:nvPicPr>
          <p:cNvPr id="10" name="Afbeelding 9" descr="Afbeelding met symbool, Graphics, logo, cirkel&#10;&#10;Automatisch gegenereerde beschrijving">
            <a:extLst>
              <a:ext uri="{FF2B5EF4-FFF2-40B4-BE49-F238E27FC236}">
                <a16:creationId xmlns:a16="http://schemas.microsoft.com/office/drawing/2014/main" id="{E117909C-8578-7585-F827-E598D6A5843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a:extLst>
              <a:ext uri="{FF2B5EF4-FFF2-40B4-BE49-F238E27FC236}">
                <a16:creationId xmlns:a16="http://schemas.microsoft.com/office/drawing/2014/main" id="{A9BD760D-078B-D95C-0BFB-AB11DE74F75A}"/>
              </a:ext>
            </a:extLst>
          </p:cNvPr>
          <p:cNvSpPr txBox="1"/>
          <p:nvPr/>
        </p:nvSpPr>
        <p:spPr>
          <a:xfrm>
            <a:off x="0" y="648000"/>
            <a:ext cx="18288000" cy="814903"/>
          </a:xfrm>
          <a:prstGeom prst="rect">
            <a:avLst/>
          </a:prstGeom>
        </p:spPr>
        <p:txBody>
          <a:bodyPr wrap="square" lIns="0" tIns="0" rIns="0" bIns="0" rtlCol="0" anchor="t">
            <a:spAutoFit/>
          </a:bodyPr>
          <a:lstStyle/>
          <a:p>
            <a:pPr marL="0" marR="0" lvl="0" indent="0" algn="ctr" defTabSz="914400" rtl="0" eaLnBrk="1" fontAlgn="auto" latinLnBrk="0" hangingPunct="1">
              <a:lnSpc>
                <a:spcPts val="6893"/>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Step 1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Embed RBC</a:t>
            </a:r>
          </a:p>
        </p:txBody>
      </p:sp>
      <p:pic>
        <p:nvPicPr>
          <p:cNvPr id="3" name="Afbeelding 2" descr="Afbeelding met symbool, Graphics, logo, cirkel&#10;&#10;Automatisch gegenereerde beschrijving">
            <a:extLst>
              <a:ext uri="{FF2B5EF4-FFF2-40B4-BE49-F238E27FC236}">
                <a16:creationId xmlns:a16="http://schemas.microsoft.com/office/drawing/2014/main" id="{2266BA5E-5422-57BD-C35B-7456C6C852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
        <p:nvSpPr>
          <p:cNvPr id="4" name="TextBox 5">
            <a:extLst>
              <a:ext uri="{FF2B5EF4-FFF2-40B4-BE49-F238E27FC236}">
                <a16:creationId xmlns:a16="http://schemas.microsoft.com/office/drawing/2014/main" id="{16FC3C0E-5858-C344-5C4A-6C1579A7FE2B}"/>
              </a:ext>
            </a:extLst>
          </p:cNvPr>
          <p:cNvSpPr txBox="1"/>
          <p:nvPr/>
        </p:nvSpPr>
        <p:spPr>
          <a:xfrm>
            <a:off x="9577314" y="3077579"/>
            <a:ext cx="6443567" cy="6495432"/>
          </a:xfrm>
          <a:prstGeom prst="rect">
            <a:avLst/>
          </a:prstGeom>
        </p:spPr>
        <p:txBody>
          <a:bodyPr wrap="square" lIns="0" tIns="0" rIns="0" bIns="0" rtlCol="0" anchor="t">
            <a:spAutoFit/>
          </a:bodyPr>
          <a:lstStyle/>
          <a:p>
            <a:pPr marL="432000" lvl="1" indent="-432000" algn="l">
              <a:lnSpc>
                <a:spcPts val="4408"/>
              </a:lnSpc>
              <a:buClr>
                <a:srgbClr val="FFC000"/>
              </a:buClr>
              <a:buFont typeface="Arial"/>
              <a:buChar char="•"/>
            </a:pPr>
            <a:r>
              <a:rPr lang="en-US" sz="3600" dirty="0">
                <a:solidFill>
                  <a:srgbClr val="FFFFFF"/>
                </a:solidFill>
                <a:ea typeface="Graphik"/>
                <a:cs typeface="Graphik"/>
                <a:sym typeface="Graphik"/>
              </a:rPr>
              <a:t>Companies need to map the entire value chain for their product, including the source of the raw materials</a:t>
            </a:r>
          </a:p>
          <a:p>
            <a:pPr marL="432000" lvl="1" indent="-432000" algn="l">
              <a:lnSpc>
                <a:spcPts val="4408"/>
              </a:lnSpc>
              <a:spcBef>
                <a:spcPts val="1200"/>
              </a:spcBef>
              <a:buClr>
                <a:srgbClr val="FFC000"/>
              </a:buClr>
              <a:buFont typeface="Arial"/>
              <a:buChar char="•"/>
            </a:pPr>
            <a:r>
              <a:rPr lang="en-US" sz="3600" dirty="0">
                <a:solidFill>
                  <a:srgbClr val="FFFFFF"/>
                </a:solidFill>
                <a:ea typeface="Graphik"/>
                <a:cs typeface="Graphik"/>
                <a:sym typeface="Graphik"/>
              </a:rPr>
              <a:t>They need to identify (potential) adverse impacts on workers, communities, suppliers, environment &amp; climate for their product</a:t>
            </a:r>
          </a:p>
          <a:p>
            <a:pPr marL="432000" lvl="1" indent="-432000" algn="l">
              <a:lnSpc>
                <a:spcPts val="4408"/>
              </a:lnSpc>
              <a:spcBef>
                <a:spcPts val="1200"/>
              </a:spcBef>
              <a:buClr>
                <a:srgbClr val="FFC000"/>
              </a:buClr>
              <a:buFont typeface="Arial"/>
              <a:buChar char="•"/>
            </a:pPr>
            <a:r>
              <a:rPr lang="en-US" sz="3600" dirty="0">
                <a:solidFill>
                  <a:srgbClr val="FFFFFF"/>
                </a:solidFill>
                <a:ea typeface="Graphik"/>
                <a:cs typeface="Graphik"/>
                <a:sym typeface="Graphik"/>
              </a:rPr>
              <a:t>Possible sources: audits, complaints, media, stakeholders</a:t>
            </a:r>
          </a:p>
        </p:txBody>
      </p:sp>
      <p:grpSp>
        <p:nvGrpSpPr>
          <p:cNvPr id="5" name="Group 6">
            <a:extLst>
              <a:ext uri="{FF2B5EF4-FFF2-40B4-BE49-F238E27FC236}">
                <a16:creationId xmlns:a16="http://schemas.microsoft.com/office/drawing/2014/main" id="{036B80FA-06AD-6CF7-599E-84ADE31C6576}"/>
              </a:ext>
            </a:extLst>
          </p:cNvPr>
          <p:cNvGrpSpPr/>
          <p:nvPr/>
        </p:nvGrpSpPr>
        <p:grpSpPr>
          <a:xfrm>
            <a:off x="762000" y="2705100"/>
            <a:ext cx="8152884" cy="5609096"/>
            <a:chOff x="0" y="0"/>
            <a:chExt cx="13242490" cy="10298102"/>
          </a:xfrm>
        </p:grpSpPr>
        <p:sp>
          <p:nvSpPr>
            <p:cNvPr id="6" name="Freeform 7">
              <a:extLst>
                <a:ext uri="{FF2B5EF4-FFF2-40B4-BE49-F238E27FC236}">
                  <a16:creationId xmlns:a16="http://schemas.microsoft.com/office/drawing/2014/main" id="{7CE89A06-5C5D-AA7C-8A1A-4C8CA724F4D1}"/>
                </a:ext>
              </a:extLst>
            </p:cNvPr>
            <p:cNvSpPr/>
            <p:nvPr/>
          </p:nvSpPr>
          <p:spPr>
            <a:xfrm>
              <a:off x="11542931" y="9145102"/>
              <a:ext cx="1169075" cy="1153000"/>
            </a:xfrm>
            <a:custGeom>
              <a:avLst/>
              <a:gdLst/>
              <a:ahLst/>
              <a:cxnLst/>
              <a:rect l="l" t="t" r="r" b="b"/>
              <a:pathLst>
                <a:path w="1169075" h="1153000">
                  <a:moveTo>
                    <a:pt x="0" y="0"/>
                  </a:moveTo>
                  <a:lnTo>
                    <a:pt x="1169075" y="0"/>
                  </a:lnTo>
                  <a:lnTo>
                    <a:pt x="1169075" y="1153000"/>
                  </a:lnTo>
                  <a:lnTo>
                    <a:pt x="0" y="11530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7" name="Freeform 8">
              <a:extLst>
                <a:ext uri="{FF2B5EF4-FFF2-40B4-BE49-F238E27FC236}">
                  <a16:creationId xmlns:a16="http://schemas.microsoft.com/office/drawing/2014/main" id="{7F01ED42-D70F-5F29-95EF-C88DF90D06A0}"/>
                </a:ext>
              </a:extLst>
            </p:cNvPr>
            <p:cNvSpPr/>
            <p:nvPr/>
          </p:nvSpPr>
          <p:spPr>
            <a:xfrm>
              <a:off x="7757895" y="6296540"/>
              <a:ext cx="1567218" cy="1595133"/>
            </a:xfrm>
            <a:custGeom>
              <a:avLst/>
              <a:gdLst/>
              <a:ahLst/>
              <a:cxnLst/>
              <a:rect l="l" t="t" r="r" b="b"/>
              <a:pathLst>
                <a:path w="1567218" h="1595133">
                  <a:moveTo>
                    <a:pt x="0" y="0"/>
                  </a:moveTo>
                  <a:lnTo>
                    <a:pt x="1567218" y="0"/>
                  </a:lnTo>
                  <a:lnTo>
                    <a:pt x="1567218" y="1595132"/>
                  </a:lnTo>
                  <a:lnTo>
                    <a:pt x="0" y="159513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8" name="Freeform 9">
              <a:extLst>
                <a:ext uri="{FF2B5EF4-FFF2-40B4-BE49-F238E27FC236}">
                  <a16:creationId xmlns:a16="http://schemas.microsoft.com/office/drawing/2014/main" id="{49C5A94D-B8FD-793C-7BD5-55165D92105A}"/>
                </a:ext>
              </a:extLst>
            </p:cNvPr>
            <p:cNvSpPr/>
            <p:nvPr/>
          </p:nvSpPr>
          <p:spPr>
            <a:xfrm>
              <a:off x="1435753" y="9228712"/>
              <a:ext cx="1036562" cy="1036562"/>
            </a:xfrm>
            <a:custGeom>
              <a:avLst/>
              <a:gdLst/>
              <a:ahLst/>
              <a:cxnLst/>
              <a:rect l="l" t="t" r="r" b="b"/>
              <a:pathLst>
                <a:path w="1036562" h="1036562">
                  <a:moveTo>
                    <a:pt x="0" y="0"/>
                  </a:moveTo>
                  <a:lnTo>
                    <a:pt x="1036562" y="0"/>
                  </a:lnTo>
                  <a:lnTo>
                    <a:pt x="1036562" y="1036563"/>
                  </a:lnTo>
                  <a:lnTo>
                    <a:pt x="0" y="103656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9" name="Freeform 10">
              <a:extLst>
                <a:ext uri="{FF2B5EF4-FFF2-40B4-BE49-F238E27FC236}">
                  <a16:creationId xmlns:a16="http://schemas.microsoft.com/office/drawing/2014/main" id="{E9779632-4515-79F7-1294-5A4D7DE4869E}"/>
                </a:ext>
              </a:extLst>
            </p:cNvPr>
            <p:cNvSpPr/>
            <p:nvPr/>
          </p:nvSpPr>
          <p:spPr>
            <a:xfrm>
              <a:off x="4456602" y="9020014"/>
              <a:ext cx="1225357" cy="1142645"/>
            </a:xfrm>
            <a:custGeom>
              <a:avLst/>
              <a:gdLst/>
              <a:ahLst/>
              <a:cxnLst/>
              <a:rect l="l" t="t" r="r" b="b"/>
              <a:pathLst>
                <a:path w="1225357" h="1142645">
                  <a:moveTo>
                    <a:pt x="0" y="0"/>
                  </a:moveTo>
                  <a:lnTo>
                    <a:pt x="1225357" y="0"/>
                  </a:lnTo>
                  <a:lnTo>
                    <a:pt x="1225357" y="1142646"/>
                  </a:lnTo>
                  <a:lnTo>
                    <a:pt x="0" y="1142646"/>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nl-NL"/>
            </a:p>
          </p:txBody>
        </p:sp>
        <p:sp>
          <p:nvSpPr>
            <p:cNvPr id="10" name="Freeform 11">
              <a:extLst>
                <a:ext uri="{FF2B5EF4-FFF2-40B4-BE49-F238E27FC236}">
                  <a16:creationId xmlns:a16="http://schemas.microsoft.com/office/drawing/2014/main" id="{38A0C769-550F-1083-B1DE-BBE6132B9F5D}"/>
                </a:ext>
              </a:extLst>
            </p:cNvPr>
            <p:cNvSpPr/>
            <p:nvPr/>
          </p:nvSpPr>
          <p:spPr>
            <a:xfrm>
              <a:off x="11438907" y="1302913"/>
              <a:ext cx="1331593" cy="1145170"/>
            </a:xfrm>
            <a:custGeom>
              <a:avLst/>
              <a:gdLst/>
              <a:ahLst/>
              <a:cxnLst/>
              <a:rect l="l" t="t" r="r" b="b"/>
              <a:pathLst>
                <a:path w="1331593" h="1145170">
                  <a:moveTo>
                    <a:pt x="0" y="0"/>
                  </a:moveTo>
                  <a:lnTo>
                    <a:pt x="1331592" y="0"/>
                  </a:lnTo>
                  <a:lnTo>
                    <a:pt x="1331592" y="1145170"/>
                  </a:lnTo>
                  <a:lnTo>
                    <a:pt x="0" y="114517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nl-NL"/>
            </a:p>
          </p:txBody>
        </p:sp>
        <p:sp>
          <p:nvSpPr>
            <p:cNvPr id="11" name="Freeform 12">
              <a:extLst>
                <a:ext uri="{FF2B5EF4-FFF2-40B4-BE49-F238E27FC236}">
                  <a16:creationId xmlns:a16="http://schemas.microsoft.com/office/drawing/2014/main" id="{7E406B65-A349-5010-825E-5BC909F82723}"/>
                </a:ext>
              </a:extLst>
            </p:cNvPr>
            <p:cNvSpPr/>
            <p:nvPr/>
          </p:nvSpPr>
          <p:spPr>
            <a:xfrm>
              <a:off x="11597707" y="6735858"/>
              <a:ext cx="1350657" cy="948991"/>
            </a:xfrm>
            <a:custGeom>
              <a:avLst/>
              <a:gdLst/>
              <a:ahLst/>
              <a:cxnLst/>
              <a:rect l="l" t="t" r="r" b="b"/>
              <a:pathLst>
                <a:path w="1350657" h="948991">
                  <a:moveTo>
                    <a:pt x="0" y="0"/>
                  </a:moveTo>
                  <a:lnTo>
                    <a:pt x="1350657" y="0"/>
                  </a:lnTo>
                  <a:lnTo>
                    <a:pt x="1350657" y="948991"/>
                  </a:lnTo>
                  <a:lnTo>
                    <a:pt x="0" y="948991"/>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nl-NL"/>
            </a:p>
          </p:txBody>
        </p:sp>
        <p:sp>
          <p:nvSpPr>
            <p:cNvPr id="12" name="Freeform 13">
              <a:extLst>
                <a:ext uri="{FF2B5EF4-FFF2-40B4-BE49-F238E27FC236}">
                  <a16:creationId xmlns:a16="http://schemas.microsoft.com/office/drawing/2014/main" id="{5037566C-EDA8-4803-B8C2-2C22F0AAB040}"/>
                </a:ext>
              </a:extLst>
            </p:cNvPr>
            <p:cNvSpPr/>
            <p:nvPr/>
          </p:nvSpPr>
          <p:spPr>
            <a:xfrm>
              <a:off x="7996376" y="9280544"/>
              <a:ext cx="1090255" cy="882116"/>
            </a:xfrm>
            <a:custGeom>
              <a:avLst/>
              <a:gdLst/>
              <a:ahLst/>
              <a:cxnLst/>
              <a:rect l="l" t="t" r="r" b="b"/>
              <a:pathLst>
                <a:path w="1090255" h="882116">
                  <a:moveTo>
                    <a:pt x="0" y="0"/>
                  </a:moveTo>
                  <a:lnTo>
                    <a:pt x="1090256" y="0"/>
                  </a:lnTo>
                  <a:lnTo>
                    <a:pt x="1090256" y="882116"/>
                  </a:lnTo>
                  <a:lnTo>
                    <a:pt x="0" y="882116"/>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nl-NL"/>
            </a:p>
          </p:txBody>
        </p:sp>
        <p:sp>
          <p:nvSpPr>
            <p:cNvPr id="13" name="AutoShape 14">
              <a:extLst>
                <a:ext uri="{FF2B5EF4-FFF2-40B4-BE49-F238E27FC236}">
                  <a16:creationId xmlns:a16="http://schemas.microsoft.com/office/drawing/2014/main" id="{0BBF7BCD-88FB-A8F9-5EAC-0E2C036400E9}"/>
                </a:ext>
              </a:extLst>
            </p:cNvPr>
            <p:cNvSpPr/>
            <p:nvPr/>
          </p:nvSpPr>
          <p:spPr>
            <a:xfrm>
              <a:off x="6259802" y="1951698"/>
              <a:ext cx="905153" cy="0"/>
            </a:xfrm>
            <a:prstGeom prst="line">
              <a:avLst/>
            </a:prstGeom>
            <a:ln w="50800" cap="flat">
              <a:solidFill>
                <a:srgbClr val="FBBC43"/>
              </a:solidFill>
              <a:prstDash val="solid"/>
              <a:headEnd type="none" w="sm" len="sm"/>
              <a:tailEnd type="triangle" w="lg" len="med"/>
            </a:ln>
          </p:spPr>
          <p:txBody>
            <a:bodyPr/>
            <a:lstStyle/>
            <a:p>
              <a:endParaRPr lang="nl-NL"/>
            </a:p>
          </p:txBody>
        </p:sp>
        <p:sp>
          <p:nvSpPr>
            <p:cNvPr id="14" name="AutoShape 15">
              <a:extLst>
                <a:ext uri="{FF2B5EF4-FFF2-40B4-BE49-F238E27FC236}">
                  <a16:creationId xmlns:a16="http://schemas.microsoft.com/office/drawing/2014/main" id="{C41054D3-BC42-A83C-7D4F-441B7EB35778}"/>
                </a:ext>
              </a:extLst>
            </p:cNvPr>
            <p:cNvSpPr/>
            <p:nvPr/>
          </p:nvSpPr>
          <p:spPr>
            <a:xfrm>
              <a:off x="3153903" y="1926298"/>
              <a:ext cx="905153" cy="0"/>
            </a:xfrm>
            <a:prstGeom prst="line">
              <a:avLst/>
            </a:prstGeom>
            <a:ln w="50800" cap="flat">
              <a:solidFill>
                <a:srgbClr val="FBBC43"/>
              </a:solidFill>
              <a:prstDash val="solid"/>
              <a:headEnd type="none" w="sm" len="sm"/>
              <a:tailEnd type="triangle" w="lg" len="med"/>
            </a:ln>
          </p:spPr>
          <p:txBody>
            <a:bodyPr/>
            <a:lstStyle/>
            <a:p>
              <a:endParaRPr lang="nl-NL"/>
            </a:p>
          </p:txBody>
        </p:sp>
        <p:sp>
          <p:nvSpPr>
            <p:cNvPr id="15" name="AutoShape 16">
              <a:extLst>
                <a:ext uri="{FF2B5EF4-FFF2-40B4-BE49-F238E27FC236}">
                  <a16:creationId xmlns:a16="http://schemas.microsoft.com/office/drawing/2014/main" id="{D4C558EC-A662-CB70-639B-02A9230C07BF}"/>
                </a:ext>
              </a:extLst>
            </p:cNvPr>
            <p:cNvSpPr/>
            <p:nvPr/>
          </p:nvSpPr>
          <p:spPr>
            <a:xfrm>
              <a:off x="9947455" y="1875498"/>
              <a:ext cx="905153" cy="0"/>
            </a:xfrm>
            <a:prstGeom prst="line">
              <a:avLst/>
            </a:prstGeom>
            <a:ln w="50800" cap="flat">
              <a:solidFill>
                <a:srgbClr val="FBBC43"/>
              </a:solidFill>
              <a:prstDash val="solid"/>
              <a:headEnd type="none" w="sm" len="sm"/>
              <a:tailEnd type="triangle" w="lg" len="med"/>
            </a:ln>
          </p:spPr>
          <p:txBody>
            <a:bodyPr/>
            <a:lstStyle/>
            <a:p>
              <a:endParaRPr lang="nl-NL"/>
            </a:p>
          </p:txBody>
        </p:sp>
        <p:sp>
          <p:nvSpPr>
            <p:cNvPr id="16" name="AutoShape 17">
              <a:extLst>
                <a:ext uri="{FF2B5EF4-FFF2-40B4-BE49-F238E27FC236}">
                  <a16:creationId xmlns:a16="http://schemas.microsoft.com/office/drawing/2014/main" id="{6D5740D7-B6B6-592A-E1C9-48C4D9290097}"/>
                </a:ext>
              </a:extLst>
            </p:cNvPr>
            <p:cNvSpPr/>
            <p:nvPr/>
          </p:nvSpPr>
          <p:spPr>
            <a:xfrm>
              <a:off x="6259802" y="7235754"/>
              <a:ext cx="905153" cy="0"/>
            </a:xfrm>
            <a:prstGeom prst="line">
              <a:avLst/>
            </a:prstGeom>
            <a:ln w="50800" cap="flat">
              <a:solidFill>
                <a:srgbClr val="FBBC43"/>
              </a:solidFill>
              <a:prstDash val="solid"/>
              <a:headEnd type="none" w="sm" len="sm"/>
              <a:tailEnd type="triangle" w="lg" len="med"/>
            </a:ln>
          </p:spPr>
          <p:txBody>
            <a:bodyPr/>
            <a:lstStyle/>
            <a:p>
              <a:endParaRPr lang="nl-NL"/>
            </a:p>
          </p:txBody>
        </p:sp>
        <p:sp>
          <p:nvSpPr>
            <p:cNvPr id="17" name="AutoShape 18">
              <a:extLst>
                <a:ext uri="{FF2B5EF4-FFF2-40B4-BE49-F238E27FC236}">
                  <a16:creationId xmlns:a16="http://schemas.microsoft.com/office/drawing/2014/main" id="{6EF9C253-F348-7153-8C6A-D3B5DF90DA0D}"/>
                </a:ext>
              </a:extLst>
            </p:cNvPr>
            <p:cNvSpPr/>
            <p:nvPr/>
          </p:nvSpPr>
          <p:spPr>
            <a:xfrm flipH="1" flipV="1">
              <a:off x="9959497" y="4487141"/>
              <a:ext cx="905153" cy="23472"/>
            </a:xfrm>
            <a:prstGeom prst="line">
              <a:avLst/>
            </a:prstGeom>
            <a:ln w="50800" cap="flat">
              <a:solidFill>
                <a:srgbClr val="FBBC43"/>
              </a:solidFill>
              <a:prstDash val="solid"/>
              <a:headEnd type="none" w="sm" len="sm"/>
              <a:tailEnd type="triangle" w="lg" len="med"/>
            </a:ln>
          </p:spPr>
          <p:txBody>
            <a:bodyPr/>
            <a:lstStyle/>
            <a:p>
              <a:endParaRPr lang="nl-NL"/>
            </a:p>
          </p:txBody>
        </p:sp>
        <p:sp>
          <p:nvSpPr>
            <p:cNvPr id="18" name="AutoShape 19">
              <a:extLst>
                <a:ext uri="{FF2B5EF4-FFF2-40B4-BE49-F238E27FC236}">
                  <a16:creationId xmlns:a16="http://schemas.microsoft.com/office/drawing/2014/main" id="{E0CCD492-CF1C-6DE1-A1A5-5BC2E9AA26E2}"/>
                </a:ext>
              </a:extLst>
            </p:cNvPr>
            <p:cNvSpPr/>
            <p:nvPr/>
          </p:nvSpPr>
          <p:spPr>
            <a:xfrm>
              <a:off x="10134959" y="7235754"/>
              <a:ext cx="905153" cy="0"/>
            </a:xfrm>
            <a:prstGeom prst="line">
              <a:avLst/>
            </a:prstGeom>
            <a:ln w="50800" cap="flat">
              <a:solidFill>
                <a:srgbClr val="FBBC43"/>
              </a:solidFill>
              <a:prstDash val="solid"/>
              <a:headEnd type="none" w="sm" len="sm"/>
              <a:tailEnd type="triangle" w="lg" len="med"/>
            </a:ln>
          </p:spPr>
          <p:txBody>
            <a:bodyPr/>
            <a:lstStyle/>
            <a:p>
              <a:endParaRPr lang="nl-NL"/>
            </a:p>
          </p:txBody>
        </p:sp>
        <p:sp>
          <p:nvSpPr>
            <p:cNvPr id="19" name="AutoShape 20">
              <a:extLst>
                <a:ext uri="{FF2B5EF4-FFF2-40B4-BE49-F238E27FC236}">
                  <a16:creationId xmlns:a16="http://schemas.microsoft.com/office/drawing/2014/main" id="{26E3A32D-1ED0-1ED4-D76A-162DE15FFBF3}"/>
                </a:ext>
              </a:extLst>
            </p:cNvPr>
            <p:cNvSpPr/>
            <p:nvPr/>
          </p:nvSpPr>
          <p:spPr>
            <a:xfrm>
              <a:off x="12104703" y="2906430"/>
              <a:ext cx="0" cy="521937"/>
            </a:xfrm>
            <a:prstGeom prst="line">
              <a:avLst/>
            </a:prstGeom>
            <a:ln w="50800" cap="flat">
              <a:solidFill>
                <a:srgbClr val="FBBC43"/>
              </a:solidFill>
              <a:prstDash val="solid"/>
              <a:headEnd type="none" w="sm" len="sm"/>
              <a:tailEnd type="triangle" w="lg" len="med"/>
            </a:ln>
          </p:spPr>
          <p:txBody>
            <a:bodyPr/>
            <a:lstStyle/>
            <a:p>
              <a:endParaRPr lang="nl-NL"/>
            </a:p>
          </p:txBody>
        </p:sp>
        <p:sp>
          <p:nvSpPr>
            <p:cNvPr id="20" name="Freeform 21">
              <a:extLst>
                <a:ext uri="{FF2B5EF4-FFF2-40B4-BE49-F238E27FC236}">
                  <a16:creationId xmlns:a16="http://schemas.microsoft.com/office/drawing/2014/main" id="{765BE898-5880-0943-08F1-13997D25C29F}"/>
                </a:ext>
              </a:extLst>
            </p:cNvPr>
            <p:cNvSpPr/>
            <p:nvPr/>
          </p:nvSpPr>
          <p:spPr>
            <a:xfrm>
              <a:off x="439168" y="6031273"/>
              <a:ext cx="2567853" cy="2623604"/>
            </a:xfrm>
            <a:custGeom>
              <a:avLst/>
              <a:gdLst/>
              <a:ahLst/>
              <a:cxnLst/>
              <a:rect l="l" t="t" r="r" b="b"/>
              <a:pathLst>
                <a:path w="2567853" h="2623604">
                  <a:moveTo>
                    <a:pt x="0" y="0"/>
                  </a:moveTo>
                  <a:lnTo>
                    <a:pt x="2567853" y="0"/>
                  </a:lnTo>
                  <a:lnTo>
                    <a:pt x="2567853" y="2623604"/>
                  </a:lnTo>
                  <a:lnTo>
                    <a:pt x="0" y="2623604"/>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nl-NL"/>
            </a:p>
          </p:txBody>
        </p:sp>
        <p:sp>
          <p:nvSpPr>
            <p:cNvPr id="21" name="Freeform 22">
              <a:extLst>
                <a:ext uri="{FF2B5EF4-FFF2-40B4-BE49-F238E27FC236}">
                  <a16:creationId xmlns:a16="http://schemas.microsoft.com/office/drawing/2014/main" id="{D8B2E6CA-0450-A69F-4486-572B57F529DC}"/>
                </a:ext>
              </a:extLst>
            </p:cNvPr>
            <p:cNvSpPr/>
            <p:nvPr/>
          </p:nvSpPr>
          <p:spPr>
            <a:xfrm>
              <a:off x="4403485" y="6637769"/>
              <a:ext cx="1331593" cy="1145170"/>
            </a:xfrm>
            <a:custGeom>
              <a:avLst/>
              <a:gdLst/>
              <a:ahLst/>
              <a:cxnLst/>
              <a:rect l="l" t="t" r="r" b="b"/>
              <a:pathLst>
                <a:path w="1331593" h="1145170">
                  <a:moveTo>
                    <a:pt x="0" y="0"/>
                  </a:moveTo>
                  <a:lnTo>
                    <a:pt x="1331592" y="0"/>
                  </a:lnTo>
                  <a:lnTo>
                    <a:pt x="1331592" y="1145170"/>
                  </a:lnTo>
                  <a:lnTo>
                    <a:pt x="0" y="114517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nl-NL"/>
            </a:p>
          </p:txBody>
        </p:sp>
        <p:sp>
          <p:nvSpPr>
            <p:cNvPr id="22" name="Freeform 23">
              <a:extLst>
                <a:ext uri="{FF2B5EF4-FFF2-40B4-BE49-F238E27FC236}">
                  <a16:creationId xmlns:a16="http://schemas.microsoft.com/office/drawing/2014/main" id="{9B2A8D84-9AD2-DEBA-1C51-51B232EB14DB}"/>
                </a:ext>
              </a:extLst>
            </p:cNvPr>
            <p:cNvSpPr/>
            <p:nvPr/>
          </p:nvSpPr>
          <p:spPr>
            <a:xfrm>
              <a:off x="1222474" y="632128"/>
              <a:ext cx="1463119" cy="1639349"/>
            </a:xfrm>
            <a:custGeom>
              <a:avLst/>
              <a:gdLst/>
              <a:ahLst/>
              <a:cxnLst/>
              <a:rect l="l" t="t" r="r" b="b"/>
              <a:pathLst>
                <a:path w="1463119" h="1639349">
                  <a:moveTo>
                    <a:pt x="0" y="0"/>
                  </a:moveTo>
                  <a:lnTo>
                    <a:pt x="1463120" y="0"/>
                  </a:lnTo>
                  <a:lnTo>
                    <a:pt x="1463120" y="1639349"/>
                  </a:lnTo>
                  <a:lnTo>
                    <a:pt x="0" y="1639349"/>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nl-NL"/>
            </a:p>
          </p:txBody>
        </p:sp>
        <p:sp>
          <p:nvSpPr>
            <p:cNvPr id="23" name="Freeform 24">
              <a:extLst>
                <a:ext uri="{FF2B5EF4-FFF2-40B4-BE49-F238E27FC236}">
                  <a16:creationId xmlns:a16="http://schemas.microsoft.com/office/drawing/2014/main" id="{412FA969-7E22-CAA0-0216-1B89035BABA6}"/>
                </a:ext>
              </a:extLst>
            </p:cNvPr>
            <p:cNvSpPr/>
            <p:nvPr/>
          </p:nvSpPr>
          <p:spPr>
            <a:xfrm>
              <a:off x="4393952" y="1451803"/>
              <a:ext cx="1350657" cy="948991"/>
            </a:xfrm>
            <a:custGeom>
              <a:avLst/>
              <a:gdLst/>
              <a:ahLst/>
              <a:cxnLst/>
              <a:rect l="l" t="t" r="r" b="b"/>
              <a:pathLst>
                <a:path w="1350657" h="948991">
                  <a:moveTo>
                    <a:pt x="0" y="0"/>
                  </a:moveTo>
                  <a:lnTo>
                    <a:pt x="1350657" y="0"/>
                  </a:lnTo>
                  <a:lnTo>
                    <a:pt x="1350657" y="948991"/>
                  </a:lnTo>
                  <a:lnTo>
                    <a:pt x="0" y="948991"/>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nl-NL"/>
            </a:p>
          </p:txBody>
        </p:sp>
        <p:sp>
          <p:nvSpPr>
            <p:cNvPr id="24" name="Freeform 25">
              <a:extLst>
                <a:ext uri="{FF2B5EF4-FFF2-40B4-BE49-F238E27FC236}">
                  <a16:creationId xmlns:a16="http://schemas.microsoft.com/office/drawing/2014/main" id="{D3A4096F-051B-60E0-5C30-854B32D1A315}"/>
                </a:ext>
              </a:extLst>
            </p:cNvPr>
            <p:cNvSpPr/>
            <p:nvPr/>
          </p:nvSpPr>
          <p:spPr>
            <a:xfrm>
              <a:off x="11484437" y="3561698"/>
              <a:ext cx="1286063" cy="1419104"/>
            </a:xfrm>
            <a:custGeom>
              <a:avLst/>
              <a:gdLst/>
              <a:ahLst/>
              <a:cxnLst/>
              <a:rect l="l" t="t" r="r" b="b"/>
              <a:pathLst>
                <a:path w="1286063" h="1419104">
                  <a:moveTo>
                    <a:pt x="0" y="0"/>
                  </a:moveTo>
                  <a:lnTo>
                    <a:pt x="1286062" y="0"/>
                  </a:lnTo>
                  <a:lnTo>
                    <a:pt x="1286062" y="1419103"/>
                  </a:lnTo>
                  <a:lnTo>
                    <a:pt x="0" y="1419103"/>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nl-NL"/>
            </a:p>
          </p:txBody>
        </p:sp>
        <p:sp>
          <p:nvSpPr>
            <p:cNvPr id="25" name="Freeform 26">
              <a:extLst>
                <a:ext uri="{FF2B5EF4-FFF2-40B4-BE49-F238E27FC236}">
                  <a16:creationId xmlns:a16="http://schemas.microsoft.com/office/drawing/2014/main" id="{E274B6CF-3883-AAA9-8563-8F8C782AB789}"/>
                </a:ext>
              </a:extLst>
            </p:cNvPr>
            <p:cNvSpPr/>
            <p:nvPr/>
          </p:nvSpPr>
          <p:spPr>
            <a:xfrm>
              <a:off x="7803002" y="1030794"/>
              <a:ext cx="1477004" cy="1240683"/>
            </a:xfrm>
            <a:custGeom>
              <a:avLst/>
              <a:gdLst/>
              <a:ahLst/>
              <a:cxnLst/>
              <a:rect l="l" t="t" r="r" b="b"/>
              <a:pathLst>
                <a:path w="1477004" h="1240683">
                  <a:moveTo>
                    <a:pt x="0" y="0"/>
                  </a:moveTo>
                  <a:lnTo>
                    <a:pt x="1477004" y="0"/>
                  </a:lnTo>
                  <a:lnTo>
                    <a:pt x="1477004" y="1240683"/>
                  </a:lnTo>
                  <a:lnTo>
                    <a:pt x="0" y="1240683"/>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nl-NL"/>
            </a:p>
          </p:txBody>
        </p:sp>
        <p:sp>
          <p:nvSpPr>
            <p:cNvPr id="26" name="Freeform 27">
              <a:extLst>
                <a:ext uri="{FF2B5EF4-FFF2-40B4-BE49-F238E27FC236}">
                  <a16:creationId xmlns:a16="http://schemas.microsoft.com/office/drawing/2014/main" id="{10606041-8160-86F0-ECA0-A3181E9D593E}"/>
                </a:ext>
              </a:extLst>
            </p:cNvPr>
            <p:cNvSpPr/>
            <p:nvPr/>
          </p:nvSpPr>
          <p:spPr>
            <a:xfrm>
              <a:off x="1222474" y="3751315"/>
              <a:ext cx="1331593" cy="1145170"/>
            </a:xfrm>
            <a:custGeom>
              <a:avLst/>
              <a:gdLst/>
              <a:ahLst/>
              <a:cxnLst/>
              <a:rect l="l" t="t" r="r" b="b"/>
              <a:pathLst>
                <a:path w="1331593" h="1145170">
                  <a:moveTo>
                    <a:pt x="0" y="0"/>
                  </a:moveTo>
                  <a:lnTo>
                    <a:pt x="1331593" y="0"/>
                  </a:lnTo>
                  <a:lnTo>
                    <a:pt x="1331593" y="1145170"/>
                  </a:lnTo>
                  <a:lnTo>
                    <a:pt x="0" y="114517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nl-NL"/>
            </a:p>
          </p:txBody>
        </p:sp>
        <p:sp>
          <p:nvSpPr>
            <p:cNvPr id="27" name="AutoShape 28">
              <a:extLst>
                <a:ext uri="{FF2B5EF4-FFF2-40B4-BE49-F238E27FC236}">
                  <a16:creationId xmlns:a16="http://schemas.microsoft.com/office/drawing/2014/main" id="{0B515C8B-7A05-325D-4ECE-F75295D3F46B}"/>
                </a:ext>
              </a:extLst>
            </p:cNvPr>
            <p:cNvSpPr/>
            <p:nvPr/>
          </p:nvSpPr>
          <p:spPr>
            <a:xfrm flipH="1" flipV="1">
              <a:off x="3153244" y="4536005"/>
              <a:ext cx="905153" cy="23472"/>
            </a:xfrm>
            <a:prstGeom prst="line">
              <a:avLst/>
            </a:prstGeom>
            <a:ln w="50800" cap="flat">
              <a:solidFill>
                <a:srgbClr val="FBBC43"/>
              </a:solidFill>
              <a:prstDash val="solid"/>
              <a:headEnd type="none" w="sm" len="sm"/>
              <a:tailEnd type="triangle" w="lg" len="med"/>
            </a:ln>
          </p:spPr>
          <p:txBody>
            <a:bodyPr/>
            <a:lstStyle/>
            <a:p>
              <a:endParaRPr lang="nl-NL"/>
            </a:p>
          </p:txBody>
        </p:sp>
        <p:sp>
          <p:nvSpPr>
            <p:cNvPr id="28" name="AutoShape 29">
              <a:extLst>
                <a:ext uri="{FF2B5EF4-FFF2-40B4-BE49-F238E27FC236}">
                  <a16:creationId xmlns:a16="http://schemas.microsoft.com/office/drawing/2014/main" id="{7F913C93-A0C7-4492-3885-264EC4FBBBAF}"/>
                </a:ext>
              </a:extLst>
            </p:cNvPr>
            <p:cNvSpPr/>
            <p:nvPr/>
          </p:nvSpPr>
          <p:spPr>
            <a:xfrm>
              <a:off x="12102068" y="8300839"/>
              <a:ext cx="0" cy="521937"/>
            </a:xfrm>
            <a:prstGeom prst="line">
              <a:avLst/>
            </a:prstGeom>
            <a:ln w="50800" cap="flat">
              <a:solidFill>
                <a:srgbClr val="FBBC43"/>
              </a:solidFill>
              <a:prstDash val="solid"/>
              <a:headEnd type="none" w="sm" len="sm"/>
              <a:tailEnd type="triangle" w="lg" len="med"/>
            </a:ln>
          </p:spPr>
          <p:txBody>
            <a:bodyPr/>
            <a:lstStyle/>
            <a:p>
              <a:endParaRPr lang="nl-NL"/>
            </a:p>
          </p:txBody>
        </p:sp>
        <p:sp>
          <p:nvSpPr>
            <p:cNvPr id="29" name="AutoShape 30">
              <a:extLst>
                <a:ext uri="{FF2B5EF4-FFF2-40B4-BE49-F238E27FC236}">
                  <a16:creationId xmlns:a16="http://schemas.microsoft.com/office/drawing/2014/main" id="{D0F8B470-AF13-66E5-BA11-4D64D6F1AC84}"/>
                </a:ext>
              </a:extLst>
            </p:cNvPr>
            <p:cNvSpPr/>
            <p:nvPr/>
          </p:nvSpPr>
          <p:spPr>
            <a:xfrm flipH="1" flipV="1">
              <a:off x="10135617" y="9746993"/>
              <a:ext cx="905153" cy="23472"/>
            </a:xfrm>
            <a:prstGeom prst="line">
              <a:avLst/>
            </a:prstGeom>
            <a:ln w="50800" cap="flat">
              <a:solidFill>
                <a:srgbClr val="FBBC43"/>
              </a:solidFill>
              <a:prstDash val="solid"/>
              <a:headEnd type="none" w="sm" len="sm"/>
              <a:tailEnd type="triangle" w="lg" len="med"/>
            </a:ln>
          </p:spPr>
          <p:txBody>
            <a:bodyPr/>
            <a:lstStyle/>
            <a:p>
              <a:endParaRPr lang="nl-NL"/>
            </a:p>
          </p:txBody>
        </p:sp>
        <p:sp>
          <p:nvSpPr>
            <p:cNvPr id="30" name="AutoShape 31">
              <a:extLst>
                <a:ext uri="{FF2B5EF4-FFF2-40B4-BE49-F238E27FC236}">
                  <a16:creationId xmlns:a16="http://schemas.microsoft.com/office/drawing/2014/main" id="{37C0C38F-1C68-F084-E289-49D14A5BC732}"/>
                </a:ext>
              </a:extLst>
            </p:cNvPr>
            <p:cNvSpPr/>
            <p:nvPr/>
          </p:nvSpPr>
          <p:spPr>
            <a:xfrm flipH="1" flipV="1">
              <a:off x="6260460" y="9783041"/>
              <a:ext cx="905153" cy="23472"/>
            </a:xfrm>
            <a:prstGeom prst="line">
              <a:avLst/>
            </a:prstGeom>
            <a:ln w="50800" cap="flat">
              <a:solidFill>
                <a:srgbClr val="FBBC43"/>
              </a:solidFill>
              <a:prstDash val="solid"/>
              <a:headEnd type="none" w="sm" len="sm"/>
              <a:tailEnd type="triangle" w="lg" len="med"/>
            </a:ln>
          </p:spPr>
          <p:txBody>
            <a:bodyPr/>
            <a:lstStyle/>
            <a:p>
              <a:endParaRPr lang="nl-NL"/>
            </a:p>
          </p:txBody>
        </p:sp>
        <p:sp>
          <p:nvSpPr>
            <p:cNvPr id="31" name="AutoShape 32">
              <a:extLst>
                <a:ext uri="{FF2B5EF4-FFF2-40B4-BE49-F238E27FC236}">
                  <a16:creationId xmlns:a16="http://schemas.microsoft.com/office/drawing/2014/main" id="{09A2A2D8-B492-C0FF-0BEC-757BE20863A8}"/>
                </a:ext>
              </a:extLst>
            </p:cNvPr>
            <p:cNvSpPr/>
            <p:nvPr/>
          </p:nvSpPr>
          <p:spPr>
            <a:xfrm flipH="1" flipV="1">
              <a:off x="3152586" y="9745914"/>
              <a:ext cx="905153" cy="23472"/>
            </a:xfrm>
            <a:prstGeom prst="line">
              <a:avLst/>
            </a:prstGeom>
            <a:ln w="50800" cap="flat">
              <a:solidFill>
                <a:srgbClr val="FBBC43"/>
              </a:solidFill>
              <a:prstDash val="solid"/>
              <a:headEnd type="none" w="sm" len="sm"/>
              <a:tailEnd type="triangle" w="lg" len="med"/>
            </a:ln>
          </p:spPr>
          <p:txBody>
            <a:bodyPr/>
            <a:lstStyle/>
            <a:p>
              <a:endParaRPr lang="nl-NL"/>
            </a:p>
          </p:txBody>
        </p:sp>
        <p:sp>
          <p:nvSpPr>
            <p:cNvPr id="32" name="Freeform 33">
              <a:extLst>
                <a:ext uri="{FF2B5EF4-FFF2-40B4-BE49-F238E27FC236}">
                  <a16:creationId xmlns:a16="http://schemas.microsoft.com/office/drawing/2014/main" id="{F6D1D8EC-E06F-32A3-9918-47E2849F1687}"/>
                </a:ext>
              </a:extLst>
            </p:cNvPr>
            <p:cNvSpPr/>
            <p:nvPr/>
          </p:nvSpPr>
          <p:spPr>
            <a:xfrm>
              <a:off x="0" y="7809491"/>
              <a:ext cx="1554613" cy="1471053"/>
            </a:xfrm>
            <a:custGeom>
              <a:avLst/>
              <a:gdLst/>
              <a:ahLst/>
              <a:cxnLst/>
              <a:rect l="l" t="t" r="r" b="b"/>
              <a:pathLst>
                <a:path w="1554613" h="1471053">
                  <a:moveTo>
                    <a:pt x="0" y="0"/>
                  </a:moveTo>
                  <a:lnTo>
                    <a:pt x="1554613" y="0"/>
                  </a:lnTo>
                  <a:lnTo>
                    <a:pt x="1554613" y="1471053"/>
                  </a:lnTo>
                  <a:lnTo>
                    <a:pt x="0" y="1471053"/>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endParaRPr lang="nl-NL"/>
            </a:p>
          </p:txBody>
        </p:sp>
        <p:sp>
          <p:nvSpPr>
            <p:cNvPr id="33" name="AutoShape 34">
              <a:extLst>
                <a:ext uri="{FF2B5EF4-FFF2-40B4-BE49-F238E27FC236}">
                  <a16:creationId xmlns:a16="http://schemas.microsoft.com/office/drawing/2014/main" id="{C16746EB-2EF7-0E52-2286-EDFF87EA3214}"/>
                </a:ext>
              </a:extLst>
            </p:cNvPr>
            <p:cNvSpPr/>
            <p:nvPr/>
          </p:nvSpPr>
          <p:spPr>
            <a:xfrm>
              <a:off x="3235850" y="7261154"/>
              <a:ext cx="905153" cy="0"/>
            </a:xfrm>
            <a:prstGeom prst="line">
              <a:avLst/>
            </a:prstGeom>
            <a:ln w="50800" cap="flat">
              <a:solidFill>
                <a:srgbClr val="FBBC43"/>
              </a:solidFill>
              <a:prstDash val="solid"/>
              <a:headEnd type="none" w="sm" len="sm"/>
              <a:tailEnd type="triangle" w="lg" len="med"/>
            </a:ln>
          </p:spPr>
          <p:txBody>
            <a:bodyPr/>
            <a:lstStyle/>
            <a:p>
              <a:endParaRPr lang="nl-NL"/>
            </a:p>
          </p:txBody>
        </p:sp>
        <p:sp>
          <p:nvSpPr>
            <p:cNvPr id="34" name="Freeform 35">
              <a:extLst>
                <a:ext uri="{FF2B5EF4-FFF2-40B4-BE49-F238E27FC236}">
                  <a16:creationId xmlns:a16="http://schemas.microsoft.com/office/drawing/2014/main" id="{038BEF4C-ADE1-5C66-D76A-82E79F518832}"/>
                </a:ext>
              </a:extLst>
            </p:cNvPr>
            <p:cNvSpPr/>
            <p:nvPr/>
          </p:nvSpPr>
          <p:spPr>
            <a:xfrm>
              <a:off x="12102068" y="4676551"/>
              <a:ext cx="1140421" cy="811125"/>
            </a:xfrm>
            <a:custGeom>
              <a:avLst/>
              <a:gdLst/>
              <a:ahLst/>
              <a:cxnLst/>
              <a:rect l="l" t="t" r="r" b="b"/>
              <a:pathLst>
                <a:path w="1140421" h="811125">
                  <a:moveTo>
                    <a:pt x="0" y="0"/>
                  </a:moveTo>
                  <a:lnTo>
                    <a:pt x="1140422" y="0"/>
                  </a:lnTo>
                  <a:lnTo>
                    <a:pt x="1140422" y="811124"/>
                  </a:lnTo>
                  <a:lnTo>
                    <a:pt x="0" y="811124"/>
                  </a:lnTo>
                  <a:lnTo>
                    <a:pt x="0" y="0"/>
                  </a:lnTo>
                  <a:close/>
                </a:path>
              </a:pathLst>
            </a:custGeom>
            <a:blipFill>
              <a:blip r:embed="rId28">
                <a:extLst>
                  <a:ext uri="{96DAC541-7B7A-43D3-8B79-37D633B846F1}">
                    <asvg:svgBlip xmlns:asvg="http://schemas.microsoft.com/office/drawing/2016/SVG/main" r:embed="rId29"/>
                  </a:ext>
                </a:extLst>
              </a:blip>
              <a:stretch>
                <a:fillRect/>
              </a:stretch>
            </a:blipFill>
          </p:spPr>
          <p:txBody>
            <a:bodyPr/>
            <a:lstStyle/>
            <a:p>
              <a:endParaRPr lang="nl-NL"/>
            </a:p>
          </p:txBody>
        </p:sp>
        <p:sp>
          <p:nvSpPr>
            <p:cNvPr id="35" name="Freeform 36">
              <a:extLst>
                <a:ext uri="{FF2B5EF4-FFF2-40B4-BE49-F238E27FC236}">
                  <a16:creationId xmlns:a16="http://schemas.microsoft.com/office/drawing/2014/main" id="{7D158CB9-67F0-4234-37E9-8A184622E261}"/>
                </a:ext>
              </a:extLst>
            </p:cNvPr>
            <p:cNvSpPr/>
            <p:nvPr/>
          </p:nvSpPr>
          <p:spPr>
            <a:xfrm>
              <a:off x="4586386" y="3663009"/>
              <a:ext cx="1286063" cy="1419104"/>
            </a:xfrm>
            <a:custGeom>
              <a:avLst/>
              <a:gdLst/>
              <a:ahLst/>
              <a:cxnLst/>
              <a:rect l="l" t="t" r="r" b="b"/>
              <a:pathLst>
                <a:path w="1286063" h="1419104">
                  <a:moveTo>
                    <a:pt x="0" y="0"/>
                  </a:moveTo>
                  <a:lnTo>
                    <a:pt x="1286062" y="0"/>
                  </a:lnTo>
                  <a:lnTo>
                    <a:pt x="1286062" y="1419104"/>
                  </a:lnTo>
                  <a:lnTo>
                    <a:pt x="0" y="1419104"/>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nl-NL"/>
            </a:p>
          </p:txBody>
        </p:sp>
        <p:sp>
          <p:nvSpPr>
            <p:cNvPr id="36" name="Freeform 37">
              <a:extLst>
                <a:ext uri="{FF2B5EF4-FFF2-40B4-BE49-F238E27FC236}">
                  <a16:creationId xmlns:a16="http://schemas.microsoft.com/office/drawing/2014/main" id="{CF12466A-F971-69A7-723F-DC3F09ED6962}"/>
                </a:ext>
              </a:extLst>
            </p:cNvPr>
            <p:cNvSpPr/>
            <p:nvPr/>
          </p:nvSpPr>
          <p:spPr>
            <a:xfrm>
              <a:off x="5229417" y="4978606"/>
              <a:ext cx="1030385" cy="1317934"/>
            </a:xfrm>
            <a:custGeom>
              <a:avLst/>
              <a:gdLst/>
              <a:ahLst/>
              <a:cxnLst/>
              <a:rect l="l" t="t" r="r" b="b"/>
              <a:pathLst>
                <a:path w="1030385" h="1317934">
                  <a:moveTo>
                    <a:pt x="0" y="0"/>
                  </a:moveTo>
                  <a:lnTo>
                    <a:pt x="1030385" y="0"/>
                  </a:lnTo>
                  <a:lnTo>
                    <a:pt x="1030385" y="1317934"/>
                  </a:lnTo>
                  <a:lnTo>
                    <a:pt x="0" y="1317934"/>
                  </a:lnTo>
                  <a:lnTo>
                    <a:pt x="0" y="0"/>
                  </a:lnTo>
                  <a:close/>
                </a:path>
              </a:pathLst>
            </a:custGeom>
            <a:blipFill>
              <a:blip r:embed="rId30">
                <a:extLst>
                  <a:ext uri="{96DAC541-7B7A-43D3-8B79-37D633B846F1}">
                    <asvg:svgBlip xmlns:asvg="http://schemas.microsoft.com/office/drawing/2016/SVG/main" r:embed="rId31"/>
                  </a:ext>
                </a:extLst>
              </a:blip>
              <a:stretch>
                <a:fillRect/>
              </a:stretch>
            </a:blipFill>
          </p:spPr>
          <p:txBody>
            <a:bodyPr/>
            <a:lstStyle/>
            <a:p>
              <a:endParaRPr lang="nl-NL"/>
            </a:p>
          </p:txBody>
        </p:sp>
        <p:sp>
          <p:nvSpPr>
            <p:cNvPr id="37" name="Freeform 38">
              <a:extLst>
                <a:ext uri="{FF2B5EF4-FFF2-40B4-BE49-F238E27FC236}">
                  <a16:creationId xmlns:a16="http://schemas.microsoft.com/office/drawing/2014/main" id="{FA80AD26-6FA5-70F6-644A-8308E891893F}"/>
                </a:ext>
              </a:extLst>
            </p:cNvPr>
            <p:cNvSpPr/>
            <p:nvPr/>
          </p:nvSpPr>
          <p:spPr>
            <a:xfrm flipH="1">
              <a:off x="7866175" y="4012646"/>
              <a:ext cx="1350657" cy="948991"/>
            </a:xfrm>
            <a:custGeom>
              <a:avLst/>
              <a:gdLst/>
              <a:ahLst/>
              <a:cxnLst/>
              <a:rect l="l" t="t" r="r" b="b"/>
              <a:pathLst>
                <a:path w="1350657" h="948991">
                  <a:moveTo>
                    <a:pt x="1350657" y="0"/>
                  </a:moveTo>
                  <a:lnTo>
                    <a:pt x="0" y="0"/>
                  </a:lnTo>
                  <a:lnTo>
                    <a:pt x="0" y="948991"/>
                  </a:lnTo>
                  <a:lnTo>
                    <a:pt x="1350657" y="948991"/>
                  </a:lnTo>
                  <a:lnTo>
                    <a:pt x="1350657"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nl-NL"/>
            </a:p>
          </p:txBody>
        </p:sp>
        <p:sp>
          <p:nvSpPr>
            <p:cNvPr id="38" name="AutoShape 39">
              <a:extLst>
                <a:ext uri="{FF2B5EF4-FFF2-40B4-BE49-F238E27FC236}">
                  <a16:creationId xmlns:a16="http://schemas.microsoft.com/office/drawing/2014/main" id="{920CF594-A222-D7FF-A412-FD9D9D78B1CD}"/>
                </a:ext>
              </a:extLst>
            </p:cNvPr>
            <p:cNvSpPr/>
            <p:nvPr/>
          </p:nvSpPr>
          <p:spPr>
            <a:xfrm flipH="1" flipV="1">
              <a:off x="6261119" y="4561396"/>
              <a:ext cx="905153" cy="23472"/>
            </a:xfrm>
            <a:prstGeom prst="line">
              <a:avLst/>
            </a:prstGeom>
            <a:ln w="50800" cap="flat">
              <a:solidFill>
                <a:srgbClr val="FBBC43"/>
              </a:solidFill>
              <a:prstDash val="solid"/>
              <a:headEnd type="none" w="sm" len="sm"/>
              <a:tailEnd type="triangle" w="lg" len="med"/>
            </a:ln>
          </p:spPr>
          <p:txBody>
            <a:bodyPr/>
            <a:lstStyle/>
            <a:p>
              <a:endParaRPr lang="nl-NL"/>
            </a:p>
          </p:txBody>
        </p:sp>
        <p:sp>
          <p:nvSpPr>
            <p:cNvPr id="39" name="Freeform 40">
              <a:extLst>
                <a:ext uri="{FF2B5EF4-FFF2-40B4-BE49-F238E27FC236}">
                  <a16:creationId xmlns:a16="http://schemas.microsoft.com/office/drawing/2014/main" id="{E357C315-E81A-435D-F9B5-737F993CDA15}"/>
                </a:ext>
              </a:extLst>
            </p:cNvPr>
            <p:cNvSpPr/>
            <p:nvPr/>
          </p:nvSpPr>
          <p:spPr>
            <a:xfrm rot="670032">
              <a:off x="1888271" y="108577"/>
              <a:ext cx="1252558" cy="1343226"/>
            </a:xfrm>
            <a:custGeom>
              <a:avLst/>
              <a:gdLst/>
              <a:ahLst/>
              <a:cxnLst/>
              <a:rect l="l" t="t" r="r" b="b"/>
              <a:pathLst>
                <a:path w="1252558" h="1343226">
                  <a:moveTo>
                    <a:pt x="0" y="0"/>
                  </a:moveTo>
                  <a:lnTo>
                    <a:pt x="1252557" y="0"/>
                  </a:lnTo>
                  <a:lnTo>
                    <a:pt x="1252557" y="1343226"/>
                  </a:lnTo>
                  <a:lnTo>
                    <a:pt x="0" y="1343226"/>
                  </a:lnTo>
                  <a:lnTo>
                    <a:pt x="0" y="0"/>
                  </a:lnTo>
                  <a:close/>
                </a:path>
              </a:pathLst>
            </a:custGeom>
            <a:blipFill>
              <a:blip r:embed="rId32">
                <a:extLst>
                  <a:ext uri="{96DAC541-7B7A-43D3-8B79-37D633B846F1}">
                    <asvg:svgBlip xmlns:asvg="http://schemas.microsoft.com/office/drawing/2016/SVG/main" r:embed="rId33"/>
                  </a:ext>
                </a:extLst>
              </a:blip>
              <a:stretch>
                <a:fillRect/>
              </a:stretch>
            </a:blipFill>
          </p:spPr>
          <p:txBody>
            <a:bodyPr/>
            <a:lstStyle/>
            <a:p>
              <a:endParaRPr lang="nl-NL"/>
            </a:p>
          </p:txBody>
        </p:sp>
      </p:grpSp>
    </p:spTree>
    <p:extLst>
      <p:ext uri="{BB962C8B-B14F-4D97-AF65-F5344CB8AC3E}">
        <p14:creationId xmlns:p14="http://schemas.microsoft.com/office/powerpoint/2010/main" val="39587444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66DF7049-B5CA-1BE6-BD34-9196533DEAD9}"/>
              </a:ext>
            </a:extLst>
          </p:cNvPr>
          <p:cNvSpPr txBox="1"/>
          <p:nvPr/>
        </p:nvSpPr>
        <p:spPr>
          <a:xfrm>
            <a:off x="0" y="648000"/>
            <a:ext cx="18288000" cy="807209"/>
          </a:xfrm>
          <a:prstGeom prst="rect">
            <a:avLst/>
          </a:prstGeom>
        </p:spPr>
        <p:txBody>
          <a:bodyPr wrap="square" lIns="0" tIns="0" rIns="0" bIns="0" rtlCol="0" anchor="t">
            <a:spAutoFit/>
          </a:bodyPr>
          <a:lstStyle/>
          <a:p>
            <a:pPr marL="0" marR="0" lvl="0" indent="0" algn="ctr" defTabSz="914400" rtl="0" eaLnBrk="1" fontAlgn="auto" latinLnBrk="0" hangingPunct="1">
              <a:lnSpc>
                <a:spcPts val="6893"/>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Step 2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Prioritize Adverse Impacts</a:t>
            </a:r>
          </a:p>
        </p:txBody>
      </p:sp>
      <p:sp>
        <p:nvSpPr>
          <p:cNvPr id="3" name="TextBox 2">
            <a:extLst>
              <a:ext uri="{FF2B5EF4-FFF2-40B4-BE49-F238E27FC236}">
                <a16:creationId xmlns:a16="http://schemas.microsoft.com/office/drawing/2014/main" id="{975A9C62-EFD0-A7A3-C744-0037F952DDAB}"/>
              </a:ext>
            </a:extLst>
          </p:cNvPr>
          <p:cNvSpPr txBox="1"/>
          <p:nvPr/>
        </p:nvSpPr>
        <p:spPr>
          <a:xfrm>
            <a:off x="1584000" y="2880000"/>
            <a:ext cx="14991287" cy="6496843"/>
          </a:xfrm>
          <a:prstGeom prst="rect">
            <a:avLst/>
          </a:prstGeom>
        </p:spPr>
        <p:txBody>
          <a:bodyPr lIns="0" tIns="0" rIns="0" bIns="0" rtlCol="0" anchor="t">
            <a:spAutoFit/>
          </a:bodyPr>
          <a:lstStyle/>
          <a:p>
            <a:pPr marL="0" marR="0" lvl="0" indent="0" algn="l" defTabSz="914400" rtl="0" eaLnBrk="1" fontAlgn="auto" latinLnBrk="0" hangingPunct="1">
              <a:lnSpc>
                <a:spcPts val="4408"/>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8064A2">
                    <a:lumMod val="75000"/>
                  </a:srgbClr>
                </a:solidFill>
                <a:effectLst/>
                <a:uLnTx/>
                <a:uFillTx/>
                <a:latin typeface="Calibri"/>
                <a:ea typeface="Graphik"/>
                <a:cs typeface="Graphik"/>
                <a:sym typeface="Graphik"/>
              </a:rPr>
              <a:t>If needed, companies can prioritize based on:</a:t>
            </a:r>
          </a:p>
          <a:p>
            <a:pPr marL="820421" marR="0" lvl="1" indent="-410210" algn="l" defTabSz="914400" rtl="0" eaLnBrk="1" fontAlgn="auto" latinLnBrk="0" hangingPunct="1">
              <a:lnSpc>
                <a:spcPts val="4408"/>
              </a:lnSpc>
              <a:spcBef>
                <a:spcPts val="5400"/>
              </a:spcBef>
              <a:spcAft>
                <a:spcPts val="0"/>
              </a:spcAft>
              <a:buClr>
                <a:srgbClr val="7030A0"/>
              </a:buClr>
              <a:buSzTx/>
              <a:buFont typeface="Arial"/>
              <a:buChar char="•"/>
              <a:tabLst/>
              <a:defRPr/>
            </a:pPr>
            <a:r>
              <a:rPr kumimoji="0" lang="en-US" sz="4000" b="0" i="0" u="none" strike="noStrike" kern="1200" cap="none" spc="0" normalizeH="0" baseline="0" noProof="0" dirty="0">
                <a:ln>
                  <a:noFill/>
                </a:ln>
                <a:solidFill>
                  <a:prstClr val="black"/>
                </a:solidFill>
                <a:effectLst/>
                <a:uLnTx/>
                <a:uFillTx/>
                <a:latin typeface="Calibri"/>
                <a:ea typeface="Graphik"/>
                <a:cs typeface="Graphik"/>
                <a:sym typeface="Graphik"/>
              </a:rPr>
              <a:t>Severity</a:t>
            </a:r>
          </a:p>
          <a:p>
            <a:pPr marL="0" marR="0" lvl="0" indent="0" algn="l" defTabSz="914400" rtl="0" eaLnBrk="1" fontAlgn="auto" latinLnBrk="0" hangingPunct="1">
              <a:lnSpc>
                <a:spcPts val="4408"/>
              </a:lnSpc>
              <a:spcBef>
                <a:spcPts val="0"/>
              </a:spcBef>
              <a:spcAft>
                <a:spcPts val="0"/>
              </a:spcAft>
              <a:buClr>
                <a:srgbClr val="7030A0"/>
              </a:buClr>
              <a:buSzTx/>
              <a:buFontTx/>
              <a:buNone/>
              <a:tabLst/>
              <a:defRPr/>
            </a:pPr>
            <a:endParaRPr kumimoji="0" lang="en-US" sz="4000" b="0" i="0" u="none" strike="noStrike" kern="1200" cap="none" spc="0" normalizeH="0" baseline="0" noProof="0" dirty="0">
              <a:ln>
                <a:noFill/>
              </a:ln>
              <a:solidFill>
                <a:prstClr val="black"/>
              </a:solidFill>
              <a:effectLst/>
              <a:uLnTx/>
              <a:uFillTx/>
              <a:latin typeface="Calibri"/>
              <a:ea typeface="Graphik"/>
              <a:cs typeface="Graphik"/>
              <a:sym typeface="Graphik"/>
            </a:endParaRPr>
          </a:p>
          <a:p>
            <a:pPr marL="0" marR="0" lvl="0" indent="0" algn="l" defTabSz="914400" rtl="0" eaLnBrk="1" fontAlgn="auto" latinLnBrk="0" hangingPunct="1">
              <a:lnSpc>
                <a:spcPts val="4408"/>
              </a:lnSpc>
              <a:spcBef>
                <a:spcPts val="0"/>
              </a:spcBef>
              <a:spcAft>
                <a:spcPts val="0"/>
              </a:spcAft>
              <a:buClr>
                <a:srgbClr val="7030A0"/>
              </a:buClr>
              <a:buSzTx/>
              <a:buFontTx/>
              <a:buNone/>
              <a:tabLst/>
              <a:defRPr/>
            </a:pPr>
            <a:endParaRPr kumimoji="0" lang="en-US" sz="4000" b="0" i="0" u="none" strike="noStrike" kern="1200" cap="none" spc="0" normalizeH="0" baseline="0" noProof="0" dirty="0">
              <a:ln>
                <a:noFill/>
              </a:ln>
              <a:solidFill>
                <a:prstClr val="black"/>
              </a:solidFill>
              <a:effectLst/>
              <a:uLnTx/>
              <a:uFillTx/>
              <a:latin typeface="Calibri"/>
              <a:ea typeface="Graphik"/>
              <a:cs typeface="Graphik"/>
              <a:sym typeface="Graphik"/>
            </a:endParaRPr>
          </a:p>
          <a:p>
            <a:pPr marL="0" marR="0" lvl="0" indent="0" algn="l" defTabSz="914400" rtl="0" eaLnBrk="1" fontAlgn="auto" latinLnBrk="0" hangingPunct="1">
              <a:lnSpc>
                <a:spcPts val="4408"/>
              </a:lnSpc>
              <a:spcBef>
                <a:spcPts val="0"/>
              </a:spcBef>
              <a:spcAft>
                <a:spcPts val="0"/>
              </a:spcAft>
              <a:buClr>
                <a:srgbClr val="7030A0"/>
              </a:buClr>
              <a:buSzTx/>
              <a:buFontTx/>
              <a:buNone/>
              <a:tabLst/>
              <a:defRPr/>
            </a:pPr>
            <a:endParaRPr kumimoji="0" lang="en-US" sz="4000" b="0" i="0" u="none" strike="noStrike" kern="1200" cap="none" spc="0" normalizeH="0" baseline="0" noProof="0" dirty="0">
              <a:ln>
                <a:noFill/>
              </a:ln>
              <a:solidFill>
                <a:prstClr val="black"/>
              </a:solidFill>
              <a:effectLst/>
              <a:uLnTx/>
              <a:uFillTx/>
              <a:latin typeface="Calibri"/>
              <a:ea typeface="Graphik"/>
              <a:cs typeface="Graphik"/>
              <a:sym typeface="Graphik"/>
            </a:endParaRPr>
          </a:p>
          <a:p>
            <a:pPr marL="0" marR="0" lvl="0" indent="0" algn="l" defTabSz="914400" rtl="0" eaLnBrk="1" fontAlgn="auto" latinLnBrk="0" hangingPunct="1">
              <a:lnSpc>
                <a:spcPts val="4408"/>
              </a:lnSpc>
              <a:spcBef>
                <a:spcPts val="0"/>
              </a:spcBef>
              <a:spcAft>
                <a:spcPts val="0"/>
              </a:spcAft>
              <a:buClr>
                <a:srgbClr val="7030A0"/>
              </a:buClr>
              <a:buSzTx/>
              <a:buFontTx/>
              <a:buNone/>
              <a:tabLst/>
              <a:defRPr/>
            </a:pPr>
            <a:endParaRPr kumimoji="0" lang="en-US" sz="4000" b="0" i="0" u="none" strike="noStrike" kern="1200" cap="none" spc="0" normalizeH="0" baseline="0" noProof="0" dirty="0">
              <a:ln>
                <a:noFill/>
              </a:ln>
              <a:solidFill>
                <a:prstClr val="black"/>
              </a:solidFill>
              <a:effectLst/>
              <a:uLnTx/>
              <a:uFillTx/>
              <a:latin typeface="Calibri"/>
              <a:ea typeface="Graphik"/>
              <a:cs typeface="Graphik"/>
              <a:sym typeface="Graphik"/>
            </a:endParaRPr>
          </a:p>
          <a:p>
            <a:pPr marL="0" marR="0" lvl="0" indent="0" algn="l" defTabSz="914400" rtl="0" eaLnBrk="1" fontAlgn="auto" latinLnBrk="0" hangingPunct="1">
              <a:lnSpc>
                <a:spcPts val="4408"/>
              </a:lnSpc>
              <a:spcBef>
                <a:spcPts val="0"/>
              </a:spcBef>
              <a:spcAft>
                <a:spcPts val="0"/>
              </a:spcAft>
              <a:buClr>
                <a:srgbClr val="7030A0"/>
              </a:buClr>
              <a:buSzTx/>
              <a:buFontTx/>
              <a:buNone/>
              <a:tabLst/>
              <a:defRPr/>
            </a:pPr>
            <a:endParaRPr kumimoji="0" lang="en-US" sz="4000" b="0" i="0" u="none" strike="noStrike" kern="1200" cap="none" spc="0" normalizeH="0" baseline="0" noProof="0" dirty="0">
              <a:ln>
                <a:noFill/>
              </a:ln>
              <a:solidFill>
                <a:prstClr val="black"/>
              </a:solidFill>
              <a:effectLst/>
              <a:uLnTx/>
              <a:uFillTx/>
              <a:latin typeface="Calibri"/>
              <a:ea typeface="Graphik"/>
              <a:cs typeface="Graphik"/>
              <a:sym typeface="Graphik"/>
            </a:endParaRPr>
          </a:p>
          <a:p>
            <a:pPr marL="820421" marR="0" lvl="1" indent="-410210" algn="l" defTabSz="914400" rtl="0" eaLnBrk="1" fontAlgn="auto" latinLnBrk="0" hangingPunct="1">
              <a:lnSpc>
                <a:spcPts val="4408"/>
              </a:lnSpc>
              <a:spcBef>
                <a:spcPts val="0"/>
              </a:spcBef>
              <a:spcAft>
                <a:spcPts val="0"/>
              </a:spcAft>
              <a:buClr>
                <a:srgbClr val="7030A0"/>
              </a:buClr>
              <a:buSzTx/>
              <a:buFont typeface="Arial"/>
              <a:buChar char="•"/>
              <a:tabLst/>
              <a:defRPr/>
            </a:pPr>
            <a:r>
              <a:rPr kumimoji="0" lang="en-US" sz="4000" b="0" i="0" u="none" strike="noStrike" kern="1200" cap="none" spc="0" normalizeH="0" baseline="0" noProof="0" dirty="0">
                <a:ln>
                  <a:noFill/>
                </a:ln>
                <a:solidFill>
                  <a:prstClr val="black"/>
                </a:solidFill>
                <a:effectLst/>
                <a:uLnTx/>
                <a:uFillTx/>
                <a:latin typeface="Calibri"/>
                <a:ea typeface="Graphik"/>
                <a:cs typeface="Graphik"/>
                <a:sym typeface="Graphik"/>
              </a:rPr>
              <a:t>Likelihood</a:t>
            </a:r>
          </a:p>
          <a:p>
            <a:pPr marL="0" marR="0" lvl="0" indent="0" algn="l" defTabSz="914400" rtl="0" eaLnBrk="1" fontAlgn="auto" latinLnBrk="0" hangingPunct="1">
              <a:lnSpc>
                <a:spcPts val="4408"/>
              </a:lnSpc>
              <a:spcBef>
                <a:spcPts val="0"/>
              </a:spcBef>
              <a:spcAft>
                <a:spcPts val="0"/>
              </a:spcAft>
              <a:buClrTx/>
              <a:buSzTx/>
              <a:buFontTx/>
              <a:buNone/>
              <a:tabLst/>
              <a:defRPr/>
            </a:pPr>
            <a:endParaRPr kumimoji="0" lang="en-US" sz="4400" b="0" i="0" u="none" strike="noStrike" kern="1200" cap="none" spc="0" normalizeH="0" baseline="0" noProof="0" dirty="0">
              <a:ln>
                <a:noFill/>
              </a:ln>
              <a:solidFill>
                <a:srgbClr val="FFFFFF"/>
              </a:solidFill>
              <a:effectLst/>
              <a:uLnTx/>
              <a:uFillTx/>
              <a:latin typeface="Calibri"/>
              <a:ea typeface="Graphik"/>
              <a:cs typeface="Graphik"/>
              <a:sym typeface="Graphik"/>
            </a:endParaRPr>
          </a:p>
          <a:p>
            <a:pPr marL="0" marR="0" lvl="0" indent="0" algn="l" defTabSz="914400" rtl="0" eaLnBrk="1" fontAlgn="auto" latinLnBrk="0" hangingPunct="1">
              <a:lnSpc>
                <a:spcPts val="4408"/>
              </a:lnSpc>
              <a:spcBef>
                <a:spcPts val="0"/>
              </a:spcBef>
              <a:spcAft>
                <a:spcPts val="0"/>
              </a:spcAft>
              <a:buClrTx/>
              <a:buSzTx/>
              <a:buFontTx/>
              <a:buNone/>
              <a:tabLst/>
              <a:defRPr/>
            </a:pPr>
            <a:endParaRPr kumimoji="0" lang="en-US" sz="4400" b="0" i="0" u="none" strike="noStrike" kern="1200" cap="none" spc="0" normalizeH="0" baseline="0" noProof="0" dirty="0">
              <a:ln>
                <a:noFill/>
              </a:ln>
              <a:solidFill>
                <a:srgbClr val="FFFFFF"/>
              </a:solidFill>
              <a:effectLst/>
              <a:uLnTx/>
              <a:uFillTx/>
              <a:latin typeface="Calibri"/>
              <a:ea typeface="Graphik"/>
              <a:cs typeface="Graphik"/>
              <a:sym typeface="Graphik"/>
            </a:endParaRPr>
          </a:p>
        </p:txBody>
      </p:sp>
      <p:sp>
        <p:nvSpPr>
          <p:cNvPr id="4" name="TextBox 5">
            <a:extLst>
              <a:ext uri="{FF2B5EF4-FFF2-40B4-BE49-F238E27FC236}">
                <a16:creationId xmlns:a16="http://schemas.microsoft.com/office/drawing/2014/main" id="{ADF164E8-BB66-BF2F-5363-90A705513A28}"/>
              </a:ext>
            </a:extLst>
          </p:cNvPr>
          <p:cNvSpPr txBox="1"/>
          <p:nvPr/>
        </p:nvSpPr>
        <p:spPr>
          <a:xfrm>
            <a:off x="7162800" y="3820286"/>
            <a:ext cx="4626392" cy="3764911"/>
          </a:xfrm>
          <a:prstGeom prst="roundRect">
            <a:avLst>
              <a:gd name="adj" fmla="val 9979"/>
            </a:avLst>
          </a:prstGeom>
          <a:solidFill>
            <a:srgbClr val="FFC000">
              <a:alpha val="50107"/>
            </a:srgbClr>
          </a:solidFill>
        </p:spPr>
        <p:txBody>
          <a:bodyPr lIns="0" tIns="288000" rIns="0" bIns="0" rtlCol="0" anchor="t" anchorCtr="0"/>
          <a:lstStyle/>
          <a:p>
            <a:pPr marL="637536" marR="0" lvl="1" indent="-318768" algn="l" defTabSz="914400" rtl="0" eaLnBrk="1" fontAlgn="auto" latinLnBrk="0" hangingPunct="1">
              <a:lnSpc>
                <a:spcPts val="7382"/>
              </a:lnSpc>
              <a:spcBef>
                <a:spcPts val="0"/>
              </a:spcBef>
              <a:spcAft>
                <a:spcPts val="0"/>
              </a:spcAft>
              <a:buClr>
                <a:srgbClr val="7030A0"/>
              </a:buClr>
              <a:buSzTx/>
              <a:buFont typeface="Arial"/>
              <a:buChar char="•"/>
              <a:tabLst/>
              <a:defRPr/>
            </a:pPr>
            <a:r>
              <a:rPr kumimoji="0" lang="en-US" sz="4000" b="0" i="0" u="none" strike="noStrike" kern="1200" cap="none" spc="0" normalizeH="0" baseline="0" noProof="0" dirty="0">
                <a:ln>
                  <a:noFill/>
                </a:ln>
                <a:solidFill>
                  <a:prstClr val="black"/>
                </a:solidFill>
                <a:effectLst/>
                <a:uLnTx/>
                <a:uFillTx/>
                <a:latin typeface="Calibri"/>
                <a:ea typeface="Graphik Bold"/>
                <a:cs typeface="Graphik Bold"/>
                <a:sym typeface="Graphik Bold"/>
              </a:rPr>
              <a:t>Scale</a:t>
            </a:r>
          </a:p>
          <a:p>
            <a:pPr marL="637536" marR="0" lvl="1" indent="-318768" algn="l" defTabSz="914400" rtl="0" eaLnBrk="1" fontAlgn="auto" latinLnBrk="0" hangingPunct="1">
              <a:lnSpc>
                <a:spcPts val="7382"/>
              </a:lnSpc>
              <a:spcBef>
                <a:spcPts val="0"/>
              </a:spcBef>
              <a:spcAft>
                <a:spcPts val="0"/>
              </a:spcAft>
              <a:buClr>
                <a:srgbClr val="7030A0"/>
              </a:buClr>
              <a:buSzTx/>
              <a:buFont typeface="Arial"/>
              <a:buChar char="•"/>
              <a:tabLst/>
              <a:defRPr/>
            </a:pPr>
            <a:r>
              <a:rPr kumimoji="0" lang="en-US" sz="4000" b="0" i="0" u="none" strike="noStrike" kern="1200" cap="none" spc="0" normalizeH="0" baseline="0" noProof="0" dirty="0">
                <a:ln>
                  <a:noFill/>
                </a:ln>
                <a:solidFill>
                  <a:prstClr val="black"/>
                </a:solidFill>
                <a:effectLst/>
                <a:uLnTx/>
                <a:uFillTx/>
                <a:latin typeface="Calibri"/>
                <a:ea typeface="Graphik Bold"/>
                <a:cs typeface="Graphik Bold"/>
                <a:sym typeface="Graphik Bold"/>
              </a:rPr>
              <a:t>Scope</a:t>
            </a:r>
          </a:p>
          <a:p>
            <a:pPr marL="637536" marR="0" lvl="1" indent="-318768" algn="just" defTabSz="914400" rtl="0" eaLnBrk="1" fontAlgn="auto" latinLnBrk="0" hangingPunct="1">
              <a:lnSpc>
                <a:spcPts val="7382"/>
              </a:lnSpc>
              <a:spcBef>
                <a:spcPts val="0"/>
              </a:spcBef>
              <a:spcAft>
                <a:spcPts val="0"/>
              </a:spcAft>
              <a:buClr>
                <a:srgbClr val="7030A0"/>
              </a:buClr>
              <a:buSzTx/>
              <a:buFont typeface="Arial"/>
              <a:buChar char="•"/>
              <a:tabLst/>
              <a:defRPr/>
            </a:pPr>
            <a:r>
              <a:rPr kumimoji="0" lang="en-US" sz="4000" b="0" i="0" u="none" strike="noStrike" kern="1200" cap="none" spc="0" normalizeH="0" baseline="0" noProof="0" dirty="0" err="1">
                <a:ln>
                  <a:noFill/>
                </a:ln>
                <a:solidFill>
                  <a:prstClr val="black"/>
                </a:solidFill>
                <a:effectLst/>
                <a:uLnTx/>
                <a:uFillTx/>
                <a:latin typeface="Calibri"/>
                <a:ea typeface="Graphik Bold"/>
                <a:cs typeface="Graphik Bold"/>
                <a:sym typeface="Graphik Bold"/>
              </a:rPr>
              <a:t>Remediality</a:t>
            </a:r>
            <a:endParaRPr kumimoji="0" lang="en-US" sz="4000" b="0" i="0" u="none" strike="noStrike" kern="1200" cap="none" spc="0" normalizeH="0" baseline="0" noProof="0" dirty="0">
              <a:ln>
                <a:noFill/>
              </a:ln>
              <a:solidFill>
                <a:prstClr val="black"/>
              </a:solidFill>
              <a:effectLst/>
              <a:uLnTx/>
              <a:uFillTx/>
              <a:latin typeface="Calibri"/>
              <a:ea typeface="Graphik Bold"/>
              <a:cs typeface="Graphik Bold"/>
              <a:sym typeface="Graphik Bold"/>
            </a:endParaRPr>
          </a:p>
        </p:txBody>
      </p:sp>
      <p:sp>
        <p:nvSpPr>
          <p:cNvPr id="5" name="AutoShape 9">
            <a:extLst>
              <a:ext uri="{FF2B5EF4-FFF2-40B4-BE49-F238E27FC236}">
                <a16:creationId xmlns:a16="http://schemas.microsoft.com/office/drawing/2014/main" id="{65475E10-0576-139D-F414-BD519A6E33AE}"/>
              </a:ext>
            </a:extLst>
          </p:cNvPr>
          <p:cNvSpPr/>
          <p:nvPr/>
        </p:nvSpPr>
        <p:spPr>
          <a:xfrm>
            <a:off x="2934000" y="4762500"/>
            <a:ext cx="0" cy="940243"/>
          </a:xfrm>
          <a:prstGeom prst="line">
            <a:avLst/>
          </a:prstGeom>
          <a:ln w="76200" cap="flat">
            <a:solidFill>
              <a:schemeClr val="accent4">
                <a:lumMod val="75000"/>
              </a:schemeClr>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AutoShape 10">
            <a:extLst>
              <a:ext uri="{FF2B5EF4-FFF2-40B4-BE49-F238E27FC236}">
                <a16:creationId xmlns:a16="http://schemas.microsoft.com/office/drawing/2014/main" id="{CED1E137-743E-2811-0ABD-BD6C120A62B4}"/>
              </a:ext>
            </a:extLst>
          </p:cNvPr>
          <p:cNvSpPr/>
          <p:nvPr/>
        </p:nvSpPr>
        <p:spPr>
          <a:xfrm flipV="1">
            <a:off x="2894400" y="5683691"/>
            <a:ext cx="3830834" cy="19051"/>
          </a:xfrm>
          <a:prstGeom prst="line">
            <a:avLst/>
          </a:prstGeom>
          <a:ln w="76200" cap="flat">
            <a:solidFill>
              <a:schemeClr val="accent4">
                <a:lumMod val="75000"/>
              </a:schemeClr>
            </a:solidFill>
            <a:prstDash val="solid"/>
            <a:headEnd type="none" w="sm" len="sm"/>
            <a:tailEnd type="triangle" w="lg"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pic>
        <p:nvPicPr>
          <p:cNvPr id="9" name="Afbeelding 8" descr="Afbeelding met symbool, Graphics, logo, cirkel&#10;&#10;Automatisch gegenereerde beschrijving">
            <a:extLst>
              <a:ext uri="{FF2B5EF4-FFF2-40B4-BE49-F238E27FC236}">
                <a16:creationId xmlns:a16="http://schemas.microsoft.com/office/drawing/2014/main" id="{FC7C81AD-EBF1-547B-0A7C-7B296C13339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Tree>
    <p:extLst>
      <p:ext uri="{BB962C8B-B14F-4D97-AF65-F5344CB8AC3E}">
        <p14:creationId xmlns:p14="http://schemas.microsoft.com/office/powerpoint/2010/main" val="12036975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AD650BB3-7024-5F18-3172-9F4FEA0FA9B7}"/>
              </a:ext>
            </a:extLst>
          </p:cNvPr>
          <p:cNvSpPr txBox="1"/>
          <p:nvPr/>
        </p:nvSpPr>
        <p:spPr>
          <a:xfrm>
            <a:off x="0" y="648000"/>
            <a:ext cx="18288000" cy="807209"/>
          </a:xfrm>
          <a:prstGeom prst="rect">
            <a:avLst/>
          </a:prstGeom>
        </p:spPr>
        <p:txBody>
          <a:bodyPr wrap="square" lIns="0" tIns="0" rIns="0" bIns="0" rtlCol="0" anchor="t">
            <a:spAutoFit/>
          </a:bodyPr>
          <a:lstStyle/>
          <a:p>
            <a:pPr marL="0" marR="0" lvl="0" indent="0" algn="ctr" defTabSz="914400" rtl="0" eaLnBrk="1" fontAlgn="auto" latinLnBrk="0" hangingPunct="1">
              <a:lnSpc>
                <a:spcPts val="6893"/>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Step 3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Cease, Prevent or Mitigate</a:t>
            </a:r>
          </a:p>
        </p:txBody>
      </p:sp>
      <p:sp>
        <p:nvSpPr>
          <p:cNvPr id="5" name="Freeform 3">
            <a:extLst>
              <a:ext uri="{FF2B5EF4-FFF2-40B4-BE49-F238E27FC236}">
                <a16:creationId xmlns:a16="http://schemas.microsoft.com/office/drawing/2014/main" id="{8E7D8024-1921-D93B-E18C-D6B604C67615}"/>
              </a:ext>
            </a:extLst>
          </p:cNvPr>
          <p:cNvSpPr/>
          <p:nvPr/>
        </p:nvSpPr>
        <p:spPr>
          <a:xfrm>
            <a:off x="1066800" y="4718717"/>
            <a:ext cx="8486750" cy="4457687"/>
          </a:xfrm>
          <a:custGeom>
            <a:avLst/>
            <a:gdLst/>
            <a:ahLst/>
            <a:cxnLst/>
            <a:rect l="l" t="t" r="r" b="b"/>
            <a:pathLst>
              <a:path w="9387380" h="4930745">
                <a:moveTo>
                  <a:pt x="0" y="0"/>
                </a:moveTo>
                <a:lnTo>
                  <a:pt x="9387380" y="0"/>
                </a:lnTo>
                <a:lnTo>
                  <a:pt x="9387380" y="4930745"/>
                </a:lnTo>
                <a:lnTo>
                  <a:pt x="0" y="4930745"/>
                </a:lnTo>
                <a:lnTo>
                  <a:pt x="0" y="0"/>
                </a:lnTo>
                <a:close/>
              </a:path>
            </a:pathLst>
          </a:custGeom>
          <a:blipFill>
            <a:blip r:embed="rId3"/>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4">
            <a:extLst>
              <a:ext uri="{FF2B5EF4-FFF2-40B4-BE49-F238E27FC236}">
                <a16:creationId xmlns:a16="http://schemas.microsoft.com/office/drawing/2014/main" id="{878624BA-FDFD-8E52-8670-8B754C1B88BB}"/>
              </a:ext>
            </a:extLst>
          </p:cNvPr>
          <p:cNvSpPr/>
          <p:nvPr/>
        </p:nvSpPr>
        <p:spPr>
          <a:xfrm>
            <a:off x="9811782" y="4076700"/>
            <a:ext cx="6098150" cy="4985417"/>
          </a:xfrm>
          <a:custGeom>
            <a:avLst/>
            <a:gdLst/>
            <a:ahLst/>
            <a:cxnLst/>
            <a:rect l="l" t="t" r="r" b="b"/>
            <a:pathLst>
              <a:path w="6098150" h="4985417">
                <a:moveTo>
                  <a:pt x="0" y="0"/>
                </a:moveTo>
                <a:lnTo>
                  <a:pt x="6098150" y="0"/>
                </a:lnTo>
                <a:lnTo>
                  <a:pt x="6098150" y="4985417"/>
                </a:lnTo>
                <a:lnTo>
                  <a:pt x="0" y="4985417"/>
                </a:lnTo>
                <a:lnTo>
                  <a:pt x="0" y="0"/>
                </a:lnTo>
                <a:close/>
              </a:path>
            </a:pathLst>
          </a:custGeom>
          <a:blipFill>
            <a:blip r:embed="rId4" cstate="screen">
              <a:extLst>
                <a:ext uri="{28A0092B-C50C-407E-A947-70E740481C1C}">
                  <a14:useLocalDpi xmlns:a14="http://schemas.microsoft.com/office/drawing/2010/main"/>
                </a:ext>
              </a:extLst>
            </a:blip>
            <a:stretch>
              <a:fillRect l="-216" r="-216"/>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2">
            <a:extLst>
              <a:ext uri="{FF2B5EF4-FFF2-40B4-BE49-F238E27FC236}">
                <a16:creationId xmlns:a16="http://schemas.microsoft.com/office/drawing/2014/main" id="{1179AB59-FF5B-06D0-FBE0-AB3489D45001}"/>
              </a:ext>
            </a:extLst>
          </p:cNvPr>
          <p:cNvSpPr txBox="1"/>
          <p:nvPr/>
        </p:nvSpPr>
        <p:spPr>
          <a:xfrm>
            <a:off x="1440000" y="2520000"/>
            <a:ext cx="8534400" cy="1846659"/>
          </a:xfrm>
          <a:prstGeom prst="rect">
            <a:avLst/>
          </a:prstGeom>
        </p:spPr>
        <p:txBody>
          <a:bodyPr wrap="square" lIns="0" tIns="0" rIns="0" bIns="0" rtlCol="0" anchor="t">
            <a:spAutoFit/>
          </a:bodyPr>
          <a:lstStyle/>
          <a:p>
            <a:pPr marL="0" marR="0" lvl="0" indent="0" algn="l" defTabSz="914400" rtl="0" eaLnBrk="1" fontAlgn="auto" latinLnBrk="0" hangingPunct="1">
              <a:lnSpc>
                <a:spcPts val="3608"/>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8064A2">
                    <a:lumMod val="75000"/>
                  </a:srgbClr>
                </a:solidFill>
                <a:effectLst/>
                <a:uLnTx/>
                <a:uFillTx/>
                <a:latin typeface="Calibri"/>
                <a:ea typeface="Graphik"/>
                <a:cs typeface="Graphik"/>
                <a:sym typeface="Graphik"/>
              </a:rPr>
              <a:t>Companies should develop an action plan:</a:t>
            </a:r>
          </a:p>
          <a:p>
            <a:pPr marL="360000" marR="0" lvl="1" indent="-360000" algn="l" defTabSz="914400" rtl="0" eaLnBrk="1" fontAlgn="auto" latinLnBrk="0" hangingPunct="1">
              <a:lnSpc>
                <a:spcPts val="3608"/>
              </a:lnSpc>
              <a:spcBef>
                <a:spcPts val="0"/>
              </a:spcBef>
              <a:spcAft>
                <a:spcPts val="0"/>
              </a:spcAft>
              <a:buClr>
                <a:srgbClr val="7030A0"/>
              </a:buClr>
              <a:buSzTx/>
              <a:buFont typeface="Arial"/>
              <a:buChar char="•"/>
              <a:tabLst/>
              <a:defRPr/>
            </a:pPr>
            <a:r>
              <a:rPr kumimoji="0" lang="en-US" sz="3200" b="0" i="0" u="none" strike="noStrike" kern="1200" cap="none" spc="0" normalizeH="0" baseline="0" noProof="0" dirty="0">
                <a:ln>
                  <a:noFill/>
                </a:ln>
                <a:solidFill>
                  <a:prstClr val="black"/>
                </a:solidFill>
                <a:effectLst/>
                <a:uLnTx/>
                <a:uFillTx/>
                <a:latin typeface="Calibri"/>
                <a:ea typeface="Graphik"/>
                <a:cs typeface="Graphik"/>
                <a:sym typeface="Graphik"/>
              </a:rPr>
              <a:t>SMART goals</a:t>
            </a:r>
          </a:p>
          <a:p>
            <a:pPr marL="360000" marR="0" lvl="1" indent="-360000" algn="l" defTabSz="914400" rtl="0" eaLnBrk="1" fontAlgn="auto" latinLnBrk="0" hangingPunct="1">
              <a:lnSpc>
                <a:spcPts val="3608"/>
              </a:lnSpc>
              <a:spcBef>
                <a:spcPts val="0"/>
              </a:spcBef>
              <a:spcAft>
                <a:spcPts val="0"/>
              </a:spcAft>
              <a:buClr>
                <a:srgbClr val="7030A0"/>
              </a:buClr>
              <a:buSzTx/>
              <a:buFont typeface="Arial"/>
              <a:buChar char="•"/>
              <a:tabLst/>
              <a:defRPr/>
            </a:pPr>
            <a:r>
              <a:rPr kumimoji="0" lang="en-US" sz="3200" b="0" i="0" u="none" strike="noStrike" kern="1200" cap="none" spc="0" normalizeH="0" baseline="0" noProof="0" dirty="0">
                <a:ln>
                  <a:noFill/>
                </a:ln>
                <a:solidFill>
                  <a:prstClr val="black"/>
                </a:solidFill>
                <a:effectLst/>
                <a:uLnTx/>
                <a:uFillTx/>
                <a:latin typeface="Calibri"/>
                <a:ea typeface="Graphik"/>
                <a:cs typeface="Graphik"/>
                <a:sym typeface="Graphik"/>
              </a:rPr>
              <a:t>Assigned responsibility</a:t>
            </a:r>
          </a:p>
          <a:p>
            <a:pPr marL="360000" marR="0" lvl="1" indent="-360000" algn="l" defTabSz="914400" rtl="0" eaLnBrk="1" fontAlgn="auto" latinLnBrk="0" hangingPunct="1">
              <a:lnSpc>
                <a:spcPts val="3608"/>
              </a:lnSpc>
              <a:spcBef>
                <a:spcPts val="0"/>
              </a:spcBef>
              <a:spcAft>
                <a:spcPts val="0"/>
              </a:spcAft>
              <a:buClr>
                <a:srgbClr val="7030A0"/>
              </a:buClr>
              <a:buSzTx/>
              <a:buFont typeface="Arial"/>
              <a:buChar char="•"/>
              <a:tabLst/>
              <a:defRPr/>
            </a:pPr>
            <a:r>
              <a:rPr kumimoji="0" lang="en-US" sz="3200" b="0" i="0" u="none" strike="noStrike" kern="1200" cap="none" spc="0" normalizeH="0" baseline="0" noProof="0" dirty="0">
                <a:ln>
                  <a:noFill/>
                </a:ln>
                <a:solidFill>
                  <a:prstClr val="black"/>
                </a:solidFill>
                <a:effectLst/>
                <a:uLnTx/>
                <a:uFillTx/>
                <a:latin typeface="Calibri"/>
                <a:ea typeface="Graphik"/>
                <a:cs typeface="Graphik"/>
                <a:sym typeface="Graphik"/>
              </a:rPr>
              <a:t>Budget</a:t>
            </a:r>
          </a:p>
        </p:txBody>
      </p:sp>
      <p:pic>
        <p:nvPicPr>
          <p:cNvPr id="8" name="Afbeelding 7" descr="Afbeelding met symbool, Graphics, logo, cirkel&#10;&#10;Automatisch gegenereerde beschrijving">
            <a:extLst>
              <a:ext uri="{FF2B5EF4-FFF2-40B4-BE49-F238E27FC236}">
                <a16:creationId xmlns:a16="http://schemas.microsoft.com/office/drawing/2014/main" id="{80B516E9-D198-B21C-7E5A-59321F629F1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Tree>
    <p:extLst>
      <p:ext uri="{BB962C8B-B14F-4D97-AF65-F5344CB8AC3E}">
        <p14:creationId xmlns:p14="http://schemas.microsoft.com/office/powerpoint/2010/main" val="31450566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a:extLst>
            <a:ext uri="{FF2B5EF4-FFF2-40B4-BE49-F238E27FC236}">
              <a16:creationId xmlns:a16="http://schemas.microsoft.com/office/drawing/2014/main" id="{2DC683C5-33E4-F46E-202B-45E9D6EE9A9C}"/>
            </a:ext>
          </a:extLst>
        </p:cNvPr>
        <p:cNvGrpSpPr/>
        <p:nvPr/>
      </p:nvGrpSpPr>
      <p:grpSpPr>
        <a:xfrm>
          <a:off x="0" y="0"/>
          <a:ext cx="0" cy="0"/>
          <a:chOff x="0" y="0"/>
          <a:chExt cx="0" cy="0"/>
        </a:xfrm>
      </p:grpSpPr>
      <p:pic>
        <p:nvPicPr>
          <p:cNvPr id="6" name="Afbeelding 5" descr="Afbeelding met kleding, persoon, kunst, overdekt&#10;&#10;Automatisch gegenereerde beschrijving">
            <a:extLst>
              <a:ext uri="{FF2B5EF4-FFF2-40B4-BE49-F238E27FC236}">
                <a16:creationId xmlns:a16="http://schemas.microsoft.com/office/drawing/2014/main" id="{AFB0D2A4-4A10-22C0-131E-30C7789FD62E}"/>
              </a:ext>
            </a:extLst>
          </p:cNvPr>
          <p:cNvPicPr>
            <a:picLocks noChangeAspect="1"/>
          </p:cNvPicPr>
          <p:nvPr/>
        </p:nvPicPr>
        <p:blipFill>
          <a:blip r:embed="rId3" cstate="screen">
            <a:alphaModFix amt="20000"/>
            <a:extLst>
              <a:ext uri="{28A0092B-C50C-407E-A947-70E740481C1C}">
                <a14:useLocalDpi xmlns:a14="http://schemas.microsoft.com/office/drawing/2010/main"/>
              </a:ext>
            </a:extLst>
          </a:blip>
          <a:srcRect r="-76"/>
          <a:stretch/>
        </p:blipFill>
        <p:spPr>
          <a:xfrm>
            <a:off x="0" y="17318"/>
            <a:ext cx="18288000" cy="10296144"/>
          </a:xfrm>
          <a:prstGeom prst="rect">
            <a:avLst/>
          </a:prstGeom>
        </p:spPr>
      </p:pic>
      <p:pic>
        <p:nvPicPr>
          <p:cNvPr id="10" name="Afbeelding 9" descr="Afbeelding met schermopname, computer, multimedia, scherm&#10;&#10;Automatisch gegenereerde beschrijving">
            <a:extLst>
              <a:ext uri="{FF2B5EF4-FFF2-40B4-BE49-F238E27FC236}">
                <a16:creationId xmlns:a16="http://schemas.microsoft.com/office/drawing/2014/main" id="{7A6AA267-13FC-D186-50E7-9C72E9B396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18304256" cy="10296144"/>
          </a:xfrm>
          <a:prstGeom prst="rect">
            <a:avLst/>
          </a:prstGeom>
        </p:spPr>
      </p:pic>
      <p:sp>
        <p:nvSpPr>
          <p:cNvPr id="4" name="TextBox 4">
            <a:extLst>
              <a:ext uri="{FF2B5EF4-FFF2-40B4-BE49-F238E27FC236}">
                <a16:creationId xmlns:a16="http://schemas.microsoft.com/office/drawing/2014/main" id="{22FD7A6E-E5EA-F9D1-7ECE-3E25A3CBC617}"/>
              </a:ext>
            </a:extLst>
          </p:cNvPr>
          <p:cNvSpPr txBox="1"/>
          <p:nvPr/>
        </p:nvSpPr>
        <p:spPr>
          <a:xfrm>
            <a:off x="0" y="5400000"/>
            <a:ext cx="18288000" cy="1000274"/>
          </a:xfrm>
          <a:prstGeom prst="rect">
            <a:avLst/>
          </a:prstGeom>
        </p:spPr>
        <p:txBody>
          <a:bodyPr wrap="square" lIns="0" tIns="0" rIns="0" bIns="0" rtlCol="0" anchor="t">
            <a:spAutoFit/>
          </a:bodyPr>
          <a:lstStyle/>
          <a:p>
            <a:pPr marL="0" marR="0" lvl="0" indent="0" algn="ctr" defTabSz="914400" rtl="0" eaLnBrk="1" fontAlgn="auto" latinLnBrk="0" hangingPunct="1">
              <a:lnSpc>
                <a:spcPts val="3935"/>
              </a:lnSpc>
              <a:spcBef>
                <a:spcPts val="0"/>
              </a:spcBef>
              <a:spcAft>
                <a:spcPts val="0"/>
              </a:spcAft>
              <a:buClrTx/>
              <a:buSzTx/>
              <a:buFontTx/>
              <a:buNone/>
              <a:tabLst/>
              <a:defRPr/>
            </a:pPr>
            <a:r>
              <a:rPr kumimoji="0" lang="en-US" sz="3600" b="0" i="0" u="none" strike="noStrike" kern="1200" cap="none" spc="31"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a:rPr>
              <a:t>CNV </a:t>
            </a:r>
            <a:r>
              <a:rPr kumimoji="0" lang="en-US" sz="3600" b="0" i="0" u="none" strike="noStrike" kern="1200" cap="none" spc="31" normalizeH="0" baseline="0" noProof="0" dirty="0" err="1">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a:rPr>
              <a:t>Internationaal</a:t>
            </a:r>
            <a:endParaRPr kumimoji="0" lang="en-US" sz="3600" b="0" i="0" u="none" strike="noStrike" kern="1200" cap="none" spc="31"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a:endParaRPr>
          </a:p>
          <a:p>
            <a:pPr marL="0" marR="0" lvl="0" indent="0" algn="ctr" defTabSz="914400" rtl="0" eaLnBrk="1" fontAlgn="auto" latinLnBrk="0" hangingPunct="1">
              <a:lnSpc>
                <a:spcPts val="3935"/>
              </a:lnSpc>
              <a:spcBef>
                <a:spcPts val="0"/>
              </a:spcBef>
              <a:spcAft>
                <a:spcPts val="0"/>
              </a:spcAft>
              <a:buClrTx/>
              <a:buSzTx/>
              <a:buFontTx/>
              <a:buNone/>
              <a:tabLst/>
              <a:defRPr/>
            </a:pPr>
            <a:r>
              <a:rPr kumimoji="0" lang="en-US" sz="3600" b="0" i="0" u="none" strike="noStrike" kern="1200" cap="none" spc="31"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a:rPr>
              <a:t>Trade Unions</a:t>
            </a:r>
          </a:p>
        </p:txBody>
      </p:sp>
      <p:sp>
        <p:nvSpPr>
          <p:cNvPr id="3" name="TextBox 3">
            <a:extLst>
              <a:ext uri="{FF2B5EF4-FFF2-40B4-BE49-F238E27FC236}">
                <a16:creationId xmlns:a16="http://schemas.microsoft.com/office/drawing/2014/main" id="{D622CAC0-1554-30D7-8FBB-A98546FA5ADC}"/>
              </a:ext>
            </a:extLst>
          </p:cNvPr>
          <p:cNvSpPr txBox="1"/>
          <p:nvPr/>
        </p:nvSpPr>
        <p:spPr>
          <a:xfrm>
            <a:off x="0" y="3240000"/>
            <a:ext cx="18288000" cy="1667123"/>
          </a:xfrm>
          <a:prstGeom prst="rect">
            <a:avLst/>
          </a:prstGeom>
        </p:spPr>
        <p:txBody>
          <a:bodyPr wrap="square" lIns="0" tIns="0" rIns="0" bIns="0" rtlCol="0" anchor="t">
            <a:spAutoFit/>
          </a:bodyPr>
          <a:lstStyle/>
          <a:p>
            <a:pPr marL="0" marR="0" lvl="0" indent="0" algn="ctr" defTabSz="914400" rtl="0" eaLnBrk="1" fontAlgn="auto" latinLnBrk="0" hangingPunct="1">
              <a:lnSpc>
                <a:spcPts val="6525"/>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Welcome at the </a:t>
            </a:r>
          </a:p>
          <a:p>
            <a:pPr marL="0" marR="0" lvl="0" indent="0" algn="ctr" defTabSz="914400" rtl="0" eaLnBrk="1" fontAlgn="auto" latinLnBrk="0" hangingPunct="1">
              <a:lnSpc>
                <a:spcPts val="6525"/>
              </a:lnSpc>
              <a:spcBef>
                <a:spcPts val="0"/>
              </a:spcBef>
              <a:spcAft>
                <a:spcPts val="0"/>
              </a:spcAft>
              <a:buClrTx/>
              <a:buSzTx/>
              <a:buFontTx/>
              <a:buNone/>
              <a:tabLst/>
              <a:defRPr/>
            </a:pPr>
            <a:r>
              <a:rPr kumimoji="0" lang="en-US" sz="6000" b="1" i="0" u="none" strike="noStrike" kern="1200" cap="none" spc="0" normalizeH="0" baseline="0" noProof="0" dirty="0">
                <a:ln>
                  <a:noFill/>
                </a:ln>
                <a:solidFill>
                  <a:srgbClr val="FFC000"/>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HREDD Workshop</a:t>
            </a:r>
            <a:r>
              <a:rPr kumimoji="0" lang="en-US" sz="6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a:t>
            </a:r>
          </a:p>
        </p:txBody>
      </p:sp>
    </p:spTree>
    <p:extLst>
      <p:ext uri="{BB962C8B-B14F-4D97-AF65-F5344CB8AC3E}">
        <p14:creationId xmlns:p14="http://schemas.microsoft.com/office/powerpoint/2010/main" val="3124780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7BB2149B-4069-3587-CE62-9D2B26C576D0}"/>
              </a:ext>
            </a:extLst>
          </p:cNvPr>
          <p:cNvSpPr txBox="1"/>
          <p:nvPr/>
        </p:nvSpPr>
        <p:spPr>
          <a:xfrm>
            <a:off x="0" y="648000"/>
            <a:ext cx="18288000" cy="807209"/>
          </a:xfrm>
          <a:prstGeom prst="rect">
            <a:avLst/>
          </a:prstGeom>
        </p:spPr>
        <p:txBody>
          <a:bodyPr wrap="square" lIns="0" tIns="0" rIns="0" bIns="0" rtlCol="0" anchor="t">
            <a:spAutoFit/>
          </a:bodyPr>
          <a:lstStyle/>
          <a:p>
            <a:pPr marL="0" marR="0" lvl="0" indent="0" algn="ctr" defTabSz="914400" rtl="0" eaLnBrk="1" fontAlgn="auto" latinLnBrk="0" hangingPunct="1">
              <a:lnSpc>
                <a:spcPts val="6893"/>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Step 4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Track</a:t>
            </a:r>
          </a:p>
        </p:txBody>
      </p:sp>
      <p:pic>
        <p:nvPicPr>
          <p:cNvPr id="3" name="Afbeelding 2" descr="Afbeelding met symbool, Graphics, logo, cirkel&#10;&#10;Automatisch gegenereerde beschrijving">
            <a:extLst>
              <a:ext uri="{FF2B5EF4-FFF2-40B4-BE49-F238E27FC236}">
                <a16:creationId xmlns:a16="http://schemas.microsoft.com/office/drawing/2014/main" id="{1B3CF6CF-811D-ED05-C11C-DFFC126E9CC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
        <p:nvSpPr>
          <p:cNvPr id="4" name="Freeform 5">
            <a:extLst>
              <a:ext uri="{FF2B5EF4-FFF2-40B4-BE49-F238E27FC236}">
                <a16:creationId xmlns:a16="http://schemas.microsoft.com/office/drawing/2014/main" id="{ED609959-A187-0244-3E6D-5051E305ACA9}"/>
              </a:ext>
            </a:extLst>
          </p:cNvPr>
          <p:cNvSpPr/>
          <p:nvPr/>
        </p:nvSpPr>
        <p:spPr>
          <a:xfrm>
            <a:off x="12115800" y="4520067"/>
            <a:ext cx="4329545" cy="4885241"/>
          </a:xfrm>
          <a:custGeom>
            <a:avLst/>
            <a:gdLst/>
            <a:ahLst/>
            <a:cxnLst/>
            <a:rect l="l" t="t" r="r" b="b"/>
            <a:pathLst>
              <a:path w="2970884" h="3352196">
                <a:moveTo>
                  <a:pt x="0" y="0"/>
                </a:moveTo>
                <a:lnTo>
                  <a:pt x="2970884" y="0"/>
                </a:lnTo>
                <a:lnTo>
                  <a:pt x="2970884" y="3352196"/>
                </a:lnTo>
                <a:lnTo>
                  <a:pt x="0" y="33521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TextBox 6">
            <a:extLst>
              <a:ext uri="{FF2B5EF4-FFF2-40B4-BE49-F238E27FC236}">
                <a16:creationId xmlns:a16="http://schemas.microsoft.com/office/drawing/2014/main" id="{827E727D-E37A-C2D1-185D-44FA9C1BF910}"/>
              </a:ext>
            </a:extLst>
          </p:cNvPr>
          <p:cNvSpPr txBox="1"/>
          <p:nvPr/>
        </p:nvSpPr>
        <p:spPr>
          <a:xfrm>
            <a:off x="1440000" y="2880000"/>
            <a:ext cx="11751781" cy="4975721"/>
          </a:xfrm>
          <a:prstGeom prst="rect">
            <a:avLst/>
          </a:prstGeom>
        </p:spPr>
        <p:txBody>
          <a:bodyPr lIns="0" tIns="0" rIns="0" bIns="0" rtlCol="0" anchor="t">
            <a:spAutoFit/>
          </a:bodyPr>
          <a:lstStyle/>
          <a:p>
            <a:pPr marL="0" lvl="1">
              <a:lnSpc>
                <a:spcPts val="4408"/>
              </a:lnSpc>
              <a:buClr>
                <a:srgbClr val="7030A0"/>
              </a:buClr>
            </a:pPr>
            <a:r>
              <a:rPr lang="en-US" sz="4400" b="1" dirty="0">
                <a:solidFill>
                  <a:schemeClr val="accent4">
                    <a:lumMod val="75000"/>
                  </a:schemeClr>
                </a:solidFill>
                <a:ea typeface="Graphik"/>
                <a:cs typeface="Graphik"/>
                <a:sym typeface="Graphik"/>
              </a:rPr>
              <a:t>Companies need to:</a:t>
            </a:r>
          </a:p>
          <a:p>
            <a:pPr marL="450000" marR="0" lvl="1" indent="-460800" algn="l" defTabSz="914400" rtl="0" eaLnBrk="1" fontAlgn="auto" latinLnBrk="0" hangingPunct="1">
              <a:lnSpc>
                <a:spcPts val="4408"/>
              </a:lnSpc>
              <a:spcBef>
                <a:spcPts val="1200"/>
              </a:spcBef>
              <a:spcAft>
                <a:spcPts val="0"/>
              </a:spcAft>
              <a:buClr>
                <a:srgbClr val="7030A0"/>
              </a:buClr>
              <a:buSzTx/>
              <a:buFont typeface="Arial"/>
              <a:buChar char="•"/>
              <a:tabLst/>
              <a:defRPr/>
            </a:pPr>
            <a:r>
              <a:rPr kumimoji="0" lang="en-US" sz="4000" b="0" i="0" u="none" strike="noStrike" kern="1200" cap="none" spc="0" normalizeH="0" baseline="0" noProof="0" dirty="0">
                <a:ln>
                  <a:noFill/>
                </a:ln>
                <a:solidFill>
                  <a:prstClr val="black"/>
                </a:solidFill>
                <a:effectLst/>
                <a:uLnTx/>
                <a:uFillTx/>
                <a:latin typeface="Calibri"/>
                <a:ea typeface="Graphik"/>
                <a:cs typeface="Graphik"/>
                <a:sym typeface="Graphik"/>
              </a:rPr>
              <a:t>Monitor own internal efforts, activities and goals through in-house or external reviews or audits:</a:t>
            </a:r>
          </a:p>
          <a:p>
            <a:pPr marL="360000" marR="0" lvl="2" indent="0" algn="l" defTabSz="914400" rtl="0" eaLnBrk="1" fontAlgn="auto" latinLnBrk="0" hangingPunct="1">
              <a:lnSpc>
                <a:spcPts val="4408"/>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a:ea typeface="Graphik"/>
                <a:cs typeface="Graphik"/>
                <a:sym typeface="Graphik"/>
              </a:rPr>
              <a:t>- Determine quantitative and qualitative indicators</a:t>
            </a:r>
          </a:p>
          <a:p>
            <a:pPr marL="360000" marR="0" lvl="2" indent="0" algn="l" defTabSz="914400" rtl="0" eaLnBrk="1" fontAlgn="auto" latinLnBrk="0" hangingPunct="1">
              <a:lnSpc>
                <a:spcPts val="4408"/>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a:ea typeface="Graphik"/>
                <a:cs typeface="Graphik"/>
                <a:sym typeface="Graphik"/>
              </a:rPr>
              <a:t>- Use internal and external sources for monitoring</a:t>
            </a:r>
          </a:p>
          <a:p>
            <a:pPr marL="360000" marR="0" lvl="2" indent="0" algn="l" defTabSz="914400" rtl="0" eaLnBrk="1" fontAlgn="auto" latinLnBrk="0" hangingPunct="1">
              <a:lnSpc>
                <a:spcPts val="4408"/>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a:ea typeface="Graphik"/>
                <a:cs typeface="Graphik"/>
                <a:sym typeface="Graphik"/>
              </a:rPr>
              <a:t>- Also plan periodic reviews</a:t>
            </a:r>
          </a:p>
          <a:p>
            <a:pPr marL="450000" marR="0" lvl="1" indent="-460800" algn="l" defTabSz="914400" rtl="0" eaLnBrk="1" fontAlgn="auto" latinLnBrk="0" hangingPunct="1">
              <a:lnSpc>
                <a:spcPts val="4408"/>
              </a:lnSpc>
              <a:spcBef>
                <a:spcPts val="1200"/>
              </a:spcBef>
              <a:spcAft>
                <a:spcPts val="0"/>
              </a:spcAft>
              <a:buClr>
                <a:srgbClr val="7030A0"/>
              </a:buClr>
              <a:buSzTx/>
              <a:buFont typeface="Arial"/>
              <a:buChar char="•"/>
              <a:tabLst/>
              <a:defRPr/>
            </a:pPr>
            <a:r>
              <a:rPr kumimoji="0" lang="en-US" sz="4000" b="0" i="0" u="none" strike="noStrike" kern="1200" cap="none" spc="0" normalizeH="0" baseline="0" noProof="0" dirty="0">
                <a:ln>
                  <a:noFill/>
                </a:ln>
                <a:solidFill>
                  <a:prstClr val="black"/>
                </a:solidFill>
                <a:effectLst/>
                <a:uLnTx/>
                <a:uFillTx/>
                <a:latin typeface="Calibri"/>
                <a:ea typeface="Graphik"/>
                <a:cs typeface="Graphik"/>
                <a:sym typeface="Graphik"/>
              </a:rPr>
              <a:t>Assess business relationships periodically</a:t>
            </a:r>
          </a:p>
          <a:p>
            <a:pPr marL="450000" marR="0" lvl="1" indent="-460800" algn="l" defTabSz="914400" rtl="0" eaLnBrk="1" fontAlgn="auto" latinLnBrk="0" hangingPunct="1">
              <a:lnSpc>
                <a:spcPts val="4408"/>
              </a:lnSpc>
              <a:spcBef>
                <a:spcPts val="1200"/>
              </a:spcBef>
              <a:spcAft>
                <a:spcPts val="0"/>
              </a:spcAft>
              <a:buClr>
                <a:srgbClr val="7030A0"/>
              </a:buClr>
              <a:buSzTx/>
              <a:buFont typeface="Arial"/>
              <a:buChar char="•"/>
              <a:tabLst/>
              <a:defRPr/>
            </a:pPr>
            <a:r>
              <a:rPr kumimoji="0" lang="en-US" sz="4000" b="0" i="0" u="none" strike="noStrike" kern="1200" cap="none" spc="0" normalizeH="0" baseline="0" noProof="0" dirty="0">
                <a:ln>
                  <a:noFill/>
                </a:ln>
                <a:solidFill>
                  <a:prstClr val="black"/>
                </a:solidFill>
                <a:effectLst/>
                <a:uLnTx/>
                <a:uFillTx/>
                <a:latin typeface="Calibri"/>
                <a:ea typeface="Graphik"/>
                <a:cs typeface="Graphik"/>
                <a:sym typeface="Graphik"/>
              </a:rPr>
              <a:t>Use conclusions to improve processes</a:t>
            </a:r>
          </a:p>
        </p:txBody>
      </p:sp>
    </p:spTree>
    <p:extLst>
      <p:ext uri="{BB962C8B-B14F-4D97-AF65-F5344CB8AC3E}">
        <p14:creationId xmlns:p14="http://schemas.microsoft.com/office/powerpoint/2010/main" val="24870895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757102B5-A1A7-CFE9-3F4D-3AB0B42FB469}"/>
              </a:ext>
            </a:extLst>
          </p:cNvPr>
          <p:cNvSpPr txBox="1"/>
          <p:nvPr/>
        </p:nvSpPr>
        <p:spPr>
          <a:xfrm>
            <a:off x="0" y="648000"/>
            <a:ext cx="18288000" cy="807209"/>
          </a:xfrm>
          <a:prstGeom prst="rect">
            <a:avLst/>
          </a:prstGeom>
        </p:spPr>
        <p:txBody>
          <a:bodyPr wrap="square" lIns="0" tIns="0" rIns="0" bIns="0" rtlCol="0" anchor="t">
            <a:spAutoFit/>
          </a:bodyPr>
          <a:lstStyle/>
          <a:p>
            <a:pPr marL="0" marR="0" lvl="0" indent="0" algn="ctr" defTabSz="914400" rtl="0" eaLnBrk="1" fontAlgn="auto" latinLnBrk="0" hangingPunct="1">
              <a:lnSpc>
                <a:spcPts val="6893"/>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Step 5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Communicate</a:t>
            </a:r>
          </a:p>
        </p:txBody>
      </p:sp>
      <p:pic>
        <p:nvPicPr>
          <p:cNvPr id="3" name="Afbeelding 2" descr="Afbeelding met symbool, Graphics, logo, cirkel&#10;&#10;Automatisch gegenereerde beschrijving">
            <a:extLst>
              <a:ext uri="{FF2B5EF4-FFF2-40B4-BE49-F238E27FC236}">
                <a16:creationId xmlns:a16="http://schemas.microsoft.com/office/drawing/2014/main" id="{FACB09A8-BB12-A95B-5A31-AC74CAB170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
        <p:nvSpPr>
          <p:cNvPr id="4" name="Freeform 2">
            <a:extLst>
              <a:ext uri="{FF2B5EF4-FFF2-40B4-BE49-F238E27FC236}">
                <a16:creationId xmlns:a16="http://schemas.microsoft.com/office/drawing/2014/main" id="{E365A5B0-F80A-20FB-8062-23B25489C565}"/>
              </a:ext>
            </a:extLst>
          </p:cNvPr>
          <p:cNvSpPr/>
          <p:nvPr/>
        </p:nvSpPr>
        <p:spPr>
          <a:xfrm>
            <a:off x="4211529" y="2628900"/>
            <a:ext cx="10472268" cy="2976464"/>
          </a:xfrm>
          <a:prstGeom prst="roundRect">
            <a:avLst/>
          </a:prstGeom>
          <a:blipFill>
            <a:blip r:embed="rId4" cstate="screen">
              <a:extLst>
                <a:ext uri="{28A0092B-C50C-407E-A947-70E740481C1C}">
                  <a14:useLocalDpi xmlns:a14="http://schemas.microsoft.com/office/drawing/2010/main"/>
                </a:ext>
              </a:extLst>
            </a:blip>
            <a:stretch>
              <a:fillRect b="1"/>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3">
            <a:extLst>
              <a:ext uri="{FF2B5EF4-FFF2-40B4-BE49-F238E27FC236}">
                <a16:creationId xmlns:a16="http://schemas.microsoft.com/office/drawing/2014/main" id="{8C39D938-8720-149D-3B30-72BDA7809EBA}"/>
              </a:ext>
            </a:extLst>
          </p:cNvPr>
          <p:cNvSpPr/>
          <p:nvPr/>
        </p:nvSpPr>
        <p:spPr>
          <a:xfrm>
            <a:off x="6248028" y="5902036"/>
            <a:ext cx="5985404" cy="3965863"/>
          </a:xfrm>
          <a:prstGeom prst="roundRect">
            <a:avLst>
              <a:gd name="adj" fmla="val 7539"/>
            </a:avLst>
          </a:prstGeom>
          <a:blipFill>
            <a:blip r:embed="rId5" cstate="screen">
              <a:extLst>
                <a:ext uri="{28A0092B-C50C-407E-A947-70E740481C1C}">
                  <a14:useLocalDpi xmlns:a14="http://schemas.microsoft.com/office/drawing/2010/main"/>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4">
            <a:extLst>
              <a:ext uri="{FF2B5EF4-FFF2-40B4-BE49-F238E27FC236}">
                <a16:creationId xmlns:a16="http://schemas.microsoft.com/office/drawing/2014/main" id="{5962DA71-BA07-FB34-2C2F-6CF263628151}"/>
              </a:ext>
            </a:extLst>
          </p:cNvPr>
          <p:cNvSpPr/>
          <p:nvPr/>
        </p:nvSpPr>
        <p:spPr>
          <a:xfrm>
            <a:off x="12573000" y="5905500"/>
            <a:ext cx="3506718" cy="3277801"/>
          </a:xfrm>
          <a:prstGeom prst="roundRect">
            <a:avLst>
              <a:gd name="adj" fmla="val 9904"/>
            </a:avLst>
          </a:prstGeom>
          <a:blipFill>
            <a:blip r:embed="rId6" cstate="screen">
              <a:extLst>
                <a:ext uri="{28A0092B-C50C-407E-A947-70E740481C1C}">
                  <a14:useLocalDpi xmlns:a14="http://schemas.microsoft.com/office/drawing/2010/main"/>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8">
            <a:extLst>
              <a:ext uri="{FF2B5EF4-FFF2-40B4-BE49-F238E27FC236}">
                <a16:creationId xmlns:a16="http://schemas.microsoft.com/office/drawing/2014/main" id="{DAA6A085-59F7-423C-B1DC-E5B93EF1275C}"/>
              </a:ext>
            </a:extLst>
          </p:cNvPr>
          <p:cNvSpPr/>
          <p:nvPr/>
        </p:nvSpPr>
        <p:spPr>
          <a:xfrm>
            <a:off x="1648186" y="5870863"/>
            <a:ext cx="4281056" cy="2851774"/>
          </a:xfrm>
          <a:prstGeom prst="roundRect">
            <a:avLst>
              <a:gd name="adj" fmla="val 12295"/>
            </a:avLst>
          </a:prstGeom>
          <a:blipFill>
            <a:blip r:embed="rId7" cstate="screen">
              <a:extLst>
                <a:ext uri="{28A0092B-C50C-407E-A947-70E740481C1C}">
                  <a14:useLocalDpi xmlns:a14="http://schemas.microsoft.com/office/drawing/2010/main"/>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192748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a:extLst>
              <a:ext uri="{FF2B5EF4-FFF2-40B4-BE49-F238E27FC236}">
                <a16:creationId xmlns:a16="http://schemas.microsoft.com/office/drawing/2014/main" id="{E23BE3A9-CCD6-DA56-D09B-ED6E9479B68B}"/>
              </a:ext>
            </a:extLst>
          </p:cNvPr>
          <p:cNvSpPr txBox="1"/>
          <p:nvPr/>
        </p:nvSpPr>
        <p:spPr>
          <a:xfrm>
            <a:off x="0" y="648000"/>
            <a:ext cx="18288000" cy="814903"/>
          </a:xfrm>
          <a:prstGeom prst="rect">
            <a:avLst/>
          </a:prstGeom>
        </p:spPr>
        <p:txBody>
          <a:bodyPr wrap="square" lIns="0" tIns="0" rIns="0" bIns="0" rtlCol="0" anchor="t">
            <a:spAutoFit/>
          </a:bodyPr>
          <a:lstStyle/>
          <a:p>
            <a:pPr marL="0" marR="0" lvl="0" indent="0" algn="ctr" defTabSz="914400" rtl="0" eaLnBrk="1" fontAlgn="auto" latinLnBrk="0" hangingPunct="1">
              <a:lnSpc>
                <a:spcPts val="6893"/>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Step 6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Remedy</a:t>
            </a:r>
          </a:p>
        </p:txBody>
      </p:sp>
      <p:sp>
        <p:nvSpPr>
          <p:cNvPr id="5" name="TextBox 2">
            <a:extLst>
              <a:ext uri="{FF2B5EF4-FFF2-40B4-BE49-F238E27FC236}">
                <a16:creationId xmlns:a16="http://schemas.microsoft.com/office/drawing/2014/main" id="{BA53347A-9C7B-D612-C24C-B9289497EFC7}"/>
              </a:ext>
            </a:extLst>
          </p:cNvPr>
          <p:cNvSpPr txBox="1"/>
          <p:nvPr/>
        </p:nvSpPr>
        <p:spPr>
          <a:xfrm>
            <a:off x="1440001" y="2880000"/>
            <a:ext cx="10066199" cy="4565352"/>
          </a:xfrm>
          <a:prstGeom prst="rect">
            <a:avLst/>
          </a:prstGeom>
        </p:spPr>
        <p:txBody>
          <a:bodyPr wrap="square" lIns="0" tIns="0" rIns="0" bIns="0" rtlCol="0" anchor="t">
            <a:spAutoFit/>
          </a:bodyPr>
          <a:lstStyle/>
          <a:p>
            <a:pPr marL="0" marR="0" lvl="0" indent="0" algn="l" defTabSz="914400" rtl="0" eaLnBrk="1" fontAlgn="auto" latinLnBrk="0" hangingPunct="1">
              <a:lnSpc>
                <a:spcPts val="4408"/>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8064A2">
                    <a:lumMod val="75000"/>
                  </a:srgbClr>
                </a:solidFill>
                <a:effectLst/>
                <a:uLnTx/>
                <a:uFillTx/>
                <a:latin typeface="Calibri"/>
                <a:ea typeface="Graphik"/>
                <a:cs typeface="Graphik"/>
                <a:sym typeface="Graphik"/>
              </a:rPr>
              <a:t>Individuals or groups that have been harmed by a business’ activities have a right to remedy:</a:t>
            </a:r>
          </a:p>
          <a:p>
            <a:pPr marL="540000" marR="0" lvl="1" indent="-540000" algn="l" defTabSz="914400" rtl="0" eaLnBrk="1" fontAlgn="auto" latinLnBrk="0" hangingPunct="1">
              <a:lnSpc>
                <a:spcPts val="4408"/>
              </a:lnSpc>
              <a:spcBef>
                <a:spcPts val="1200"/>
              </a:spcBef>
              <a:spcAft>
                <a:spcPts val="0"/>
              </a:spcAft>
              <a:buClrTx/>
              <a:buSzTx/>
              <a:buFontTx/>
              <a:buAutoNum type="arabicPeriod"/>
              <a:tabLst/>
              <a:defRPr/>
            </a:pPr>
            <a:r>
              <a:rPr kumimoji="0" lang="en-US" sz="4000" b="0" i="0" u="none" strike="noStrike" kern="1200" cap="none" spc="0" normalizeH="0" baseline="0" noProof="0" dirty="0">
                <a:ln>
                  <a:noFill/>
                </a:ln>
                <a:solidFill>
                  <a:prstClr val="black"/>
                </a:solidFill>
                <a:effectLst/>
                <a:uLnTx/>
                <a:uFillTx/>
                <a:latin typeface="Calibri"/>
                <a:ea typeface="Graphik"/>
                <a:cs typeface="Graphik"/>
                <a:sym typeface="Graphik"/>
              </a:rPr>
              <a:t>To restore to the situation they would have been in had the impact not occurred</a:t>
            </a:r>
          </a:p>
          <a:p>
            <a:pPr marL="540000" marR="0" lvl="1" indent="-540000" algn="l" defTabSz="914400" rtl="0" eaLnBrk="1" fontAlgn="auto" latinLnBrk="0" hangingPunct="1">
              <a:lnSpc>
                <a:spcPts val="4408"/>
              </a:lnSpc>
              <a:spcBef>
                <a:spcPts val="1200"/>
              </a:spcBef>
              <a:spcAft>
                <a:spcPts val="0"/>
              </a:spcAft>
              <a:buClrTx/>
              <a:buSzTx/>
              <a:buFontTx/>
              <a:buAutoNum type="arabicPeriod"/>
              <a:tabLst/>
              <a:defRPr/>
            </a:pPr>
            <a:r>
              <a:rPr kumimoji="0" lang="en-US" sz="4000" b="0" i="0" u="none" strike="noStrike" kern="1200" cap="none" spc="0" normalizeH="0" baseline="0" noProof="0" dirty="0">
                <a:ln>
                  <a:noFill/>
                </a:ln>
                <a:solidFill>
                  <a:prstClr val="black"/>
                </a:solidFill>
                <a:effectLst/>
                <a:uLnTx/>
                <a:uFillTx/>
                <a:latin typeface="Calibri"/>
                <a:ea typeface="Graphik"/>
                <a:cs typeface="Graphik"/>
                <a:sym typeface="Graphik"/>
              </a:rPr>
              <a:t>To try to make amends for the harm caused</a:t>
            </a:r>
          </a:p>
          <a:p>
            <a:pPr marL="540000" marR="0" lvl="1" indent="-540000" algn="l" defTabSz="914400" rtl="0" eaLnBrk="1" fontAlgn="auto" latinLnBrk="0" hangingPunct="1">
              <a:lnSpc>
                <a:spcPts val="4408"/>
              </a:lnSpc>
              <a:spcBef>
                <a:spcPts val="1200"/>
              </a:spcBef>
              <a:spcAft>
                <a:spcPts val="0"/>
              </a:spcAft>
              <a:buClrTx/>
              <a:buSzTx/>
              <a:buFontTx/>
              <a:buAutoNum type="arabicPeriod"/>
              <a:tabLst/>
              <a:defRPr/>
            </a:pPr>
            <a:r>
              <a:rPr kumimoji="0" lang="en-US" sz="4000" b="0" i="0" u="none" strike="noStrike" kern="1200" cap="none" spc="0" normalizeH="0" baseline="0" noProof="0" dirty="0">
                <a:ln>
                  <a:noFill/>
                </a:ln>
                <a:solidFill>
                  <a:prstClr val="black"/>
                </a:solidFill>
                <a:effectLst/>
                <a:uLnTx/>
                <a:uFillTx/>
                <a:latin typeface="Calibri"/>
                <a:ea typeface="Graphik"/>
                <a:cs typeface="Graphik"/>
                <a:sym typeface="Graphik"/>
              </a:rPr>
              <a:t>Various measures</a:t>
            </a:r>
          </a:p>
          <a:p>
            <a:pPr marL="540000" marR="0" lvl="1" indent="-540000" algn="l" defTabSz="914400" rtl="0" eaLnBrk="1" fontAlgn="auto" latinLnBrk="0" hangingPunct="1">
              <a:lnSpc>
                <a:spcPts val="4408"/>
              </a:lnSpc>
              <a:spcBef>
                <a:spcPts val="1200"/>
              </a:spcBef>
              <a:spcAft>
                <a:spcPts val="0"/>
              </a:spcAft>
              <a:buClrTx/>
              <a:buSzTx/>
              <a:buFontTx/>
              <a:buAutoNum type="arabicPeriod"/>
              <a:tabLst/>
              <a:defRPr/>
            </a:pPr>
            <a:r>
              <a:rPr kumimoji="0" lang="en-US" sz="4000" b="0" i="0" u="none" strike="noStrike" kern="1200" cap="none" spc="0" normalizeH="0" baseline="0" noProof="0" dirty="0">
                <a:ln>
                  <a:noFill/>
                </a:ln>
                <a:solidFill>
                  <a:prstClr val="black"/>
                </a:solidFill>
                <a:effectLst/>
                <a:uLnTx/>
                <a:uFillTx/>
                <a:latin typeface="Calibri"/>
                <a:ea typeface="Graphik"/>
                <a:cs typeface="Graphik"/>
                <a:sym typeface="Graphik"/>
              </a:rPr>
              <a:t>Grievance mechanisms</a:t>
            </a:r>
          </a:p>
        </p:txBody>
      </p:sp>
      <p:sp>
        <p:nvSpPr>
          <p:cNvPr id="6" name="Freeform 3">
            <a:extLst>
              <a:ext uri="{FF2B5EF4-FFF2-40B4-BE49-F238E27FC236}">
                <a16:creationId xmlns:a16="http://schemas.microsoft.com/office/drawing/2014/main" id="{B75D887E-FAE3-AD0D-8E70-FA0D711657E4}"/>
              </a:ext>
            </a:extLst>
          </p:cNvPr>
          <p:cNvSpPr/>
          <p:nvPr/>
        </p:nvSpPr>
        <p:spPr>
          <a:xfrm>
            <a:off x="10858005" y="3856391"/>
            <a:ext cx="5805110" cy="5782609"/>
          </a:xfrm>
          <a:custGeom>
            <a:avLst/>
            <a:gdLst/>
            <a:ahLst/>
            <a:cxnLst/>
            <a:rect l="l" t="t" r="r" b="b"/>
            <a:pathLst>
              <a:path w="5805110" h="5782609">
                <a:moveTo>
                  <a:pt x="0" y="0"/>
                </a:moveTo>
                <a:lnTo>
                  <a:pt x="5805110" y="0"/>
                </a:lnTo>
                <a:lnTo>
                  <a:pt x="5805110" y="5782609"/>
                </a:lnTo>
                <a:lnTo>
                  <a:pt x="0" y="5782609"/>
                </a:lnTo>
                <a:lnTo>
                  <a:pt x="0" y="0"/>
                </a:lnTo>
                <a:close/>
              </a:path>
            </a:pathLst>
          </a:custGeom>
          <a:blipFill>
            <a:blip r:embed="rId3"/>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pic>
        <p:nvPicPr>
          <p:cNvPr id="7" name="Afbeelding 6" descr="Afbeelding met symbool, Graphics, logo, cirkel&#10;&#10;Automatisch gegenereerde beschrijving">
            <a:extLst>
              <a:ext uri="{FF2B5EF4-FFF2-40B4-BE49-F238E27FC236}">
                <a16:creationId xmlns:a16="http://schemas.microsoft.com/office/drawing/2014/main" id="{CD1095B2-4354-8E63-F75B-355F4D2913A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Tree>
    <p:extLst>
      <p:ext uri="{BB962C8B-B14F-4D97-AF65-F5344CB8AC3E}">
        <p14:creationId xmlns:p14="http://schemas.microsoft.com/office/powerpoint/2010/main" val="30854054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ADB4827C-A0C4-2467-04FF-A792C67B86D7}"/>
              </a:ext>
            </a:extLst>
          </p:cNvPr>
          <p:cNvSpPr txBox="1"/>
          <p:nvPr/>
        </p:nvSpPr>
        <p:spPr>
          <a:xfrm>
            <a:off x="0" y="648000"/>
            <a:ext cx="18288000" cy="797591"/>
          </a:xfrm>
          <a:prstGeom prst="rect">
            <a:avLst/>
          </a:prstGeom>
        </p:spPr>
        <p:txBody>
          <a:bodyPr wrap="square" lIns="0" tIns="0" rIns="0" bIns="0" rtlCol="0" anchor="t">
            <a:spAutoFit/>
          </a:bodyPr>
          <a:lstStyle/>
          <a:p>
            <a:pPr marL="0" marR="0" lvl="0" indent="0" algn="ctr" defTabSz="914400" rtl="0" eaLnBrk="1" fontAlgn="auto" latinLnBrk="0" hangingPunct="1">
              <a:lnSpc>
                <a:spcPts val="6844"/>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HREDD</a:t>
            </a:r>
            <a:r>
              <a:rPr kumimoji="0" lang="en-US" sz="54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Central concept </a:t>
            </a:r>
          </a:p>
        </p:txBody>
      </p:sp>
      <p:sp>
        <p:nvSpPr>
          <p:cNvPr id="8" name="TextBox 10">
            <a:extLst>
              <a:ext uri="{FF2B5EF4-FFF2-40B4-BE49-F238E27FC236}">
                <a16:creationId xmlns:a16="http://schemas.microsoft.com/office/drawing/2014/main" id="{2ADE0FAD-7796-DCD0-C2F5-E64BED496FB1}"/>
              </a:ext>
            </a:extLst>
          </p:cNvPr>
          <p:cNvSpPr txBox="1"/>
          <p:nvPr/>
        </p:nvSpPr>
        <p:spPr>
          <a:xfrm>
            <a:off x="8382005" y="4076700"/>
            <a:ext cx="8446344" cy="5040000"/>
          </a:xfrm>
          <a:prstGeom prst="rect">
            <a:avLst/>
          </a:prstGeom>
          <a:solidFill>
            <a:schemeClr val="bg1"/>
          </a:solidFill>
        </p:spPr>
        <p:txBody>
          <a:bodyPr lIns="50800" tIns="468000" rIns="288000" bIns="50800" rtlCol="0" anchor="ctr"/>
          <a:lstStyle/>
          <a:p>
            <a:pPr marL="734059" marR="0" lvl="1" indent="-367030" algn="l" defTabSz="914400" rtl="0" eaLnBrk="1" fontAlgn="auto" latinLnBrk="0" hangingPunct="1">
              <a:lnSpc>
                <a:spcPts val="3943"/>
              </a:lnSpc>
              <a:spcBef>
                <a:spcPts val="0"/>
              </a:spcBef>
              <a:spcAft>
                <a:spcPts val="0"/>
              </a:spcAft>
              <a:buClr>
                <a:srgbClr val="7030A0"/>
              </a:buClr>
              <a:buSzTx/>
              <a:buFont typeface="Arial"/>
              <a:buChar char="•"/>
              <a:tabLst/>
              <a:defRPr/>
            </a:pPr>
            <a:r>
              <a:rPr kumimoji="0" lang="en-US" sz="3400" i="0" u="none" strike="noStrike" kern="1200" cap="none" spc="0" normalizeH="0" baseline="0" noProof="0" dirty="0">
                <a:ln>
                  <a:noFill/>
                </a:ln>
                <a:solidFill>
                  <a:srgbClr val="000000"/>
                </a:solidFill>
                <a:effectLst/>
                <a:uLnTx/>
                <a:uFillTx/>
                <a:latin typeface="Calibri"/>
                <a:ea typeface="Graphik Bold"/>
                <a:cs typeface="Graphik Bold"/>
                <a:sym typeface="Graphik Bold"/>
              </a:rPr>
              <a:t>Voluntary</a:t>
            </a:r>
            <a:r>
              <a:rPr kumimoji="0" lang="en-US" sz="3400" i="0" u="none" strike="noStrike" kern="1200" cap="none" spc="0" normalizeH="0" baseline="0" noProof="0" dirty="0">
                <a:ln>
                  <a:noFill/>
                </a:ln>
                <a:solidFill>
                  <a:srgbClr val="000000"/>
                </a:solidFill>
                <a:effectLst/>
                <a:uLnTx/>
                <a:uFillTx/>
                <a:latin typeface="Calibri"/>
                <a:ea typeface="Graphik"/>
                <a:cs typeface="Graphik"/>
                <a:sym typeface="Graphik"/>
              </a:rPr>
              <a:t>, but:</a:t>
            </a:r>
          </a:p>
          <a:p>
            <a:pPr marL="734059" marR="0" lvl="1" indent="-367030" algn="l" defTabSz="914400" rtl="0" eaLnBrk="1" fontAlgn="auto" latinLnBrk="0" hangingPunct="1">
              <a:lnSpc>
                <a:spcPts val="3943"/>
              </a:lnSpc>
              <a:spcBef>
                <a:spcPts val="0"/>
              </a:spcBef>
              <a:spcAft>
                <a:spcPts val="0"/>
              </a:spcAft>
              <a:buClr>
                <a:srgbClr val="7030A0"/>
              </a:buClr>
              <a:buSzTx/>
              <a:buFont typeface="Arial"/>
              <a:buChar char="•"/>
              <a:tabLst/>
              <a:defRPr/>
            </a:pPr>
            <a:r>
              <a:rPr kumimoji="0" lang="en-US" sz="3400" i="0" u="none" strike="noStrike" kern="1200" cap="none" spc="0" normalizeH="0" baseline="0" noProof="0" dirty="0">
                <a:ln>
                  <a:noFill/>
                </a:ln>
                <a:solidFill>
                  <a:srgbClr val="000000"/>
                </a:solidFill>
                <a:effectLst/>
                <a:uLnTx/>
                <a:uFillTx/>
                <a:latin typeface="Calibri"/>
                <a:ea typeface="Graphik Bold"/>
                <a:cs typeface="Graphik Bold"/>
                <a:sym typeface="Graphik Bold"/>
              </a:rPr>
              <a:t>UN</a:t>
            </a:r>
            <a:r>
              <a:rPr kumimoji="0" lang="en-US" sz="3400" i="0" u="none" strike="noStrike" kern="1200" cap="none" spc="0" normalizeH="0" baseline="0" noProof="0" dirty="0">
                <a:ln>
                  <a:noFill/>
                </a:ln>
                <a:solidFill>
                  <a:srgbClr val="000000"/>
                </a:solidFill>
                <a:effectLst/>
                <a:uLnTx/>
                <a:uFillTx/>
                <a:latin typeface="Calibri"/>
                <a:ea typeface="Graphik"/>
                <a:cs typeface="Graphik"/>
                <a:sym typeface="Graphik"/>
              </a:rPr>
              <a:t> Member States have legal duty </a:t>
            </a:r>
            <a:r>
              <a:rPr kumimoji="0" lang="en-US" sz="3400" i="0" u="none" strike="noStrike" kern="1200" cap="none" spc="0" normalizeH="0" baseline="0" noProof="0" dirty="0">
                <a:ln>
                  <a:noFill/>
                </a:ln>
                <a:solidFill>
                  <a:srgbClr val="000000"/>
                </a:solidFill>
                <a:effectLst/>
                <a:uLnTx/>
                <a:uFillTx/>
                <a:latin typeface="Calibri"/>
                <a:ea typeface="Graphik Bold"/>
                <a:cs typeface="Graphik Bold"/>
                <a:sym typeface="Graphik Bold"/>
              </a:rPr>
              <a:t>to protect human rights</a:t>
            </a:r>
            <a:r>
              <a:rPr kumimoji="0" lang="en-US" sz="3400" i="0" u="none" strike="noStrike" kern="1200" cap="none" spc="0" normalizeH="0" baseline="0" noProof="0" dirty="0">
                <a:ln>
                  <a:noFill/>
                </a:ln>
                <a:solidFill>
                  <a:srgbClr val="000000"/>
                </a:solidFill>
                <a:effectLst/>
                <a:uLnTx/>
                <a:uFillTx/>
                <a:latin typeface="Calibri"/>
                <a:ea typeface="Graphik"/>
                <a:cs typeface="Graphik"/>
                <a:sym typeface="Graphik"/>
              </a:rPr>
              <a:t>, also from violation by companies operating in their territory. UN Member States endorsed the UNGPs</a:t>
            </a:r>
          </a:p>
          <a:p>
            <a:pPr marL="734059" marR="0" lvl="1" indent="-367030" algn="l" defTabSz="914400" rtl="0" eaLnBrk="1" fontAlgn="auto" latinLnBrk="0" hangingPunct="1">
              <a:lnSpc>
                <a:spcPts val="3943"/>
              </a:lnSpc>
              <a:spcBef>
                <a:spcPts val="0"/>
              </a:spcBef>
              <a:spcAft>
                <a:spcPts val="0"/>
              </a:spcAft>
              <a:buClr>
                <a:srgbClr val="7030A0"/>
              </a:buClr>
              <a:buSzTx/>
              <a:buFont typeface="Arial"/>
              <a:buChar char="•"/>
              <a:tabLst/>
              <a:defRPr/>
            </a:pPr>
            <a:r>
              <a:rPr kumimoji="0" lang="en-US" sz="3400" i="0" u="none" strike="noStrike" kern="1200" cap="none" spc="0" normalizeH="0" baseline="0" noProof="0" dirty="0">
                <a:ln>
                  <a:noFill/>
                </a:ln>
                <a:solidFill>
                  <a:srgbClr val="000000"/>
                </a:solidFill>
                <a:effectLst/>
                <a:uLnTx/>
                <a:uFillTx/>
                <a:latin typeface="Calibri"/>
                <a:ea typeface="Graphik Bold"/>
                <a:cs typeface="Graphik Bold"/>
                <a:sym typeface="Graphik Bold"/>
              </a:rPr>
              <a:t>OECD</a:t>
            </a:r>
            <a:r>
              <a:rPr kumimoji="0" lang="en-US" sz="3400" i="0" u="none" strike="noStrike" kern="1200" cap="none" spc="0" normalizeH="0" baseline="0" noProof="0" dirty="0">
                <a:ln>
                  <a:noFill/>
                </a:ln>
                <a:solidFill>
                  <a:srgbClr val="000000"/>
                </a:solidFill>
                <a:effectLst/>
                <a:uLnTx/>
                <a:uFillTx/>
                <a:latin typeface="Calibri"/>
                <a:ea typeface="Graphik"/>
                <a:cs typeface="Graphik"/>
                <a:sym typeface="Graphik"/>
              </a:rPr>
              <a:t> Member States have signed off on the OECD Guidelines and need to </a:t>
            </a:r>
            <a:r>
              <a:rPr kumimoji="0" lang="en-US" sz="3400" i="0" u="none" strike="noStrike" kern="1200" cap="none" spc="0" normalizeH="0" baseline="0" noProof="0" dirty="0">
                <a:ln>
                  <a:noFill/>
                </a:ln>
                <a:solidFill>
                  <a:srgbClr val="000000"/>
                </a:solidFill>
                <a:effectLst/>
                <a:uLnTx/>
                <a:uFillTx/>
                <a:latin typeface="Calibri"/>
                <a:ea typeface="Graphik Bold"/>
                <a:cs typeface="Graphik Bold"/>
                <a:sym typeface="Graphik Bold"/>
              </a:rPr>
              <a:t>encourage</a:t>
            </a:r>
            <a:r>
              <a:rPr kumimoji="0" lang="en-US" sz="3400" i="0" u="none" strike="noStrike" kern="1200" cap="none" spc="0" normalizeH="0" baseline="0" noProof="0" dirty="0">
                <a:ln>
                  <a:noFill/>
                </a:ln>
                <a:solidFill>
                  <a:srgbClr val="000000"/>
                </a:solidFill>
                <a:effectLst/>
                <a:uLnTx/>
                <a:uFillTx/>
                <a:latin typeface="Calibri"/>
                <a:ea typeface="Graphik"/>
                <a:cs typeface="Graphik"/>
                <a:sym typeface="Graphik"/>
              </a:rPr>
              <a:t> implementation by companies</a:t>
            </a:r>
          </a:p>
        </p:txBody>
      </p:sp>
      <p:sp>
        <p:nvSpPr>
          <p:cNvPr id="5" name="TextBox 7">
            <a:extLst>
              <a:ext uri="{FF2B5EF4-FFF2-40B4-BE49-F238E27FC236}">
                <a16:creationId xmlns:a16="http://schemas.microsoft.com/office/drawing/2014/main" id="{96BE582D-208E-0B74-848F-4A3800E57579}"/>
              </a:ext>
            </a:extLst>
          </p:cNvPr>
          <p:cNvSpPr txBox="1"/>
          <p:nvPr/>
        </p:nvSpPr>
        <p:spPr>
          <a:xfrm>
            <a:off x="685800" y="4076700"/>
            <a:ext cx="7543800" cy="5040000"/>
          </a:xfrm>
          <a:prstGeom prst="rect">
            <a:avLst/>
          </a:prstGeom>
          <a:solidFill>
            <a:schemeClr val="bg1"/>
          </a:solidFill>
        </p:spPr>
        <p:txBody>
          <a:bodyPr lIns="50800" tIns="50800" rIns="288000" bIns="50800" rtlCol="0" anchor="ctr"/>
          <a:lstStyle/>
          <a:p>
            <a:pPr marL="734059" marR="0" lvl="1" indent="-367030" algn="l" defTabSz="914400" rtl="0" eaLnBrk="1" fontAlgn="auto" latinLnBrk="0" hangingPunct="1">
              <a:lnSpc>
                <a:spcPts val="3943"/>
              </a:lnSpc>
              <a:spcBef>
                <a:spcPts val="0"/>
              </a:spcBef>
              <a:spcAft>
                <a:spcPts val="0"/>
              </a:spcAft>
              <a:buClr>
                <a:srgbClr val="7030A0"/>
              </a:buClr>
              <a:buSzTx/>
              <a:buFont typeface="Arial"/>
              <a:buChar char="•"/>
              <a:tabLst/>
              <a:defRPr/>
            </a:pPr>
            <a:endParaRPr kumimoji="0" lang="en-US" sz="3399" i="0" u="none" strike="noStrike" kern="1200" cap="none" spc="0" normalizeH="0" baseline="0" noProof="0" dirty="0">
              <a:ln>
                <a:noFill/>
              </a:ln>
              <a:solidFill>
                <a:srgbClr val="000000"/>
              </a:solidFill>
              <a:effectLst/>
              <a:uLnTx/>
              <a:uFillTx/>
              <a:latin typeface="Calibri"/>
              <a:ea typeface="Graphik"/>
              <a:cs typeface="Graphik"/>
              <a:sym typeface="Graphik"/>
            </a:endParaRPr>
          </a:p>
          <a:p>
            <a:pPr marL="734059" marR="0" lvl="1" indent="-367030" algn="l" defTabSz="914400" rtl="0" eaLnBrk="1" fontAlgn="auto" latinLnBrk="0" hangingPunct="1">
              <a:lnSpc>
                <a:spcPts val="3943"/>
              </a:lnSpc>
              <a:spcBef>
                <a:spcPts val="0"/>
              </a:spcBef>
              <a:spcAft>
                <a:spcPts val="0"/>
              </a:spcAft>
              <a:buClr>
                <a:srgbClr val="7030A0"/>
              </a:buClr>
              <a:buSzTx/>
              <a:buFont typeface="Arial"/>
              <a:buChar char="•"/>
              <a:tabLst/>
              <a:defRPr/>
            </a:pPr>
            <a:r>
              <a:rPr kumimoji="0" lang="en-US" sz="3399" i="0" u="none" strike="noStrike" kern="1200" cap="none" spc="0" normalizeH="0" baseline="0" noProof="0" dirty="0">
                <a:ln>
                  <a:noFill/>
                </a:ln>
                <a:solidFill>
                  <a:srgbClr val="000000"/>
                </a:solidFill>
                <a:effectLst/>
                <a:uLnTx/>
                <a:uFillTx/>
                <a:latin typeface="Calibri"/>
                <a:ea typeface="Graphik"/>
                <a:cs typeface="Graphik"/>
                <a:sym typeface="Graphik"/>
              </a:rPr>
              <a:t>Ongoing </a:t>
            </a:r>
            <a:r>
              <a:rPr kumimoji="0" lang="en-US" sz="3399" i="0" u="none" strike="noStrike" kern="1200" cap="none" spc="0" normalizeH="0" baseline="0" noProof="0" dirty="0">
                <a:ln>
                  <a:noFill/>
                </a:ln>
                <a:solidFill>
                  <a:srgbClr val="000000"/>
                </a:solidFill>
                <a:effectLst/>
                <a:uLnTx/>
                <a:uFillTx/>
                <a:latin typeface="Calibri"/>
                <a:ea typeface="Graphik Bold"/>
                <a:cs typeface="Graphik Bold"/>
                <a:sym typeface="Graphik Bold"/>
              </a:rPr>
              <a:t>management process</a:t>
            </a:r>
            <a:r>
              <a:rPr kumimoji="0" lang="en-US" sz="3399" i="0" u="none" strike="noStrike" kern="1200" cap="none" spc="0" normalizeH="0" baseline="0" noProof="0" dirty="0">
                <a:ln>
                  <a:noFill/>
                </a:ln>
                <a:solidFill>
                  <a:srgbClr val="000000"/>
                </a:solidFill>
                <a:effectLst/>
                <a:uLnTx/>
                <a:uFillTx/>
                <a:latin typeface="Calibri"/>
                <a:ea typeface="Graphik"/>
                <a:cs typeface="Graphik"/>
                <a:sym typeface="Graphik"/>
              </a:rPr>
              <a:t> </a:t>
            </a:r>
          </a:p>
          <a:p>
            <a:pPr marL="734059" marR="0" lvl="1" indent="-367030" algn="l" defTabSz="914400" rtl="0" eaLnBrk="1" fontAlgn="auto" latinLnBrk="0" hangingPunct="1">
              <a:lnSpc>
                <a:spcPts val="3943"/>
              </a:lnSpc>
              <a:spcBef>
                <a:spcPts val="0"/>
              </a:spcBef>
              <a:spcAft>
                <a:spcPts val="0"/>
              </a:spcAft>
              <a:buClr>
                <a:srgbClr val="7030A0"/>
              </a:buClr>
              <a:buSzTx/>
              <a:buFont typeface="Arial"/>
              <a:buChar char="•"/>
              <a:tabLst/>
              <a:defRPr/>
            </a:pPr>
            <a:r>
              <a:rPr kumimoji="0" lang="en-US" sz="3399" i="0" u="none" strike="noStrike" kern="1200" cap="none" spc="0" normalizeH="0" baseline="0" noProof="0" dirty="0">
                <a:ln>
                  <a:noFill/>
                </a:ln>
                <a:solidFill>
                  <a:srgbClr val="000000"/>
                </a:solidFill>
                <a:effectLst/>
                <a:uLnTx/>
                <a:uFillTx/>
                <a:latin typeface="Calibri"/>
                <a:ea typeface="Graphik"/>
                <a:cs typeface="Graphik"/>
                <a:sym typeface="Graphik"/>
              </a:rPr>
              <a:t>consisting of </a:t>
            </a:r>
            <a:r>
              <a:rPr kumimoji="0" lang="en-US" sz="3399" i="0" u="none" strike="noStrike" kern="1200" cap="none" spc="0" normalizeH="0" baseline="0" noProof="0" dirty="0">
                <a:ln>
                  <a:noFill/>
                </a:ln>
                <a:solidFill>
                  <a:srgbClr val="000000"/>
                </a:solidFill>
                <a:effectLst/>
                <a:uLnTx/>
                <a:uFillTx/>
                <a:latin typeface="Calibri"/>
                <a:ea typeface="Graphik Bold"/>
                <a:cs typeface="Graphik Bold"/>
                <a:sym typeface="Graphik Bold"/>
              </a:rPr>
              <a:t>six steps</a:t>
            </a:r>
            <a:r>
              <a:rPr kumimoji="0" lang="en-US" sz="3399" i="0" u="none" strike="noStrike" kern="1200" cap="none" spc="0" normalizeH="0" baseline="0" noProof="0" dirty="0">
                <a:ln>
                  <a:noFill/>
                </a:ln>
                <a:solidFill>
                  <a:srgbClr val="000000"/>
                </a:solidFill>
                <a:effectLst/>
                <a:uLnTx/>
                <a:uFillTx/>
                <a:latin typeface="Calibri"/>
                <a:ea typeface="Graphik"/>
                <a:cs typeface="Graphik"/>
                <a:sym typeface="Graphik"/>
              </a:rPr>
              <a:t> which</a:t>
            </a:r>
          </a:p>
          <a:p>
            <a:pPr marL="734059" marR="0" lvl="1" indent="-367030" algn="l" defTabSz="914400" rtl="0" eaLnBrk="1" fontAlgn="auto" latinLnBrk="0" hangingPunct="1">
              <a:lnSpc>
                <a:spcPts val="3943"/>
              </a:lnSpc>
              <a:spcBef>
                <a:spcPts val="0"/>
              </a:spcBef>
              <a:spcAft>
                <a:spcPts val="0"/>
              </a:spcAft>
              <a:buClr>
                <a:srgbClr val="7030A0"/>
              </a:buClr>
              <a:buSzTx/>
              <a:buFont typeface="Arial"/>
              <a:buChar char="•"/>
              <a:tabLst/>
              <a:defRPr/>
            </a:pPr>
            <a:r>
              <a:rPr kumimoji="0" lang="en-US" sz="3399" i="0" u="none" strike="noStrike" kern="1200" cap="none" spc="0" normalizeH="0" baseline="0" noProof="0" dirty="0">
                <a:ln>
                  <a:noFill/>
                </a:ln>
                <a:solidFill>
                  <a:srgbClr val="000000"/>
                </a:solidFill>
                <a:effectLst/>
                <a:uLnTx/>
                <a:uFillTx/>
                <a:latin typeface="Calibri"/>
                <a:ea typeface="Graphik Bold"/>
                <a:cs typeface="Graphik Bold"/>
                <a:sym typeface="Graphik Bold"/>
              </a:rPr>
              <a:t>companies </a:t>
            </a:r>
            <a:r>
              <a:rPr kumimoji="0" lang="en-US" sz="3399" i="0" u="none" strike="noStrike" kern="1200" cap="none" spc="0" normalizeH="0" baseline="0" noProof="0" dirty="0">
                <a:ln>
                  <a:noFill/>
                </a:ln>
                <a:solidFill>
                  <a:srgbClr val="000000"/>
                </a:solidFill>
                <a:effectLst/>
                <a:uLnTx/>
                <a:uFillTx/>
                <a:latin typeface="Calibri"/>
                <a:ea typeface="Graphik"/>
                <a:cs typeface="Graphik"/>
                <a:sym typeface="Graphik"/>
              </a:rPr>
              <a:t>with international value chains need to implement </a:t>
            </a:r>
          </a:p>
          <a:p>
            <a:pPr marL="734059" marR="0" lvl="1" indent="-367030" algn="l" defTabSz="914400" rtl="0" eaLnBrk="1" fontAlgn="auto" latinLnBrk="0" hangingPunct="1">
              <a:lnSpc>
                <a:spcPts val="3943"/>
              </a:lnSpc>
              <a:spcBef>
                <a:spcPts val="0"/>
              </a:spcBef>
              <a:spcAft>
                <a:spcPts val="0"/>
              </a:spcAft>
              <a:buClr>
                <a:srgbClr val="7030A0"/>
              </a:buClr>
              <a:buSzTx/>
              <a:buFont typeface="Arial"/>
              <a:buChar char="•"/>
              <a:tabLst/>
              <a:defRPr/>
            </a:pPr>
            <a:r>
              <a:rPr kumimoji="0" lang="en-US" sz="3399" i="0" u="none" strike="noStrike" kern="1200" cap="none" spc="0" normalizeH="0" baseline="0" noProof="0" dirty="0">
                <a:ln>
                  <a:noFill/>
                </a:ln>
                <a:solidFill>
                  <a:srgbClr val="000000"/>
                </a:solidFill>
                <a:effectLst/>
                <a:uLnTx/>
                <a:uFillTx/>
                <a:latin typeface="Calibri"/>
                <a:ea typeface="Graphik"/>
                <a:cs typeface="Graphik"/>
                <a:sym typeface="Graphik"/>
              </a:rPr>
              <a:t>to ensure they</a:t>
            </a:r>
            <a:r>
              <a:rPr kumimoji="0" lang="en-US" sz="3399" i="0" u="none" strike="noStrike" kern="1200" cap="none" spc="0" normalizeH="0" baseline="0" noProof="0" dirty="0">
                <a:ln>
                  <a:noFill/>
                </a:ln>
                <a:solidFill>
                  <a:srgbClr val="000000"/>
                </a:solidFill>
                <a:effectLst/>
                <a:uLnTx/>
                <a:uFillTx/>
                <a:latin typeface="Calibri"/>
                <a:ea typeface="Graphik Bold"/>
                <a:cs typeface="Graphik Bold"/>
                <a:sym typeface="Graphik Bold"/>
              </a:rPr>
              <a:t> respect human rights, the environment and climate </a:t>
            </a:r>
          </a:p>
          <a:p>
            <a:pPr marL="734059" marR="0" lvl="1" indent="-367030" algn="l" defTabSz="914400" rtl="0" eaLnBrk="1" fontAlgn="auto" latinLnBrk="0" hangingPunct="1">
              <a:lnSpc>
                <a:spcPts val="3943"/>
              </a:lnSpc>
              <a:spcBef>
                <a:spcPts val="0"/>
              </a:spcBef>
              <a:spcAft>
                <a:spcPts val="0"/>
              </a:spcAft>
              <a:buClr>
                <a:srgbClr val="7030A0"/>
              </a:buClr>
              <a:buSzTx/>
              <a:buFont typeface="Arial"/>
              <a:buChar char="•"/>
              <a:tabLst/>
              <a:defRPr/>
            </a:pPr>
            <a:r>
              <a:rPr kumimoji="0" lang="en-US" sz="3399" i="0" u="none" strike="noStrike" kern="1200" cap="none" spc="0" normalizeH="0" baseline="0" noProof="0" dirty="0">
                <a:ln>
                  <a:noFill/>
                </a:ln>
                <a:solidFill>
                  <a:srgbClr val="000000"/>
                </a:solidFill>
                <a:effectLst/>
                <a:uLnTx/>
                <a:uFillTx/>
                <a:latin typeface="Calibri"/>
                <a:ea typeface="Graphik"/>
                <a:cs typeface="Graphik"/>
                <a:sym typeface="Graphik"/>
              </a:rPr>
              <a:t>in their </a:t>
            </a:r>
            <a:r>
              <a:rPr kumimoji="0" lang="en-US" sz="3399" i="0" u="none" strike="noStrike" kern="1200" cap="none" spc="0" normalizeH="0" baseline="0" noProof="0" dirty="0">
                <a:ln>
                  <a:noFill/>
                </a:ln>
                <a:solidFill>
                  <a:srgbClr val="000000"/>
                </a:solidFill>
                <a:effectLst/>
                <a:uLnTx/>
                <a:uFillTx/>
                <a:latin typeface="Calibri"/>
                <a:ea typeface="Graphik Bold"/>
                <a:cs typeface="Graphik Bold"/>
                <a:sym typeface="Graphik Bold"/>
              </a:rPr>
              <a:t>entire value chain</a:t>
            </a:r>
            <a:r>
              <a:rPr kumimoji="0" lang="en-US" sz="3399" i="0" u="none" strike="noStrike" kern="1200" cap="none" spc="0" normalizeH="0" baseline="0" noProof="0" dirty="0">
                <a:ln>
                  <a:noFill/>
                </a:ln>
                <a:solidFill>
                  <a:srgbClr val="000000"/>
                </a:solidFill>
                <a:effectLst/>
                <a:uLnTx/>
                <a:uFillTx/>
                <a:latin typeface="Calibri"/>
                <a:ea typeface="Graphik"/>
                <a:cs typeface="Graphik"/>
                <a:sym typeface="Graphik"/>
              </a:rPr>
              <a:t>. </a:t>
            </a:r>
          </a:p>
          <a:p>
            <a:pPr marL="0" marR="0" lvl="0" indent="0" algn="r" defTabSz="914400" rtl="0" eaLnBrk="1" fontAlgn="auto" latinLnBrk="0" hangingPunct="1">
              <a:lnSpc>
                <a:spcPts val="2961"/>
              </a:lnSpc>
              <a:spcBef>
                <a:spcPts val="0"/>
              </a:spcBef>
              <a:spcAft>
                <a:spcPts val="0"/>
              </a:spcAft>
              <a:buClrTx/>
              <a:buSzTx/>
              <a:buFontTx/>
              <a:buNone/>
              <a:tabLst/>
              <a:defRPr/>
            </a:pPr>
            <a:endParaRPr kumimoji="0" lang="en-US" sz="3399" b="0" i="0" u="none" strike="noStrike" kern="1200" cap="none" spc="0" normalizeH="0" baseline="0" noProof="0" dirty="0">
              <a:ln>
                <a:noFill/>
              </a:ln>
              <a:solidFill>
                <a:srgbClr val="000000"/>
              </a:solidFill>
              <a:effectLst/>
              <a:uLnTx/>
              <a:uFillTx/>
              <a:latin typeface="Calibri"/>
              <a:ea typeface="Graphik"/>
              <a:cs typeface="Graphik"/>
              <a:sym typeface="Graphik"/>
            </a:endParaRPr>
          </a:p>
        </p:txBody>
      </p:sp>
      <p:grpSp>
        <p:nvGrpSpPr>
          <p:cNvPr id="9" name="Group 11">
            <a:extLst>
              <a:ext uri="{FF2B5EF4-FFF2-40B4-BE49-F238E27FC236}">
                <a16:creationId xmlns:a16="http://schemas.microsoft.com/office/drawing/2014/main" id="{CD532A75-ABF1-D462-C542-88F77D8449FB}"/>
              </a:ext>
            </a:extLst>
          </p:cNvPr>
          <p:cNvGrpSpPr/>
          <p:nvPr/>
        </p:nvGrpSpPr>
        <p:grpSpPr>
          <a:xfrm>
            <a:off x="685803" y="3518451"/>
            <a:ext cx="16142545" cy="1122952"/>
            <a:chOff x="0" y="-32542"/>
            <a:chExt cx="4559176" cy="337583"/>
          </a:xfrm>
        </p:grpSpPr>
        <p:sp>
          <p:nvSpPr>
            <p:cNvPr id="10" name="Freeform 12">
              <a:extLst>
                <a:ext uri="{FF2B5EF4-FFF2-40B4-BE49-F238E27FC236}">
                  <a16:creationId xmlns:a16="http://schemas.microsoft.com/office/drawing/2014/main" id="{69482556-00EC-9218-955D-FDCC8FE5D6C6}"/>
                </a:ext>
              </a:extLst>
            </p:cNvPr>
            <p:cNvSpPr/>
            <p:nvPr/>
          </p:nvSpPr>
          <p:spPr>
            <a:xfrm>
              <a:off x="0" y="0"/>
              <a:ext cx="4559176" cy="270559"/>
            </a:xfrm>
            <a:custGeom>
              <a:avLst/>
              <a:gdLst/>
              <a:ahLst/>
              <a:cxnLst/>
              <a:rect l="l" t="t" r="r" b="b"/>
              <a:pathLst>
                <a:path w="4559176" h="299483">
                  <a:moveTo>
                    <a:pt x="4355976" y="0"/>
                  </a:moveTo>
                  <a:lnTo>
                    <a:pt x="203200" y="0"/>
                  </a:lnTo>
                  <a:lnTo>
                    <a:pt x="0" y="149742"/>
                  </a:lnTo>
                  <a:lnTo>
                    <a:pt x="203200" y="299483"/>
                  </a:lnTo>
                  <a:lnTo>
                    <a:pt x="4355976" y="299483"/>
                  </a:lnTo>
                  <a:lnTo>
                    <a:pt x="4559176" y="149742"/>
                  </a:lnTo>
                  <a:lnTo>
                    <a:pt x="4355976" y="0"/>
                  </a:lnTo>
                  <a:close/>
                </a:path>
              </a:pathLst>
            </a:custGeom>
            <a:solidFill>
              <a:srgbClr val="FBBC43"/>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1" name="TextBox 13">
              <a:extLst>
                <a:ext uri="{FF2B5EF4-FFF2-40B4-BE49-F238E27FC236}">
                  <a16:creationId xmlns:a16="http://schemas.microsoft.com/office/drawing/2014/main" id="{25164C90-8E1A-22F4-D403-D5AEBC521349}"/>
                </a:ext>
              </a:extLst>
            </p:cNvPr>
            <p:cNvSpPr txBox="1"/>
            <p:nvPr/>
          </p:nvSpPr>
          <p:spPr>
            <a:xfrm>
              <a:off x="152400" y="-32542"/>
              <a:ext cx="4254375" cy="337583"/>
            </a:xfrm>
            <a:prstGeom prst="rect">
              <a:avLst/>
            </a:prstGeom>
          </p:spPr>
          <p:txBody>
            <a:bodyPr lIns="50800" tIns="50800" rIns="50800" bIns="50800" rtlCol="0" anchor="ctr"/>
            <a:lstStyle/>
            <a:p>
              <a:pPr marL="0" marR="0" lvl="0" indent="0" algn="ctr" defTabSz="914400" rtl="0" eaLnBrk="1" fontAlgn="auto" latinLnBrk="0" hangingPunct="1">
                <a:lnSpc>
                  <a:spcPts val="4408"/>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Human Rights and Environmental Due Diligence</a:t>
              </a:r>
            </a:p>
          </p:txBody>
        </p:sp>
      </p:grpSp>
      <p:pic>
        <p:nvPicPr>
          <p:cNvPr id="3" name="Afbeelding 2" descr="Afbeelding met symbool, logo, Graphics, cirkel&#10;&#10;Automatisch gegenereerde beschrijving">
            <a:extLst>
              <a:ext uri="{FF2B5EF4-FFF2-40B4-BE49-F238E27FC236}">
                <a16:creationId xmlns:a16="http://schemas.microsoft.com/office/drawing/2014/main" id="{FB72D355-1EE4-7361-CD40-B0851BF43CE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Tree>
    <p:extLst>
      <p:ext uri="{BB962C8B-B14F-4D97-AF65-F5344CB8AC3E}">
        <p14:creationId xmlns:p14="http://schemas.microsoft.com/office/powerpoint/2010/main" val="6431949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E22F5D7F-25D8-E05E-937A-6CAD83807BA5}"/>
              </a:ext>
            </a:extLst>
          </p:cNvPr>
          <p:cNvSpPr txBox="1"/>
          <p:nvPr/>
        </p:nvSpPr>
        <p:spPr>
          <a:xfrm>
            <a:off x="1584000" y="3060000"/>
            <a:ext cx="14991287" cy="5424562"/>
          </a:xfrm>
          <a:prstGeom prst="rect">
            <a:avLst/>
          </a:prstGeom>
        </p:spPr>
        <p:txBody>
          <a:bodyPr lIns="0" tIns="0" rIns="0" bIns="0" rtlCol="0" anchor="t">
            <a:spAutoFit/>
          </a:bodyPr>
          <a:lstStyle/>
          <a:p>
            <a:pPr marL="360000" marR="0" lvl="1" indent="-360000" algn="l" defTabSz="914400" rtl="0" eaLnBrk="1" fontAlgn="auto" latinLnBrk="0" hangingPunct="1">
              <a:lnSpc>
                <a:spcPts val="4707"/>
              </a:lnSpc>
              <a:spcBef>
                <a:spcPts val="0"/>
              </a:spcBef>
              <a:spcAft>
                <a:spcPts val="0"/>
              </a:spcAft>
              <a:buClr>
                <a:srgbClr val="7030A0"/>
              </a:buClr>
              <a:buSzTx/>
              <a:buFont typeface="Arial"/>
              <a:buChar char="•"/>
              <a:tabLst/>
              <a:defRPr/>
            </a:pPr>
            <a:r>
              <a:rPr kumimoji="0" lang="en-US" sz="4000" b="0" i="0" u="none" strike="noStrike" kern="1200" cap="none" spc="0" normalizeH="0" baseline="0" noProof="0" dirty="0">
                <a:ln>
                  <a:noFill/>
                </a:ln>
                <a:solidFill>
                  <a:prstClr val="black"/>
                </a:solidFill>
                <a:effectLst/>
                <a:uLnTx/>
                <a:uFillTx/>
                <a:latin typeface="Calibri"/>
                <a:ea typeface="Verdana" panose="020B0604030504040204" pitchFamily="34" charset="0"/>
                <a:cs typeface="Verdana" panose="020B0604030504040204" pitchFamily="34" charset="0"/>
                <a:sym typeface="Graphik"/>
              </a:rPr>
              <a:t>Internationally recognized RBC standards</a:t>
            </a:r>
          </a:p>
          <a:p>
            <a:pPr marL="360000" marR="0" lvl="1" indent="-360000" algn="l" defTabSz="914400" rtl="0" eaLnBrk="1" fontAlgn="auto" latinLnBrk="0" hangingPunct="1">
              <a:lnSpc>
                <a:spcPts val="4707"/>
              </a:lnSpc>
              <a:spcBef>
                <a:spcPts val="0"/>
              </a:spcBef>
              <a:spcAft>
                <a:spcPts val="0"/>
              </a:spcAft>
              <a:buClr>
                <a:srgbClr val="7030A0"/>
              </a:buClr>
              <a:buSzTx/>
              <a:buFont typeface="Arial"/>
              <a:buChar char="•"/>
              <a:tabLst/>
              <a:defRPr/>
            </a:pPr>
            <a:r>
              <a:rPr kumimoji="0" lang="en-US" sz="4000" b="0" i="0" u="none" strike="noStrike" kern="1200" cap="none" spc="0" normalizeH="0" baseline="0" noProof="0" dirty="0">
                <a:ln>
                  <a:noFill/>
                </a:ln>
                <a:solidFill>
                  <a:prstClr val="black"/>
                </a:solidFill>
                <a:effectLst/>
                <a:uLnTx/>
                <a:uFillTx/>
                <a:latin typeface="Calibri"/>
                <a:ea typeface="Verdana" panose="020B0604030504040204" pitchFamily="34" charset="0"/>
                <a:cs typeface="Verdana" panose="020B0604030504040204" pitchFamily="34" charset="0"/>
                <a:sym typeface="Graphik"/>
              </a:rPr>
              <a:t>Works preventively (prevention)</a:t>
            </a:r>
          </a:p>
          <a:p>
            <a:pPr marL="360000" marR="0" lvl="1" indent="-360000" algn="l" defTabSz="914400" rtl="0" eaLnBrk="1" fontAlgn="auto" latinLnBrk="0" hangingPunct="1">
              <a:lnSpc>
                <a:spcPts val="4707"/>
              </a:lnSpc>
              <a:spcBef>
                <a:spcPts val="0"/>
              </a:spcBef>
              <a:spcAft>
                <a:spcPts val="0"/>
              </a:spcAft>
              <a:buClr>
                <a:srgbClr val="7030A0"/>
              </a:buClr>
              <a:buSzTx/>
              <a:buFont typeface="Arial"/>
              <a:buChar char="•"/>
              <a:tabLst/>
              <a:defRPr/>
            </a:pPr>
            <a:r>
              <a:rPr kumimoji="0" lang="en-US" sz="4000" b="0" i="0" u="none" strike="noStrike" kern="1200" cap="none" spc="0" normalizeH="0" baseline="0" noProof="0" dirty="0">
                <a:ln>
                  <a:noFill/>
                </a:ln>
                <a:solidFill>
                  <a:prstClr val="black"/>
                </a:solidFill>
                <a:effectLst/>
                <a:uLnTx/>
                <a:uFillTx/>
                <a:latin typeface="Calibri"/>
                <a:ea typeface="Verdana" panose="020B0604030504040204" pitchFamily="34" charset="0"/>
                <a:cs typeface="Verdana" panose="020B0604030504040204" pitchFamily="34" charset="0"/>
                <a:sym typeface="Graphik"/>
              </a:rPr>
              <a:t>Is dynamic (ongoing, reactive and flexible process)</a:t>
            </a:r>
          </a:p>
          <a:p>
            <a:pPr marL="360000" marR="0" lvl="1" indent="-360000" algn="l" defTabSz="914400" rtl="0" eaLnBrk="1" fontAlgn="auto" latinLnBrk="0" hangingPunct="1">
              <a:lnSpc>
                <a:spcPts val="4707"/>
              </a:lnSpc>
              <a:spcBef>
                <a:spcPts val="0"/>
              </a:spcBef>
              <a:spcAft>
                <a:spcPts val="0"/>
              </a:spcAft>
              <a:buClr>
                <a:srgbClr val="7030A0"/>
              </a:buClr>
              <a:buSzTx/>
              <a:buFont typeface="Arial"/>
              <a:buChar char="•"/>
              <a:tabLst/>
              <a:defRPr/>
            </a:pPr>
            <a:r>
              <a:rPr kumimoji="0" lang="en-US" sz="4000" b="0" i="0" u="none" strike="noStrike" kern="1200" cap="none" spc="0" normalizeH="0" baseline="0" noProof="0" dirty="0">
                <a:ln>
                  <a:noFill/>
                </a:ln>
                <a:solidFill>
                  <a:prstClr val="black"/>
                </a:solidFill>
                <a:effectLst/>
                <a:uLnTx/>
                <a:uFillTx/>
                <a:latin typeface="Calibri"/>
                <a:ea typeface="Verdana" panose="020B0604030504040204" pitchFamily="34" charset="0"/>
                <a:cs typeface="Verdana" panose="020B0604030504040204" pitchFamily="34" charset="0"/>
                <a:sym typeface="Graphik"/>
              </a:rPr>
              <a:t>Risk-oriented</a:t>
            </a:r>
          </a:p>
          <a:p>
            <a:pPr marL="360000" marR="0" lvl="1" indent="-360000" algn="l" defTabSz="914400" rtl="0" eaLnBrk="1" fontAlgn="auto" latinLnBrk="0" hangingPunct="1">
              <a:lnSpc>
                <a:spcPts val="4707"/>
              </a:lnSpc>
              <a:spcBef>
                <a:spcPts val="0"/>
              </a:spcBef>
              <a:spcAft>
                <a:spcPts val="0"/>
              </a:spcAft>
              <a:buClr>
                <a:srgbClr val="7030A0"/>
              </a:buClr>
              <a:buSzTx/>
              <a:buFont typeface="Arial"/>
              <a:buChar char="•"/>
              <a:tabLst/>
              <a:defRPr/>
            </a:pPr>
            <a:r>
              <a:rPr kumimoji="0" lang="en-US" sz="4000" b="0" i="0" u="none" strike="noStrike" kern="1200" cap="none" spc="0" normalizeH="0" baseline="0" noProof="0" dirty="0">
                <a:ln>
                  <a:noFill/>
                </a:ln>
                <a:solidFill>
                  <a:prstClr val="black"/>
                </a:solidFill>
                <a:effectLst/>
                <a:uLnTx/>
                <a:uFillTx/>
                <a:latin typeface="Calibri"/>
                <a:ea typeface="Verdana" panose="020B0604030504040204" pitchFamily="34" charset="0"/>
                <a:cs typeface="Verdana" panose="020B0604030504040204" pitchFamily="34" charset="0"/>
                <a:sym typeface="Graphik"/>
              </a:rPr>
              <a:t>Extra attention to gender and vulnerable groups</a:t>
            </a:r>
          </a:p>
          <a:p>
            <a:pPr marL="360000" marR="0" lvl="1" indent="-360000" algn="l" defTabSz="914400" rtl="0" eaLnBrk="1" fontAlgn="auto" latinLnBrk="0" hangingPunct="1">
              <a:lnSpc>
                <a:spcPts val="4707"/>
              </a:lnSpc>
              <a:spcBef>
                <a:spcPts val="0"/>
              </a:spcBef>
              <a:spcAft>
                <a:spcPts val="0"/>
              </a:spcAft>
              <a:buClr>
                <a:srgbClr val="7030A0"/>
              </a:buClr>
              <a:buSzTx/>
              <a:buFont typeface="Arial"/>
              <a:buChar char="•"/>
              <a:tabLst/>
              <a:defRPr/>
            </a:pPr>
            <a:r>
              <a:rPr kumimoji="0" lang="en-US" sz="4000" b="0" i="0" u="none" strike="noStrike" kern="1200" cap="none" spc="0" normalizeH="0" baseline="0" noProof="0" dirty="0">
                <a:ln>
                  <a:noFill/>
                </a:ln>
                <a:solidFill>
                  <a:prstClr val="black"/>
                </a:solidFill>
                <a:effectLst/>
                <a:uLnTx/>
                <a:uFillTx/>
                <a:latin typeface="Calibri"/>
                <a:ea typeface="Verdana" panose="020B0604030504040204" pitchFamily="34" charset="0"/>
                <a:cs typeface="Verdana" panose="020B0604030504040204" pitchFamily="34" charset="0"/>
                <a:sym typeface="Graphik"/>
              </a:rPr>
              <a:t>Proportional</a:t>
            </a:r>
          </a:p>
          <a:p>
            <a:pPr marL="360000" marR="0" lvl="1" indent="-360000" algn="l" defTabSz="914400" rtl="0" eaLnBrk="1" fontAlgn="auto" latinLnBrk="0" hangingPunct="1">
              <a:lnSpc>
                <a:spcPts val="4707"/>
              </a:lnSpc>
              <a:spcBef>
                <a:spcPts val="0"/>
              </a:spcBef>
              <a:spcAft>
                <a:spcPts val="0"/>
              </a:spcAft>
              <a:buClr>
                <a:srgbClr val="7030A0"/>
              </a:buClr>
              <a:buSzTx/>
              <a:buFont typeface="Arial"/>
              <a:buChar char="•"/>
              <a:tabLst/>
              <a:defRPr/>
            </a:pPr>
            <a:r>
              <a:rPr kumimoji="0" lang="en-US" sz="4000" b="0" i="0" u="none" strike="noStrike" kern="1200" cap="none" spc="0" normalizeH="0" baseline="0" noProof="0" dirty="0">
                <a:ln>
                  <a:noFill/>
                </a:ln>
                <a:solidFill>
                  <a:prstClr val="black"/>
                </a:solidFill>
                <a:effectLst/>
                <a:uLnTx/>
                <a:uFillTx/>
                <a:latin typeface="Calibri"/>
                <a:ea typeface="Verdana" panose="020B0604030504040204" pitchFamily="34" charset="0"/>
                <a:cs typeface="Verdana" panose="020B0604030504040204" pitchFamily="34" charset="0"/>
                <a:sym typeface="Graphik"/>
              </a:rPr>
              <a:t>Stakeholder involvement</a:t>
            </a:r>
          </a:p>
          <a:p>
            <a:pPr marL="360000" marR="0" lvl="1" indent="-360000" algn="l" defTabSz="914400" rtl="0" eaLnBrk="1" fontAlgn="auto" latinLnBrk="0" hangingPunct="1">
              <a:lnSpc>
                <a:spcPts val="4707"/>
              </a:lnSpc>
              <a:spcBef>
                <a:spcPts val="0"/>
              </a:spcBef>
              <a:spcAft>
                <a:spcPts val="0"/>
              </a:spcAft>
              <a:buClr>
                <a:srgbClr val="7030A0"/>
              </a:buClr>
              <a:buSzTx/>
              <a:buFont typeface="Arial"/>
              <a:buChar char="•"/>
              <a:tabLst/>
              <a:defRPr/>
            </a:pPr>
            <a:r>
              <a:rPr kumimoji="0" lang="en-US" sz="4000" b="0" i="0" u="none" strike="noStrike" kern="1200" cap="none" spc="0" normalizeH="0" baseline="0" noProof="0" dirty="0">
                <a:ln>
                  <a:noFill/>
                </a:ln>
                <a:solidFill>
                  <a:prstClr val="black"/>
                </a:solidFill>
                <a:effectLst/>
                <a:uLnTx/>
                <a:uFillTx/>
                <a:latin typeface="Calibri"/>
                <a:ea typeface="Verdana" panose="020B0604030504040204" pitchFamily="34" charset="0"/>
                <a:cs typeface="Verdana" panose="020B0604030504040204" pitchFamily="34" charset="0"/>
                <a:sym typeface="Graphik"/>
              </a:rPr>
              <a:t>Shared responsibility</a:t>
            </a:r>
          </a:p>
          <a:p>
            <a:pPr marL="360000" marR="0" lvl="0" indent="-360000" algn="l" defTabSz="914400" rtl="0" eaLnBrk="1" fontAlgn="auto" latinLnBrk="0" hangingPunct="1">
              <a:lnSpc>
                <a:spcPts val="4707"/>
              </a:lnSpc>
              <a:spcBef>
                <a:spcPct val="0"/>
              </a:spcBef>
              <a:spcAft>
                <a:spcPts val="0"/>
              </a:spcAft>
              <a:buClr>
                <a:srgbClr val="7030A0"/>
              </a:buClr>
              <a:buSzTx/>
              <a:buFontTx/>
              <a:buNone/>
              <a:tabLst/>
              <a:defRPr/>
            </a:pPr>
            <a:endParaRPr kumimoji="0" lang="en-US" sz="4000" b="0" i="0" u="none" strike="noStrike" kern="1200" cap="none" spc="0" normalizeH="0" baseline="0" noProof="0" dirty="0">
              <a:ln>
                <a:noFill/>
              </a:ln>
              <a:solidFill>
                <a:srgbClr val="FFFFFF"/>
              </a:solidFill>
              <a:effectLst/>
              <a:uLnTx/>
              <a:uFillTx/>
              <a:latin typeface="Calibri"/>
              <a:ea typeface="Verdana" panose="020B0604030504040204" pitchFamily="34" charset="0"/>
              <a:cs typeface="Verdana" panose="020B0604030504040204" pitchFamily="34" charset="0"/>
              <a:sym typeface="Graphik"/>
            </a:endParaRPr>
          </a:p>
        </p:txBody>
      </p:sp>
      <p:sp>
        <p:nvSpPr>
          <p:cNvPr id="3" name="TextBox 5">
            <a:extLst>
              <a:ext uri="{FF2B5EF4-FFF2-40B4-BE49-F238E27FC236}">
                <a16:creationId xmlns:a16="http://schemas.microsoft.com/office/drawing/2014/main" id="{6D1E038E-EE37-11F0-E347-026423C9C972}"/>
              </a:ext>
            </a:extLst>
          </p:cNvPr>
          <p:cNvSpPr txBox="1"/>
          <p:nvPr/>
        </p:nvSpPr>
        <p:spPr>
          <a:xfrm>
            <a:off x="0" y="648000"/>
            <a:ext cx="18288000" cy="807209"/>
          </a:xfrm>
          <a:prstGeom prst="rect">
            <a:avLst/>
          </a:prstGeom>
        </p:spPr>
        <p:txBody>
          <a:bodyPr wrap="square" lIns="0" tIns="0" rIns="0" bIns="0" rtlCol="0" anchor="t">
            <a:spAutoFit/>
          </a:bodyPr>
          <a:lstStyle/>
          <a:p>
            <a:pPr marL="0" marR="0" lvl="0" indent="0" algn="ctr" defTabSz="914400" rtl="0" eaLnBrk="1" fontAlgn="auto" latinLnBrk="0" hangingPunct="1">
              <a:lnSpc>
                <a:spcPts val="6893"/>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HREDD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Key elements</a:t>
            </a:r>
          </a:p>
        </p:txBody>
      </p:sp>
      <p:pic>
        <p:nvPicPr>
          <p:cNvPr id="6" name="Afbeelding 5" descr="Afbeelding met symbool, logo, Graphics, cirkel&#10;&#10;Automatisch gegenereerde beschrijving">
            <a:extLst>
              <a:ext uri="{FF2B5EF4-FFF2-40B4-BE49-F238E27FC236}">
                <a16:creationId xmlns:a16="http://schemas.microsoft.com/office/drawing/2014/main" id="{5E5171A2-F22B-BA1A-9B9E-2771170F321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Tree>
    <p:extLst>
      <p:ext uri="{BB962C8B-B14F-4D97-AF65-F5344CB8AC3E}">
        <p14:creationId xmlns:p14="http://schemas.microsoft.com/office/powerpoint/2010/main" val="4762503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9E8475FF-FA11-9787-1B39-B04FC30ECC92}"/>
              </a:ext>
            </a:extLst>
          </p:cNvPr>
          <p:cNvSpPr txBox="1"/>
          <p:nvPr/>
        </p:nvSpPr>
        <p:spPr>
          <a:xfrm>
            <a:off x="0" y="648000"/>
            <a:ext cx="18288000" cy="807209"/>
          </a:xfrm>
          <a:prstGeom prst="rect">
            <a:avLst/>
          </a:prstGeom>
        </p:spPr>
        <p:txBody>
          <a:bodyPr wrap="square" lIns="0" tIns="0" rIns="0" bIns="0" rtlCol="0" anchor="t">
            <a:spAutoFit/>
          </a:bodyPr>
          <a:lstStyle/>
          <a:p>
            <a:pPr marL="0" marR="0" lvl="0" indent="0" algn="ctr" defTabSz="914400" rtl="0" eaLnBrk="1" fontAlgn="auto" latinLnBrk="0" hangingPunct="1">
              <a:lnSpc>
                <a:spcPts val="6893"/>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HREDD </a:t>
            </a:r>
            <a:r>
              <a:rPr kumimoji="0" lang="en-US" sz="54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a:t>
            </a:r>
            <a:r>
              <a:rPr kumimoji="0" lang="en-US" sz="5400" b="1" i="0" u="none" strike="noStrike" kern="1200" cap="none" spc="0" normalizeH="0" baseline="0" noProof="0" dirty="0" err="1">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mHREDD</a:t>
            </a:r>
            <a:endParaRPr kumimoji="0" lang="en-US" sz="54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endParaRPr>
          </a:p>
        </p:txBody>
      </p:sp>
      <p:sp>
        <p:nvSpPr>
          <p:cNvPr id="6" name="Tekstvak 5">
            <a:extLst>
              <a:ext uri="{FF2B5EF4-FFF2-40B4-BE49-F238E27FC236}">
                <a16:creationId xmlns:a16="http://schemas.microsoft.com/office/drawing/2014/main" id="{E36EB140-84B3-E06A-C5BC-6301BEC74432}"/>
              </a:ext>
            </a:extLst>
          </p:cNvPr>
          <p:cNvSpPr txBox="1"/>
          <p:nvPr/>
        </p:nvSpPr>
        <p:spPr>
          <a:xfrm>
            <a:off x="1584000" y="2952000"/>
            <a:ext cx="6625144" cy="5129609"/>
          </a:xfrm>
          <a:prstGeom prst="rect">
            <a:avLst/>
          </a:prstGeom>
          <a:noFill/>
        </p:spPr>
        <p:txBody>
          <a:bodyPr wrap="square" lIns="0" tIns="0" rIns="0" bIns="0">
            <a:spAutoFit/>
          </a:bodyPr>
          <a:lstStyle/>
          <a:p>
            <a:pPr marL="0" marR="0" lvl="0" indent="0" algn="l" defTabSz="914400" rtl="0" eaLnBrk="1" fontAlgn="auto" latinLnBrk="0" hangingPunct="1">
              <a:lnSpc>
                <a:spcPts val="4407"/>
              </a:lnSpc>
              <a:spcBef>
                <a:spcPts val="1800"/>
              </a:spcBef>
              <a:spcAft>
                <a:spcPts val="0"/>
              </a:spcAft>
              <a:buClrTx/>
              <a:buSzTx/>
              <a:buFontTx/>
              <a:buNone/>
              <a:tabLst/>
              <a:defRPr/>
            </a:pPr>
            <a:r>
              <a:rPr kumimoji="0" lang="en-US" sz="3800" b="1" i="0" u="none" strike="noStrike" kern="1200" cap="none" spc="0" normalizeH="0" baseline="0" noProof="0" dirty="0">
                <a:ln>
                  <a:noFill/>
                </a:ln>
                <a:solidFill>
                  <a:srgbClr val="8064A2">
                    <a:lumMod val="75000"/>
                  </a:srgbClr>
                </a:solidFill>
                <a:effectLst/>
                <a:uLnTx/>
                <a:uFillTx/>
                <a:latin typeface="Calibri"/>
                <a:ea typeface="Graphik"/>
                <a:cs typeface="Graphik"/>
                <a:sym typeface="Graphik"/>
              </a:rPr>
              <a:t>Trend since 2014:</a:t>
            </a:r>
          </a:p>
          <a:p>
            <a:pPr marL="0" marR="0" lvl="0" indent="0" algn="l" defTabSz="914400" rtl="0" eaLnBrk="1" fontAlgn="auto" latinLnBrk="0" hangingPunct="1">
              <a:lnSpc>
                <a:spcPts val="4407"/>
              </a:lnSpc>
              <a:spcBef>
                <a:spcPts val="1200"/>
              </a:spcBef>
              <a:spcAft>
                <a:spcPts val="0"/>
              </a:spcAft>
              <a:buClrTx/>
              <a:buSzTx/>
              <a:buFontTx/>
              <a:buNone/>
              <a:tabLst/>
              <a:defRPr/>
            </a:pPr>
            <a:r>
              <a:rPr kumimoji="0" lang="en-US" sz="3800" i="0" u="none" strike="noStrike" kern="1200" cap="none" spc="0" normalizeH="0" baseline="0" noProof="0" dirty="0">
                <a:ln>
                  <a:noFill/>
                </a:ln>
                <a:solidFill>
                  <a:prstClr val="black"/>
                </a:solidFill>
                <a:effectLst/>
                <a:uLnTx/>
                <a:uFillTx/>
                <a:latin typeface="Calibri"/>
                <a:ea typeface="Graphik"/>
                <a:cs typeface="Graphik"/>
                <a:sym typeface="Graphik"/>
              </a:rPr>
              <a:t>Central concept of </a:t>
            </a:r>
            <a:r>
              <a:rPr kumimoji="0" lang="en-US" sz="3800" i="0" u="none" strike="noStrike" kern="1200" cap="none" spc="0" normalizeH="0" baseline="0" noProof="0" dirty="0">
                <a:ln>
                  <a:noFill/>
                </a:ln>
                <a:solidFill>
                  <a:prstClr val="black"/>
                </a:solidFill>
                <a:effectLst/>
                <a:uLnTx/>
                <a:uFillTx/>
                <a:latin typeface="Calibri"/>
                <a:ea typeface="Graphik Bold"/>
                <a:cs typeface="Graphik Bold"/>
                <a:sym typeface="Graphik Bold"/>
              </a:rPr>
              <a:t>voluntary</a:t>
            </a:r>
            <a:r>
              <a:rPr kumimoji="0" lang="en-US" sz="3800" i="0" u="none" strike="noStrike" kern="1200" cap="none" spc="0" normalizeH="0" baseline="0" noProof="0" dirty="0">
                <a:ln>
                  <a:noFill/>
                </a:ln>
                <a:solidFill>
                  <a:prstClr val="black"/>
                </a:solidFill>
                <a:effectLst/>
                <a:uLnTx/>
                <a:uFillTx/>
                <a:latin typeface="Calibri"/>
                <a:ea typeface="Graphik"/>
                <a:cs typeface="Graphik"/>
                <a:sym typeface="Graphik"/>
              </a:rPr>
              <a:t> standards of UNGPs and OECD Guidelines:</a:t>
            </a:r>
          </a:p>
          <a:p>
            <a:pPr marL="0" marR="0" lvl="0" indent="0" algn="l" defTabSz="914400" rtl="0" eaLnBrk="1" fontAlgn="auto" latinLnBrk="0" hangingPunct="1">
              <a:lnSpc>
                <a:spcPts val="4407"/>
              </a:lnSpc>
              <a:spcBef>
                <a:spcPts val="1800"/>
              </a:spcBef>
              <a:spcAft>
                <a:spcPts val="0"/>
              </a:spcAft>
              <a:buClrTx/>
              <a:buSzTx/>
              <a:buFontTx/>
              <a:buNone/>
              <a:tabLst/>
              <a:defRPr/>
            </a:pPr>
            <a:r>
              <a:rPr kumimoji="0" lang="en-US" sz="3800" i="0" u="none" strike="noStrike" kern="1200" cap="none" spc="0" normalizeH="0" baseline="0" noProof="0" dirty="0">
                <a:ln>
                  <a:noFill/>
                </a:ln>
                <a:solidFill>
                  <a:prstClr val="black"/>
                </a:solidFill>
                <a:effectLst/>
                <a:uLnTx/>
                <a:uFillTx/>
                <a:latin typeface="Calibri"/>
                <a:ea typeface="Graphik"/>
                <a:cs typeface="Graphik"/>
                <a:sym typeface="Graphik"/>
              </a:rPr>
              <a:t>Human Rights and Environmental Due Diligence (HREDD) </a:t>
            </a:r>
          </a:p>
          <a:p>
            <a:pPr marL="0" marR="0" lvl="0" indent="0" algn="l" defTabSz="914400" rtl="0" eaLnBrk="1" fontAlgn="auto" latinLnBrk="0" hangingPunct="1">
              <a:lnSpc>
                <a:spcPts val="4407"/>
              </a:lnSpc>
              <a:spcBef>
                <a:spcPts val="1800"/>
              </a:spcBef>
              <a:spcAft>
                <a:spcPts val="0"/>
              </a:spcAft>
              <a:buClrTx/>
              <a:buSzTx/>
              <a:buFontTx/>
              <a:buNone/>
              <a:tabLst/>
              <a:defRPr/>
            </a:pPr>
            <a:r>
              <a:rPr kumimoji="0" lang="en-US" sz="3800" i="0" u="none" strike="noStrike" kern="1200" cap="none" spc="0" normalizeH="0" baseline="0" noProof="0" dirty="0">
                <a:ln>
                  <a:noFill/>
                </a:ln>
                <a:solidFill>
                  <a:prstClr val="black"/>
                </a:solidFill>
                <a:effectLst/>
                <a:uLnTx/>
                <a:uFillTx/>
                <a:latin typeface="Calibri"/>
                <a:ea typeface="Graphik"/>
                <a:cs typeface="Graphik"/>
                <a:sym typeface="Graphik"/>
              </a:rPr>
              <a:t>Becomes </a:t>
            </a:r>
            <a:r>
              <a:rPr kumimoji="0" lang="en-US" sz="3800" i="0" u="none" strike="noStrike" kern="1200" cap="none" spc="0" normalizeH="0" baseline="0" noProof="0" dirty="0">
                <a:ln>
                  <a:noFill/>
                </a:ln>
                <a:solidFill>
                  <a:prstClr val="black"/>
                </a:solidFill>
                <a:effectLst/>
                <a:uLnTx/>
                <a:uFillTx/>
                <a:latin typeface="Calibri"/>
                <a:ea typeface="Graphik Bold"/>
                <a:cs typeface="Graphik Bold"/>
                <a:sym typeface="Graphik Bold"/>
              </a:rPr>
              <a:t>mandatory</a:t>
            </a:r>
            <a:r>
              <a:rPr kumimoji="0" lang="en-US" sz="3800" i="0" u="none" strike="noStrike" kern="1200" cap="none" spc="0" normalizeH="0" baseline="0" noProof="0" dirty="0">
                <a:ln>
                  <a:noFill/>
                </a:ln>
                <a:solidFill>
                  <a:prstClr val="black"/>
                </a:solidFill>
                <a:effectLst/>
                <a:uLnTx/>
                <a:uFillTx/>
                <a:latin typeface="Calibri"/>
                <a:ea typeface="Graphik"/>
                <a:cs typeface="Graphik"/>
                <a:sym typeface="Graphik"/>
              </a:rPr>
              <a:t> (</a:t>
            </a:r>
            <a:r>
              <a:rPr kumimoji="0" lang="en-US" sz="3800" i="0" u="none" strike="noStrike" kern="1200" cap="none" spc="0" normalizeH="0" baseline="0" noProof="0" dirty="0" err="1">
                <a:ln>
                  <a:noFill/>
                </a:ln>
                <a:solidFill>
                  <a:prstClr val="black"/>
                </a:solidFill>
                <a:effectLst/>
                <a:uLnTx/>
                <a:uFillTx/>
                <a:latin typeface="Calibri"/>
                <a:ea typeface="Graphik"/>
                <a:cs typeface="Graphik"/>
                <a:sym typeface="Graphik"/>
              </a:rPr>
              <a:t>mHREDD</a:t>
            </a:r>
            <a:r>
              <a:rPr kumimoji="0" lang="en-US" sz="3800" i="0" u="none" strike="noStrike" kern="1200" cap="none" spc="0" normalizeH="0" baseline="0" noProof="0" dirty="0">
                <a:ln>
                  <a:noFill/>
                </a:ln>
                <a:solidFill>
                  <a:prstClr val="black"/>
                </a:solidFill>
                <a:effectLst/>
                <a:uLnTx/>
                <a:uFillTx/>
                <a:latin typeface="Calibri"/>
                <a:ea typeface="Graphik"/>
                <a:cs typeface="Graphik"/>
                <a:sym typeface="Graphik"/>
              </a:rPr>
              <a:t>) in certain jurisdictions </a:t>
            </a:r>
          </a:p>
        </p:txBody>
      </p:sp>
      <p:grpSp>
        <p:nvGrpSpPr>
          <p:cNvPr id="7" name="Group 4">
            <a:extLst>
              <a:ext uri="{FF2B5EF4-FFF2-40B4-BE49-F238E27FC236}">
                <a16:creationId xmlns:a16="http://schemas.microsoft.com/office/drawing/2014/main" id="{FCF3E1E8-2779-2380-60A3-C149809DD3D0}"/>
              </a:ext>
            </a:extLst>
          </p:cNvPr>
          <p:cNvGrpSpPr/>
          <p:nvPr/>
        </p:nvGrpSpPr>
        <p:grpSpPr>
          <a:xfrm rot="263953">
            <a:off x="9159531" y="2401858"/>
            <a:ext cx="5615979" cy="5240395"/>
            <a:chOff x="0" y="0"/>
            <a:chExt cx="2408296" cy="1133550"/>
          </a:xfrm>
        </p:grpSpPr>
        <p:sp>
          <p:nvSpPr>
            <p:cNvPr id="8" name="Freeform 5">
              <a:extLst>
                <a:ext uri="{FF2B5EF4-FFF2-40B4-BE49-F238E27FC236}">
                  <a16:creationId xmlns:a16="http://schemas.microsoft.com/office/drawing/2014/main" id="{7E09046E-B44E-3D4B-B700-F5856E4ABB28}"/>
                </a:ext>
              </a:extLst>
            </p:cNvPr>
            <p:cNvSpPr/>
            <p:nvPr/>
          </p:nvSpPr>
          <p:spPr>
            <a:xfrm>
              <a:off x="0" y="0"/>
              <a:ext cx="2408296" cy="1133550"/>
            </a:xfrm>
            <a:custGeom>
              <a:avLst/>
              <a:gdLst/>
              <a:ahLst/>
              <a:cxnLst/>
              <a:rect l="l" t="t" r="r" b="b"/>
              <a:pathLst>
                <a:path w="2408296" h="1133550">
                  <a:moveTo>
                    <a:pt x="1204148" y="0"/>
                  </a:moveTo>
                  <a:lnTo>
                    <a:pt x="1437892" y="156178"/>
                  </a:lnTo>
                  <a:lnTo>
                    <a:pt x="1806222" y="75933"/>
                  </a:lnTo>
                  <a:lnTo>
                    <a:pt x="1842745" y="266196"/>
                  </a:lnTo>
                  <a:lnTo>
                    <a:pt x="2246971" y="283387"/>
                  </a:lnTo>
                  <a:lnTo>
                    <a:pt x="2076486" y="456755"/>
                  </a:lnTo>
                  <a:lnTo>
                    <a:pt x="2408296" y="566775"/>
                  </a:lnTo>
                  <a:lnTo>
                    <a:pt x="2076486" y="676795"/>
                  </a:lnTo>
                  <a:lnTo>
                    <a:pt x="2246971" y="850162"/>
                  </a:lnTo>
                  <a:lnTo>
                    <a:pt x="1842745" y="867353"/>
                  </a:lnTo>
                  <a:lnTo>
                    <a:pt x="1806222" y="1057616"/>
                  </a:lnTo>
                  <a:lnTo>
                    <a:pt x="1437892" y="977371"/>
                  </a:lnTo>
                  <a:lnTo>
                    <a:pt x="1204148" y="1133550"/>
                  </a:lnTo>
                  <a:lnTo>
                    <a:pt x="970404" y="977371"/>
                  </a:lnTo>
                  <a:lnTo>
                    <a:pt x="602074" y="1057616"/>
                  </a:lnTo>
                  <a:lnTo>
                    <a:pt x="565551" y="867353"/>
                  </a:lnTo>
                  <a:lnTo>
                    <a:pt x="161325" y="850162"/>
                  </a:lnTo>
                  <a:lnTo>
                    <a:pt x="331810" y="676795"/>
                  </a:lnTo>
                  <a:lnTo>
                    <a:pt x="0" y="566775"/>
                  </a:lnTo>
                  <a:lnTo>
                    <a:pt x="331810" y="456755"/>
                  </a:lnTo>
                  <a:lnTo>
                    <a:pt x="161325" y="283387"/>
                  </a:lnTo>
                  <a:lnTo>
                    <a:pt x="565551" y="266196"/>
                  </a:lnTo>
                  <a:lnTo>
                    <a:pt x="602074" y="75933"/>
                  </a:lnTo>
                  <a:lnTo>
                    <a:pt x="970404" y="156178"/>
                  </a:lnTo>
                  <a:lnTo>
                    <a:pt x="1204148" y="0"/>
                  </a:lnTo>
                  <a:close/>
                </a:path>
              </a:pathLst>
            </a:custGeom>
            <a:solidFill>
              <a:srgbClr val="FBBC43"/>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TextBox 6">
              <a:extLst>
                <a:ext uri="{FF2B5EF4-FFF2-40B4-BE49-F238E27FC236}">
                  <a16:creationId xmlns:a16="http://schemas.microsoft.com/office/drawing/2014/main" id="{6B7B98BA-30FE-9086-D9CF-26D73A6AA8A2}"/>
                </a:ext>
              </a:extLst>
            </p:cNvPr>
            <p:cNvSpPr txBox="1"/>
            <p:nvPr/>
          </p:nvSpPr>
          <p:spPr>
            <a:xfrm>
              <a:off x="376296" y="148542"/>
              <a:ext cx="1655704" cy="807890"/>
            </a:xfrm>
            <a:prstGeom prst="rect">
              <a:avLst/>
            </a:prstGeom>
          </p:spPr>
          <p:txBody>
            <a:bodyPr lIns="50800" tIns="50800" rIns="50800" bIns="50800" rtlCol="0" anchor="ctr"/>
            <a:lstStyle/>
            <a:p>
              <a:pPr marL="0" marR="0" lvl="0" indent="0" algn="ctr" defTabSz="914400" rtl="0" eaLnBrk="1" fontAlgn="auto" latinLnBrk="0" hangingPunct="1">
                <a:lnSpc>
                  <a:spcPts val="2961"/>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2" name="TextBox 9">
            <a:extLst>
              <a:ext uri="{FF2B5EF4-FFF2-40B4-BE49-F238E27FC236}">
                <a16:creationId xmlns:a16="http://schemas.microsoft.com/office/drawing/2014/main" id="{1355AC08-3EFF-2A8A-5EEC-BBCD8085297D}"/>
              </a:ext>
            </a:extLst>
          </p:cNvPr>
          <p:cNvSpPr txBox="1"/>
          <p:nvPr/>
        </p:nvSpPr>
        <p:spPr>
          <a:xfrm>
            <a:off x="12249030" y="4148664"/>
            <a:ext cx="1329638" cy="253530"/>
          </a:xfrm>
          <a:prstGeom prst="rect">
            <a:avLst/>
          </a:prstGeom>
        </p:spPr>
        <p:txBody>
          <a:bodyPr lIns="50800" tIns="50800" rIns="50800" bIns="50800" rtlCol="0" anchor="ctr"/>
          <a:lstStyle/>
          <a:p>
            <a:pPr marL="0" marR="0" lvl="0" indent="0" algn="ctr" defTabSz="914400" rtl="0" eaLnBrk="1" fontAlgn="auto" latinLnBrk="0" hangingPunct="1">
              <a:lnSpc>
                <a:spcPts val="2961"/>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17" name="Group 4">
            <a:extLst>
              <a:ext uri="{FF2B5EF4-FFF2-40B4-BE49-F238E27FC236}">
                <a16:creationId xmlns:a16="http://schemas.microsoft.com/office/drawing/2014/main" id="{A2586698-7CD5-2042-AB2C-8C84A3CE09AA}"/>
              </a:ext>
            </a:extLst>
          </p:cNvPr>
          <p:cNvGrpSpPr/>
          <p:nvPr/>
        </p:nvGrpSpPr>
        <p:grpSpPr>
          <a:xfrm rot="824598">
            <a:off x="11070748" y="2718625"/>
            <a:ext cx="5615979" cy="5240395"/>
            <a:chOff x="0" y="0"/>
            <a:chExt cx="2408296" cy="1133550"/>
          </a:xfrm>
        </p:grpSpPr>
        <p:sp>
          <p:nvSpPr>
            <p:cNvPr id="18" name="Freeform 5">
              <a:extLst>
                <a:ext uri="{FF2B5EF4-FFF2-40B4-BE49-F238E27FC236}">
                  <a16:creationId xmlns:a16="http://schemas.microsoft.com/office/drawing/2014/main" id="{3B5F8093-5917-8870-DA6A-0023A504913A}"/>
                </a:ext>
              </a:extLst>
            </p:cNvPr>
            <p:cNvSpPr/>
            <p:nvPr/>
          </p:nvSpPr>
          <p:spPr>
            <a:xfrm>
              <a:off x="0" y="0"/>
              <a:ext cx="2408296" cy="1133550"/>
            </a:xfrm>
            <a:custGeom>
              <a:avLst/>
              <a:gdLst/>
              <a:ahLst/>
              <a:cxnLst/>
              <a:rect l="l" t="t" r="r" b="b"/>
              <a:pathLst>
                <a:path w="2408296" h="1133550">
                  <a:moveTo>
                    <a:pt x="1204148" y="0"/>
                  </a:moveTo>
                  <a:lnTo>
                    <a:pt x="1437892" y="156178"/>
                  </a:lnTo>
                  <a:lnTo>
                    <a:pt x="1806222" y="75933"/>
                  </a:lnTo>
                  <a:lnTo>
                    <a:pt x="1842745" y="266196"/>
                  </a:lnTo>
                  <a:lnTo>
                    <a:pt x="2246971" y="283387"/>
                  </a:lnTo>
                  <a:lnTo>
                    <a:pt x="2076486" y="456755"/>
                  </a:lnTo>
                  <a:lnTo>
                    <a:pt x="2408296" y="566775"/>
                  </a:lnTo>
                  <a:lnTo>
                    <a:pt x="2076486" y="676795"/>
                  </a:lnTo>
                  <a:lnTo>
                    <a:pt x="2246971" y="850162"/>
                  </a:lnTo>
                  <a:lnTo>
                    <a:pt x="1842745" y="867353"/>
                  </a:lnTo>
                  <a:lnTo>
                    <a:pt x="1806222" y="1057616"/>
                  </a:lnTo>
                  <a:lnTo>
                    <a:pt x="1437892" y="977371"/>
                  </a:lnTo>
                  <a:lnTo>
                    <a:pt x="1204148" y="1133550"/>
                  </a:lnTo>
                  <a:lnTo>
                    <a:pt x="970404" y="977371"/>
                  </a:lnTo>
                  <a:lnTo>
                    <a:pt x="602074" y="1057616"/>
                  </a:lnTo>
                  <a:lnTo>
                    <a:pt x="565551" y="867353"/>
                  </a:lnTo>
                  <a:lnTo>
                    <a:pt x="161325" y="850162"/>
                  </a:lnTo>
                  <a:lnTo>
                    <a:pt x="331810" y="676795"/>
                  </a:lnTo>
                  <a:lnTo>
                    <a:pt x="0" y="566775"/>
                  </a:lnTo>
                  <a:lnTo>
                    <a:pt x="331810" y="456755"/>
                  </a:lnTo>
                  <a:lnTo>
                    <a:pt x="161325" y="283387"/>
                  </a:lnTo>
                  <a:lnTo>
                    <a:pt x="565551" y="266196"/>
                  </a:lnTo>
                  <a:lnTo>
                    <a:pt x="602074" y="75933"/>
                  </a:lnTo>
                  <a:lnTo>
                    <a:pt x="970404" y="156178"/>
                  </a:lnTo>
                  <a:lnTo>
                    <a:pt x="1204148" y="0"/>
                  </a:lnTo>
                  <a:close/>
                </a:path>
              </a:pathLst>
            </a:custGeom>
            <a:solidFill>
              <a:srgbClr val="FBBC43"/>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9" name="TextBox 6">
              <a:extLst>
                <a:ext uri="{FF2B5EF4-FFF2-40B4-BE49-F238E27FC236}">
                  <a16:creationId xmlns:a16="http://schemas.microsoft.com/office/drawing/2014/main" id="{2A9B3767-BCBB-4700-08F1-AE85A4A9F2DC}"/>
                </a:ext>
              </a:extLst>
            </p:cNvPr>
            <p:cNvSpPr txBox="1"/>
            <p:nvPr/>
          </p:nvSpPr>
          <p:spPr>
            <a:xfrm>
              <a:off x="376296" y="148542"/>
              <a:ext cx="1655704" cy="807890"/>
            </a:xfrm>
            <a:prstGeom prst="rect">
              <a:avLst/>
            </a:prstGeom>
          </p:spPr>
          <p:txBody>
            <a:bodyPr lIns="50800" tIns="50800" rIns="50800" bIns="50800" rtlCol="0" anchor="ctr"/>
            <a:lstStyle/>
            <a:p>
              <a:pPr marL="0" marR="0" lvl="0" indent="0" algn="ctr" defTabSz="914400" rtl="0" eaLnBrk="1" fontAlgn="auto" latinLnBrk="0" hangingPunct="1">
                <a:lnSpc>
                  <a:spcPts val="2961"/>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3" name="Freeform 10">
            <a:extLst>
              <a:ext uri="{FF2B5EF4-FFF2-40B4-BE49-F238E27FC236}">
                <a16:creationId xmlns:a16="http://schemas.microsoft.com/office/drawing/2014/main" id="{BFCC6AA1-39EE-35A3-8CDC-AC49AEDE7FA1}"/>
              </a:ext>
            </a:extLst>
          </p:cNvPr>
          <p:cNvSpPr/>
          <p:nvPr/>
        </p:nvSpPr>
        <p:spPr>
          <a:xfrm>
            <a:off x="10793171" y="5338823"/>
            <a:ext cx="4221172" cy="4402787"/>
          </a:xfrm>
          <a:custGeom>
            <a:avLst/>
            <a:gdLst/>
            <a:ahLst/>
            <a:cxnLst/>
            <a:rect l="l" t="t" r="r" b="b"/>
            <a:pathLst>
              <a:path w="4221172" h="4402787">
                <a:moveTo>
                  <a:pt x="0" y="0"/>
                </a:moveTo>
                <a:lnTo>
                  <a:pt x="4221171" y="0"/>
                </a:lnTo>
                <a:lnTo>
                  <a:pt x="4221171" y="4402787"/>
                </a:lnTo>
                <a:lnTo>
                  <a:pt x="0" y="440278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4" name="TextBox 13">
            <a:extLst>
              <a:ext uri="{FF2B5EF4-FFF2-40B4-BE49-F238E27FC236}">
                <a16:creationId xmlns:a16="http://schemas.microsoft.com/office/drawing/2014/main" id="{792A9841-B8FC-B5B8-EC6F-35508449F5D4}"/>
              </a:ext>
            </a:extLst>
          </p:cNvPr>
          <p:cNvSpPr txBox="1"/>
          <p:nvPr/>
        </p:nvSpPr>
        <p:spPr>
          <a:xfrm>
            <a:off x="10018847" y="4411247"/>
            <a:ext cx="1907015" cy="610808"/>
          </a:xfrm>
          <a:prstGeom prst="rect">
            <a:avLst/>
          </a:prstGeom>
        </p:spPr>
        <p:txBody>
          <a:bodyPr wrap="square" lIns="0" tIns="0" rIns="0" bIns="0" rtlCol="0" anchor="t">
            <a:spAutoFit/>
          </a:bodyPr>
          <a:lstStyle/>
          <a:p>
            <a:pPr marL="0" marR="0" lvl="0" indent="0" algn="l" defTabSz="914400" rtl="0" eaLnBrk="1" fontAlgn="auto" latinLnBrk="0" hangingPunct="1">
              <a:lnSpc>
                <a:spcPts val="532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HREDD</a:t>
            </a:r>
          </a:p>
        </p:txBody>
      </p:sp>
      <p:sp>
        <p:nvSpPr>
          <p:cNvPr id="15" name="TextBox 14">
            <a:extLst>
              <a:ext uri="{FF2B5EF4-FFF2-40B4-BE49-F238E27FC236}">
                <a16:creationId xmlns:a16="http://schemas.microsoft.com/office/drawing/2014/main" id="{2FAE66E9-0F5B-816A-98D3-31929BA7652B}"/>
              </a:ext>
            </a:extLst>
          </p:cNvPr>
          <p:cNvSpPr txBox="1"/>
          <p:nvPr/>
        </p:nvSpPr>
        <p:spPr>
          <a:xfrm>
            <a:off x="13401048" y="4234621"/>
            <a:ext cx="2829552" cy="610808"/>
          </a:xfrm>
          <a:prstGeom prst="rect">
            <a:avLst/>
          </a:prstGeom>
        </p:spPr>
        <p:txBody>
          <a:bodyPr wrap="square" lIns="0" tIns="0" rIns="0" bIns="0" rtlCol="0" anchor="t">
            <a:spAutoFit/>
          </a:bodyPr>
          <a:lstStyle/>
          <a:p>
            <a:pPr marL="0" marR="0" lvl="0" indent="0" algn="l" defTabSz="914400" rtl="0" eaLnBrk="1" fontAlgn="auto" latinLnBrk="0" hangingPunct="1">
              <a:lnSpc>
                <a:spcPts val="532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mHREDD</a:t>
            </a:r>
            <a:endParaRPr kumimoji="0" lang="en-US" sz="36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Graphik Bold"/>
            </a:endParaRPr>
          </a:p>
        </p:txBody>
      </p:sp>
      <p:sp>
        <p:nvSpPr>
          <p:cNvPr id="16" name="Freeform 8">
            <a:extLst>
              <a:ext uri="{FF2B5EF4-FFF2-40B4-BE49-F238E27FC236}">
                <a16:creationId xmlns:a16="http://schemas.microsoft.com/office/drawing/2014/main" id="{B61D30B1-1903-AA38-DCEE-303A4E65D320}"/>
              </a:ext>
            </a:extLst>
          </p:cNvPr>
          <p:cNvSpPr/>
          <p:nvPr/>
        </p:nvSpPr>
        <p:spPr>
          <a:xfrm>
            <a:off x="11993997" y="4533804"/>
            <a:ext cx="812965" cy="468814"/>
          </a:xfrm>
          <a:custGeom>
            <a:avLst/>
            <a:gdLst/>
            <a:ahLst/>
            <a:cxnLst/>
            <a:rect l="l" t="t" r="r" b="b"/>
            <a:pathLst>
              <a:path w="812800" h="513434">
                <a:moveTo>
                  <a:pt x="812800" y="256717"/>
                </a:moveTo>
                <a:lnTo>
                  <a:pt x="406400" y="0"/>
                </a:lnTo>
                <a:lnTo>
                  <a:pt x="406400" y="203200"/>
                </a:lnTo>
                <a:lnTo>
                  <a:pt x="0" y="203200"/>
                </a:lnTo>
                <a:lnTo>
                  <a:pt x="0" y="310234"/>
                </a:lnTo>
                <a:lnTo>
                  <a:pt x="406400" y="310234"/>
                </a:lnTo>
                <a:lnTo>
                  <a:pt x="406400" y="513434"/>
                </a:lnTo>
                <a:lnTo>
                  <a:pt x="812800" y="256717"/>
                </a:lnTo>
                <a:close/>
              </a:path>
            </a:pathLst>
          </a:custGeom>
          <a:solidFill>
            <a:srgbClr val="673282"/>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pic>
        <p:nvPicPr>
          <p:cNvPr id="5" name="Afbeelding 4" descr="Afbeelding met symbool, logo, Graphics, cirkel&#10;&#10;Automatisch gegenereerde beschrijving">
            <a:extLst>
              <a:ext uri="{FF2B5EF4-FFF2-40B4-BE49-F238E27FC236}">
                <a16:creationId xmlns:a16="http://schemas.microsoft.com/office/drawing/2014/main" id="{BFFD2CF6-929B-43FB-827B-E9643CEF829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Tree>
    <p:extLst>
      <p:ext uri="{BB962C8B-B14F-4D97-AF65-F5344CB8AC3E}">
        <p14:creationId xmlns:p14="http://schemas.microsoft.com/office/powerpoint/2010/main" val="38242689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FF2B5EF4-FFF2-40B4-BE49-F238E27FC236}">
                <a16:creationId xmlns:a16="http://schemas.microsoft.com/office/drawing/2014/main" id="{61EDB554-A767-C14B-86D9-917C5659541A}"/>
              </a:ext>
            </a:extLst>
          </p:cNvPr>
          <p:cNvSpPr/>
          <p:nvPr/>
        </p:nvSpPr>
        <p:spPr>
          <a:xfrm>
            <a:off x="3255264" y="2247900"/>
            <a:ext cx="11777472" cy="7797184"/>
          </a:xfrm>
          <a:custGeom>
            <a:avLst/>
            <a:gdLst/>
            <a:ahLst/>
            <a:cxnLst/>
            <a:rect l="l" t="t" r="r" b="b"/>
            <a:pathLst>
              <a:path w="14935666" h="9888041">
                <a:moveTo>
                  <a:pt x="0" y="0"/>
                </a:moveTo>
                <a:lnTo>
                  <a:pt x="14935666" y="0"/>
                </a:lnTo>
                <a:lnTo>
                  <a:pt x="14935666" y="9888041"/>
                </a:lnTo>
                <a:lnTo>
                  <a:pt x="0" y="9888041"/>
                </a:lnTo>
                <a:lnTo>
                  <a:pt x="0" y="0"/>
                </a:lnTo>
                <a:close/>
              </a:path>
            </a:pathLst>
          </a:custGeom>
          <a:blipFill>
            <a:blip r:embed="rId3"/>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TextBox 12">
            <a:extLst>
              <a:ext uri="{FF2B5EF4-FFF2-40B4-BE49-F238E27FC236}">
                <a16:creationId xmlns:a16="http://schemas.microsoft.com/office/drawing/2014/main" id="{F8604750-65D1-4F96-FAAE-7422993CFED9}"/>
              </a:ext>
            </a:extLst>
          </p:cNvPr>
          <p:cNvSpPr txBox="1"/>
          <p:nvPr/>
        </p:nvSpPr>
        <p:spPr>
          <a:xfrm>
            <a:off x="0" y="648000"/>
            <a:ext cx="18288000" cy="807209"/>
          </a:xfrm>
          <a:prstGeom prst="rect">
            <a:avLst/>
          </a:prstGeom>
        </p:spPr>
        <p:txBody>
          <a:bodyPr wrap="square" lIns="0" tIns="0" rIns="0" bIns="0" rtlCol="0" anchor="t">
            <a:spAutoFit/>
          </a:bodyPr>
          <a:lstStyle/>
          <a:p>
            <a:pPr marL="0" marR="0" lvl="0" indent="0" algn="ctr" defTabSz="914400" rtl="0" eaLnBrk="1" fontAlgn="auto" latinLnBrk="0" hangingPunct="1">
              <a:lnSpc>
                <a:spcPts val="6893"/>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Timeline</a:t>
            </a:r>
          </a:p>
        </p:txBody>
      </p:sp>
    </p:spTree>
    <p:extLst>
      <p:ext uri="{BB962C8B-B14F-4D97-AF65-F5344CB8AC3E}">
        <p14:creationId xmlns:p14="http://schemas.microsoft.com/office/powerpoint/2010/main" val="21684756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B1844289-2A10-389C-010B-C49F20DBE376}"/>
              </a:ext>
            </a:extLst>
          </p:cNvPr>
          <p:cNvSpPr txBox="1"/>
          <p:nvPr/>
        </p:nvSpPr>
        <p:spPr>
          <a:xfrm>
            <a:off x="0" y="648000"/>
            <a:ext cx="18288000" cy="797591"/>
          </a:xfrm>
          <a:prstGeom prst="rect">
            <a:avLst/>
          </a:prstGeom>
        </p:spPr>
        <p:txBody>
          <a:bodyPr wrap="square" lIns="0" tIns="0" rIns="0" bIns="0" rtlCol="0" anchor="t">
            <a:spAutoFit/>
          </a:bodyPr>
          <a:lstStyle/>
          <a:p>
            <a:pPr marL="0" marR="0" lvl="0" indent="0" algn="ctr" defTabSz="914400" rtl="0" eaLnBrk="1" fontAlgn="auto" latinLnBrk="0" hangingPunct="1">
              <a:lnSpc>
                <a:spcPts val="6844"/>
              </a:lnSpc>
              <a:spcBef>
                <a:spcPts val="0"/>
              </a:spcBef>
              <a:spcAft>
                <a:spcPts val="0"/>
              </a:spcAft>
              <a:buClrTx/>
              <a:buSzTx/>
              <a:buFontTx/>
              <a:buNone/>
              <a:tabLst/>
              <a:defRPr/>
            </a:pPr>
            <a:r>
              <a:rPr kumimoji="0" lang="en-US" sz="5400" b="1" i="0" u="none" strike="noStrike" kern="1200" cap="none" spc="0" normalizeH="0" baseline="0" noProof="0" dirty="0" err="1">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mHREDD</a:t>
            </a: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Legislation</a:t>
            </a:r>
          </a:p>
        </p:txBody>
      </p:sp>
      <p:sp>
        <p:nvSpPr>
          <p:cNvPr id="5" name="TextBox 13">
            <a:extLst>
              <a:ext uri="{FF2B5EF4-FFF2-40B4-BE49-F238E27FC236}">
                <a16:creationId xmlns:a16="http://schemas.microsoft.com/office/drawing/2014/main" id="{FF34BBCA-D8B6-374C-24BF-C976B6780C65}"/>
              </a:ext>
            </a:extLst>
          </p:cNvPr>
          <p:cNvSpPr txBox="1"/>
          <p:nvPr/>
        </p:nvSpPr>
        <p:spPr>
          <a:xfrm>
            <a:off x="1584000" y="2952000"/>
            <a:ext cx="7753600" cy="5633337"/>
          </a:xfrm>
          <a:prstGeom prst="rect">
            <a:avLst/>
          </a:prstGeom>
        </p:spPr>
        <p:txBody>
          <a:bodyPr wrap="square" lIns="0" tIns="0" rIns="0" bIns="0" rtlCol="0" anchor="t">
            <a:spAutoFit/>
          </a:bodyPr>
          <a:lstStyle/>
          <a:p>
            <a:pPr marL="0" marR="0" lvl="0" indent="0" algn="l" defTabSz="914400" rtl="0" eaLnBrk="1" fontAlgn="auto" latinLnBrk="0" hangingPunct="1">
              <a:lnSpc>
                <a:spcPts val="4720"/>
              </a:lnSpc>
              <a:spcBef>
                <a:spcPts val="0"/>
              </a:spcBef>
              <a:spcAft>
                <a:spcPts val="0"/>
              </a:spcAft>
              <a:buClr>
                <a:srgbClr val="7030A0"/>
              </a:buClr>
              <a:buSzTx/>
              <a:buFontTx/>
              <a:buNone/>
              <a:tabLst/>
              <a:defRPr/>
            </a:pPr>
            <a:r>
              <a:rPr kumimoji="0" lang="en-US" sz="3600" b="1" i="0" u="none" strike="noStrike" kern="1200" cap="none" spc="0" normalizeH="0" baseline="0" noProof="0" dirty="0">
                <a:ln>
                  <a:noFill/>
                </a:ln>
                <a:solidFill>
                  <a:srgbClr val="8064A2">
                    <a:lumMod val="75000"/>
                  </a:srgbClr>
                </a:solidFill>
                <a:effectLst/>
                <a:uLnTx/>
                <a:uFillTx/>
                <a:latin typeface="Calibri"/>
                <a:ea typeface="Verdana" panose="020B0604030504040204" pitchFamily="34" charset="0"/>
                <a:cs typeface="Verdana" panose="020B0604030504040204" pitchFamily="34" charset="0"/>
                <a:sym typeface="Graphik Bold"/>
              </a:rPr>
              <a:t>E</a:t>
            </a:r>
            <a:r>
              <a:rPr kumimoji="0" lang="en-US" sz="3800" b="1" i="0" u="none" strike="noStrike" kern="1200" cap="none" spc="0" normalizeH="0" baseline="0" noProof="0" dirty="0">
                <a:ln>
                  <a:noFill/>
                </a:ln>
                <a:solidFill>
                  <a:srgbClr val="8064A2">
                    <a:lumMod val="75000"/>
                  </a:srgbClr>
                </a:solidFill>
                <a:effectLst/>
                <a:uLnTx/>
                <a:uFillTx/>
                <a:latin typeface="Calibri"/>
                <a:ea typeface="Verdana" panose="020B0604030504040204" pitchFamily="34" charset="0"/>
                <a:cs typeface="Verdana" panose="020B0604030504040204" pitchFamily="34" charset="0"/>
                <a:sym typeface="Graphik Bold"/>
              </a:rPr>
              <a:t>U HREDD Law applies to:</a:t>
            </a:r>
          </a:p>
          <a:p>
            <a:pPr marL="360000" marR="0" lvl="1" indent="-360000" algn="l" defTabSz="914400" rtl="0" eaLnBrk="1" fontAlgn="auto" latinLnBrk="0" hangingPunct="1">
              <a:lnSpc>
                <a:spcPts val="4720"/>
              </a:lnSpc>
              <a:spcBef>
                <a:spcPts val="600"/>
              </a:spcBef>
              <a:spcAft>
                <a:spcPts val="0"/>
              </a:spcAft>
              <a:buClr>
                <a:srgbClr val="7030A0"/>
              </a:buClr>
              <a:buSzTx/>
              <a:buFont typeface="Arial"/>
              <a:buChar char="•"/>
              <a:tabLst/>
              <a:defRPr/>
            </a:pPr>
            <a:r>
              <a:rPr kumimoji="0" lang="en-US" sz="3800" i="0" u="none" strike="noStrike" kern="1200" cap="none" spc="0" normalizeH="0" baseline="0" noProof="0" dirty="0">
                <a:ln>
                  <a:noFill/>
                </a:ln>
                <a:solidFill>
                  <a:prstClr val="black"/>
                </a:solidFill>
                <a:effectLst/>
                <a:uLnTx/>
                <a:uFillTx/>
                <a:latin typeface="Calibri"/>
                <a:ea typeface="Verdana" panose="020B0604030504040204" pitchFamily="34" charset="0"/>
                <a:cs typeface="Verdana" panose="020B0604030504040204" pitchFamily="34" charset="0"/>
                <a:sym typeface="Graphik"/>
              </a:rPr>
              <a:t>Big companies </a:t>
            </a:r>
            <a:r>
              <a:rPr kumimoji="0" lang="en-US" sz="3800" i="0" u="none" strike="noStrike" kern="1200" cap="none" spc="0" normalizeH="0" baseline="0" noProof="0" dirty="0">
                <a:ln>
                  <a:noFill/>
                </a:ln>
                <a:solidFill>
                  <a:prstClr val="black"/>
                </a:solidFill>
                <a:effectLst/>
                <a:uLnTx/>
                <a:uFillTx/>
                <a:latin typeface="Calibri"/>
                <a:ea typeface="Verdana" panose="020B0604030504040204" pitchFamily="34" charset="0"/>
                <a:cs typeface="Verdana" panose="020B0604030504040204" pitchFamily="34" charset="0"/>
                <a:sym typeface="Graphik Bold"/>
              </a:rPr>
              <a:t>selling products</a:t>
            </a:r>
            <a:r>
              <a:rPr kumimoji="0" lang="en-US" sz="3800" i="0" u="none" strike="noStrike" kern="1200" cap="none" spc="0" normalizeH="0" baseline="0" noProof="0" dirty="0">
                <a:ln>
                  <a:noFill/>
                </a:ln>
                <a:solidFill>
                  <a:prstClr val="black"/>
                </a:solidFill>
                <a:effectLst/>
                <a:uLnTx/>
                <a:uFillTx/>
                <a:latin typeface="Calibri"/>
                <a:ea typeface="Verdana" panose="020B0604030504040204" pitchFamily="34" charset="0"/>
                <a:cs typeface="Verdana" panose="020B0604030504040204" pitchFamily="34" charset="0"/>
                <a:sym typeface="Graphik"/>
              </a:rPr>
              <a:t> in EU</a:t>
            </a:r>
          </a:p>
          <a:p>
            <a:pPr marL="360000" marR="0" lvl="1" indent="-360000" algn="l" defTabSz="914400" rtl="0" eaLnBrk="1" fontAlgn="auto" latinLnBrk="0" hangingPunct="1">
              <a:lnSpc>
                <a:spcPts val="4720"/>
              </a:lnSpc>
              <a:spcBef>
                <a:spcPts val="600"/>
              </a:spcBef>
              <a:spcAft>
                <a:spcPts val="0"/>
              </a:spcAft>
              <a:buClr>
                <a:srgbClr val="7030A0"/>
              </a:buClr>
              <a:buSzTx/>
              <a:buFont typeface="Arial"/>
              <a:buChar char="•"/>
              <a:tabLst/>
              <a:defRPr/>
            </a:pPr>
            <a:r>
              <a:rPr kumimoji="0" lang="en-US" sz="3800" i="0" u="none" strike="noStrike" kern="1200" cap="none" spc="0" normalizeH="0" baseline="0" noProof="0" dirty="0">
                <a:ln>
                  <a:noFill/>
                </a:ln>
                <a:solidFill>
                  <a:prstClr val="black"/>
                </a:solidFill>
                <a:effectLst/>
                <a:uLnTx/>
                <a:uFillTx/>
                <a:latin typeface="Calibri"/>
                <a:ea typeface="Verdana" panose="020B0604030504040204" pitchFamily="34" charset="0"/>
                <a:cs typeface="Verdana" panose="020B0604030504040204" pitchFamily="34" charset="0"/>
                <a:sym typeface="Graphik"/>
              </a:rPr>
              <a:t>But covers their </a:t>
            </a:r>
            <a:r>
              <a:rPr kumimoji="0" lang="en-US" sz="3800" i="0" u="none" strike="noStrike" kern="1200" cap="none" spc="0" normalizeH="0" baseline="0" noProof="0" dirty="0">
                <a:ln>
                  <a:noFill/>
                </a:ln>
                <a:solidFill>
                  <a:prstClr val="black"/>
                </a:solidFill>
                <a:effectLst/>
                <a:uLnTx/>
                <a:uFillTx/>
                <a:latin typeface="Calibri"/>
                <a:ea typeface="Verdana" panose="020B0604030504040204" pitchFamily="34" charset="0"/>
                <a:cs typeface="Verdana" panose="020B0604030504040204" pitchFamily="34" charset="0"/>
                <a:sym typeface="Graphik Bold"/>
              </a:rPr>
              <a:t>entire supply chain</a:t>
            </a:r>
            <a:r>
              <a:rPr kumimoji="0" lang="en-US" sz="3800" i="0" u="none" strike="noStrike" kern="1200" cap="none" spc="0" normalizeH="0" baseline="0" noProof="0" dirty="0">
                <a:ln>
                  <a:noFill/>
                </a:ln>
                <a:solidFill>
                  <a:prstClr val="black"/>
                </a:solidFill>
                <a:effectLst/>
                <a:uLnTx/>
                <a:uFillTx/>
                <a:latin typeface="Calibri"/>
                <a:ea typeface="Verdana" panose="020B0604030504040204" pitchFamily="34" charset="0"/>
                <a:cs typeface="Verdana" panose="020B0604030504040204" pitchFamily="34" charset="0"/>
                <a:sym typeface="Graphik"/>
              </a:rPr>
              <a:t> </a:t>
            </a:r>
          </a:p>
          <a:p>
            <a:pPr marL="360000" marR="0" lvl="1" indent="-360000" algn="l" defTabSz="914400" rtl="0" eaLnBrk="1" fontAlgn="auto" latinLnBrk="0" hangingPunct="1">
              <a:lnSpc>
                <a:spcPts val="4720"/>
              </a:lnSpc>
              <a:spcBef>
                <a:spcPts val="600"/>
              </a:spcBef>
              <a:spcAft>
                <a:spcPts val="0"/>
              </a:spcAft>
              <a:buClr>
                <a:srgbClr val="7030A0"/>
              </a:buClr>
              <a:buSzTx/>
              <a:buFont typeface="Arial"/>
              <a:buChar char="•"/>
              <a:tabLst/>
              <a:defRPr/>
            </a:pPr>
            <a:r>
              <a:rPr kumimoji="0" lang="en-US" sz="3800" i="0" u="none" strike="noStrike" kern="1200" cap="none" spc="0" normalizeH="0" baseline="0" noProof="0" dirty="0">
                <a:ln>
                  <a:noFill/>
                </a:ln>
                <a:solidFill>
                  <a:prstClr val="black"/>
                </a:solidFill>
                <a:effectLst/>
                <a:uLnTx/>
                <a:uFillTx/>
                <a:latin typeface="Calibri"/>
                <a:ea typeface="Verdana" panose="020B0604030504040204" pitchFamily="34" charset="0"/>
                <a:cs typeface="Verdana" panose="020B0604030504040204" pitchFamily="34" charset="0"/>
                <a:sym typeface="Graphik"/>
              </a:rPr>
              <a:t>So if an adverse impact happens in their supply chain somewhere in the world and they did not respond in line with their due diligence obligation, they can be </a:t>
            </a:r>
            <a:r>
              <a:rPr kumimoji="0" lang="en-US" sz="3800" i="0" u="none" strike="noStrike" kern="1200" cap="none" spc="0" normalizeH="0" baseline="0" noProof="0" dirty="0" err="1">
                <a:ln>
                  <a:noFill/>
                </a:ln>
                <a:solidFill>
                  <a:prstClr val="black"/>
                </a:solidFill>
                <a:effectLst/>
                <a:uLnTx/>
                <a:uFillTx/>
                <a:latin typeface="Calibri"/>
                <a:ea typeface="Verdana" panose="020B0604030504040204" pitchFamily="34" charset="0"/>
                <a:cs typeface="Verdana" panose="020B0604030504040204" pitchFamily="34" charset="0"/>
                <a:sym typeface="Graphik"/>
              </a:rPr>
              <a:t>helt</a:t>
            </a:r>
            <a:r>
              <a:rPr kumimoji="0" lang="en-US" sz="3800" i="0" u="none" strike="noStrike" kern="1200" cap="none" spc="0" normalizeH="0" baseline="0" noProof="0" dirty="0">
                <a:ln>
                  <a:noFill/>
                </a:ln>
                <a:solidFill>
                  <a:prstClr val="black"/>
                </a:solidFill>
                <a:effectLst/>
                <a:uLnTx/>
                <a:uFillTx/>
                <a:latin typeface="Calibri"/>
                <a:ea typeface="Verdana" panose="020B0604030504040204" pitchFamily="34" charset="0"/>
                <a:cs typeface="Verdana" panose="020B0604030504040204" pitchFamily="34" charset="0"/>
                <a:sym typeface="Graphik"/>
              </a:rPr>
              <a:t> accountable in Europe</a:t>
            </a:r>
          </a:p>
        </p:txBody>
      </p:sp>
      <p:sp>
        <p:nvSpPr>
          <p:cNvPr id="6" name="Freeform 5">
            <a:extLst>
              <a:ext uri="{FF2B5EF4-FFF2-40B4-BE49-F238E27FC236}">
                <a16:creationId xmlns:a16="http://schemas.microsoft.com/office/drawing/2014/main" id="{0182C206-09CF-ACA9-40D1-62E1475BA06A}"/>
              </a:ext>
            </a:extLst>
          </p:cNvPr>
          <p:cNvSpPr/>
          <p:nvPr/>
        </p:nvSpPr>
        <p:spPr>
          <a:xfrm>
            <a:off x="12514420" y="2166444"/>
            <a:ext cx="1577975" cy="1577975"/>
          </a:xfrm>
          <a:custGeom>
            <a:avLst/>
            <a:gdLst/>
            <a:ahLst/>
            <a:cxnLst/>
            <a:rect l="l" t="t" r="r" b="b"/>
            <a:pathLst>
              <a:path w="1577975" h="1577975">
                <a:moveTo>
                  <a:pt x="0" y="0"/>
                </a:moveTo>
                <a:lnTo>
                  <a:pt x="1577975" y="0"/>
                </a:lnTo>
                <a:lnTo>
                  <a:pt x="1577975" y="1577975"/>
                </a:lnTo>
                <a:lnTo>
                  <a:pt x="0" y="1577975"/>
                </a:lnTo>
                <a:lnTo>
                  <a:pt x="0" y="0"/>
                </a:lnTo>
                <a:close/>
              </a:path>
            </a:pathLst>
          </a:custGeom>
          <a:blipFill>
            <a:blip r:embed="rId3" cstate="screen">
              <a:extLst>
                <a:ext uri="{28A0092B-C50C-407E-A947-70E740481C1C}">
                  <a14:useLocalDpi xmlns:a14="http://schemas.microsoft.com/office/drawing/2010/main"/>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6">
            <a:extLst>
              <a:ext uri="{FF2B5EF4-FFF2-40B4-BE49-F238E27FC236}">
                <a16:creationId xmlns:a16="http://schemas.microsoft.com/office/drawing/2014/main" id="{327F90FC-F363-37D4-89E7-4601D91E6E44}"/>
              </a:ext>
            </a:extLst>
          </p:cNvPr>
          <p:cNvSpPr/>
          <p:nvPr/>
        </p:nvSpPr>
        <p:spPr>
          <a:xfrm>
            <a:off x="10673821" y="4610325"/>
            <a:ext cx="5683779" cy="5676675"/>
          </a:xfrm>
          <a:custGeom>
            <a:avLst/>
            <a:gdLst/>
            <a:ahLst/>
            <a:cxnLst/>
            <a:rect l="l" t="t" r="r" b="b"/>
            <a:pathLst>
              <a:path w="5683779" h="5676675">
                <a:moveTo>
                  <a:pt x="0" y="0"/>
                </a:moveTo>
                <a:lnTo>
                  <a:pt x="5683780" y="0"/>
                </a:lnTo>
                <a:lnTo>
                  <a:pt x="5683780" y="5676675"/>
                </a:lnTo>
                <a:lnTo>
                  <a:pt x="0" y="567667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7">
            <a:extLst>
              <a:ext uri="{FF2B5EF4-FFF2-40B4-BE49-F238E27FC236}">
                <a16:creationId xmlns:a16="http://schemas.microsoft.com/office/drawing/2014/main" id="{7128E1E2-31A4-0CAB-93EF-889AD6619D72}"/>
              </a:ext>
            </a:extLst>
          </p:cNvPr>
          <p:cNvSpPr/>
          <p:nvPr/>
        </p:nvSpPr>
        <p:spPr>
          <a:xfrm>
            <a:off x="9525000" y="6381634"/>
            <a:ext cx="1286097" cy="1286097"/>
          </a:xfrm>
          <a:custGeom>
            <a:avLst/>
            <a:gdLst/>
            <a:ahLst/>
            <a:cxnLst/>
            <a:rect l="l" t="t" r="r" b="b"/>
            <a:pathLst>
              <a:path w="1286097" h="1286097">
                <a:moveTo>
                  <a:pt x="0" y="0"/>
                </a:moveTo>
                <a:lnTo>
                  <a:pt x="1286097" y="0"/>
                </a:lnTo>
                <a:lnTo>
                  <a:pt x="1286097" y="1286097"/>
                </a:lnTo>
                <a:lnTo>
                  <a:pt x="0" y="128609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8">
            <a:extLst>
              <a:ext uri="{FF2B5EF4-FFF2-40B4-BE49-F238E27FC236}">
                <a16:creationId xmlns:a16="http://schemas.microsoft.com/office/drawing/2014/main" id="{5DDC8DF6-1C94-932F-61C9-B8CD51DE7333}"/>
              </a:ext>
            </a:extLst>
          </p:cNvPr>
          <p:cNvSpPr/>
          <p:nvPr/>
        </p:nvSpPr>
        <p:spPr>
          <a:xfrm>
            <a:off x="13303408" y="6306914"/>
            <a:ext cx="1273157" cy="1273157"/>
          </a:xfrm>
          <a:custGeom>
            <a:avLst/>
            <a:gdLst/>
            <a:ahLst/>
            <a:cxnLst/>
            <a:rect l="l" t="t" r="r" b="b"/>
            <a:pathLst>
              <a:path w="1273157" h="1273157">
                <a:moveTo>
                  <a:pt x="0" y="0"/>
                </a:moveTo>
                <a:lnTo>
                  <a:pt x="1273157" y="0"/>
                </a:lnTo>
                <a:lnTo>
                  <a:pt x="1273157" y="1273157"/>
                </a:lnTo>
                <a:lnTo>
                  <a:pt x="0" y="127315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Freeform 9">
            <a:extLst>
              <a:ext uri="{FF2B5EF4-FFF2-40B4-BE49-F238E27FC236}">
                <a16:creationId xmlns:a16="http://schemas.microsoft.com/office/drawing/2014/main" id="{26D8E439-E8B8-B3D4-780F-0F307DCFF24A}"/>
              </a:ext>
            </a:extLst>
          </p:cNvPr>
          <p:cNvSpPr/>
          <p:nvPr/>
        </p:nvSpPr>
        <p:spPr>
          <a:xfrm>
            <a:off x="10385013" y="2513096"/>
            <a:ext cx="3570197" cy="4360546"/>
          </a:xfrm>
          <a:custGeom>
            <a:avLst/>
            <a:gdLst/>
            <a:ahLst/>
            <a:cxnLst/>
            <a:rect l="l" t="t" r="r" b="b"/>
            <a:pathLst>
              <a:path w="3570197" h="4360546">
                <a:moveTo>
                  <a:pt x="0" y="0"/>
                </a:moveTo>
                <a:lnTo>
                  <a:pt x="3570197" y="0"/>
                </a:lnTo>
                <a:lnTo>
                  <a:pt x="3570197" y="4360546"/>
                </a:lnTo>
                <a:lnTo>
                  <a:pt x="0" y="4360546"/>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1" name="Freeform 10">
            <a:extLst>
              <a:ext uri="{FF2B5EF4-FFF2-40B4-BE49-F238E27FC236}">
                <a16:creationId xmlns:a16="http://schemas.microsoft.com/office/drawing/2014/main" id="{FFE29ADF-ADEB-A704-63EA-3B46E1F55F31}"/>
              </a:ext>
            </a:extLst>
          </p:cNvPr>
          <p:cNvSpPr/>
          <p:nvPr/>
        </p:nvSpPr>
        <p:spPr>
          <a:xfrm>
            <a:off x="9525000" y="8331584"/>
            <a:ext cx="1283306" cy="1283306"/>
          </a:xfrm>
          <a:custGeom>
            <a:avLst/>
            <a:gdLst/>
            <a:ahLst/>
            <a:cxnLst/>
            <a:rect l="l" t="t" r="r" b="b"/>
            <a:pathLst>
              <a:path w="1283306" h="1283306">
                <a:moveTo>
                  <a:pt x="0" y="0"/>
                </a:moveTo>
                <a:lnTo>
                  <a:pt x="1283306" y="0"/>
                </a:lnTo>
                <a:lnTo>
                  <a:pt x="1283306" y="1283306"/>
                </a:lnTo>
                <a:lnTo>
                  <a:pt x="0" y="1283306"/>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2" name="Freeform 11">
            <a:extLst>
              <a:ext uri="{FF2B5EF4-FFF2-40B4-BE49-F238E27FC236}">
                <a16:creationId xmlns:a16="http://schemas.microsoft.com/office/drawing/2014/main" id="{4A33EBF3-ECFC-C4A7-B3DB-48F4718DD2D5}"/>
              </a:ext>
            </a:extLst>
          </p:cNvPr>
          <p:cNvSpPr/>
          <p:nvPr/>
        </p:nvSpPr>
        <p:spPr>
          <a:xfrm>
            <a:off x="10385013" y="6958716"/>
            <a:ext cx="3570197" cy="2218856"/>
          </a:xfrm>
          <a:custGeom>
            <a:avLst/>
            <a:gdLst/>
            <a:ahLst/>
            <a:cxnLst/>
            <a:rect l="l" t="t" r="r" b="b"/>
            <a:pathLst>
              <a:path w="3570197" h="2218856">
                <a:moveTo>
                  <a:pt x="0" y="0"/>
                </a:moveTo>
                <a:lnTo>
                  <a:pt x="3570197" y="0"/>
                </a:lnTo>
                <a:lnTo>
                  <a:pt x="3570197" y="2218856"/>
                </a:lnTo>
                <a:lnTo>
                  <a:pt x="0" y="2218856"/>
                </a:lnTo>
                <a:lnTo>
                  <a:pt x="0" y="0"/>
                </a:lnTo>
                <a:close/>
              </a:path>
            </a:pathLst>
          </a:custGeom>
          <a:blipFill>
            <a:blip r:embed="rId10">
              <a:extLst>
                <a:ext uri="{96DAC541-7B7A-43D3-8B79-37D633B846F1}">
                  <asvg:svgBlip xmlns:asvg="http://schemas.microsoft.com/office/drawing/2016/SVG/main" r:embed="rId11"/>
                </a:ext>
              </a:extLst>
            </a:blip>
            <a:stretch>
              <a:fillRect t="-9652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3" name="Freeform 12">
            <a:extLst>
              <a:ext uri="{FF2B5EF4-FFF2-40B4-BE49-F238E27FC236}">
                <a16:creationId xmlns:a16="http://schemas.microsoft.com/office/drawing/2014/main" id="{AE7F58DD-9EF9-5543-CF36-57CAADEC00A9}"/>
              </a:ext>
            </a:extLst>
          </p:cNvPr>
          <p:cNvSpPr/>
          <p:nvPr/>
        </p:nvSpPr>
        <p:spPr>
          <a:xfrm>
            <a:off x="10385013" y="9177572"/>
            <a:ext cx="3570197" cy="2218856"/>
          </a:xfrm>
          <a:custGeom>
            <a:avLst/>
            <a:gdLst/>
            <a:ahLst/>
            <a:cxnLst/>
            <a:rect l="l" t="t" r="r" b="b"/>
            <a:pathLst>
              <a:path w="3570197" h="2218856">
                <a:moveTo>
                  <a:pt x="0" y="0"/>
                </a:moveTo>
                <a:lnTo>
                  <a:pt x="3570197" y="0"/>
                </a:lnTo>
                <a:lnTo>
                  <a:pt x="3570197" y="2218856"/>
                </a:lnTo>
                <a:lnTo>
                  <a:pt x="0" y="2218856"/>
                </a:lnTo>
                <a:lnTo>
                  <a:pt x="0" y="0"/>
                </a:lnTo>
                <a:close/>
              </a:path>
            </a:pathLst>
          </a:custGeom>
          <a:blipFill>
            <a:blip r:embed="rId10">
              <a:extLst>
                <a:ext uri="{96DAC541-7B7A-43D3-8B79-37D633B846F1}">
                  <asvg:svgBlip xmlns:asvg="http://schemas.microsoft.com/office/drawing/2016/SVG/main" r:embed="rId11"/>
                </a:ext>
              </a:extLst>
            </a:blip>
            <a:stretch>
              <a:fillRect t="-9652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pic>
        <p:nvPicPr>
          <p:cNvPr id="14" name="Afbeelding 13" descr="Afbeelding met symbool, logo, Graphics, cirkel&#10;&#10;Automatisch gegenereerde beschrijving">
            <a:extLst>
              <a:ext uri="{FF2B5EF4-FFF2-40B4-BE49-F238E27FC236}">
                <a16:creationId xmlns:a16="http://schemas.microsoft.com/office/drawing/2014/main" id="{CD935A53-5E68-0C81-4D9F-6C6A16E871BA}"/>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Tree>
    <p:extLst>
      <p:ext uri="{BB962C8B-B14F-4D97-AF65-F5344CB8AC3E}">
        <p14:creationId xmlns:p14="http://schemas.microsoft.com/office/powerpoint/2010/main" val="28566199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907841C6-4084-6FAF-90BF-C1F791C08753}"/>
              </a:ext>
            </a:extLst>
          </p:cNvPr>
          <p:cNvSpPr txBox="1"/>
          <p:nvPr/>
        </p:nvSpPr>
        <p:spPr>
          <a:xfrm>
            <a:off x="1584000" y="2952000"/>
            <a:ext cx="12000600" cy="6001643"/>
          </a:xfrm>
          <a:prstGeom prst="rect">
            <a:avLst/>
          </a:prstGeom>
        </p:spPr>
        <p:txBody>
          <a:bodyPr wrap="square" lIns="0" tIns="0" rIns="0" bIns="0" rtlCol="0" anchor="t">
            <a:spAutoFit/>
          </a:bodyPr>
          <a:lstStyle/>
          <a:p>
            <a:pPr marL="360000" marR="0" lvl="1" indent="-360000" algn="l" defTabSz="914400" rtl="0" eaLnBrk="1" fontAlgn="auto" latinLnBrk="0" hangingPunct="1">
              <a:lnSpc>
                <a:spcPts val="5307"/>
              </a:lnSpc>
              <a:spcBef>
                <a:spcPts val="0"/>
              </a:spcBef>
              <a:spcAft>
                <a:spcPts val="0"/>
              </a:spcAft>
              <a:buClr>
                <a:srgbClr val="7030A0"/>
              </a:buClr>
              <a:buSzTx/>
              <a:buFont typeface="Arial"/>
              <a:buChar char="•"/>
              <a:tabLst/>
              <a:defRPr/>
            </a:pPr>
            <a:r>
              <a:rPr kumimoji="0" lang="en-US" sz="4000" i="0" u="none" strike="noStrike" kern="1200" cap="none" spc="0" normalizeH="0" baseline="0" noProof="0" dirty="0">
                <a:ln>
                  <a:noFill/>
                </a:ln>
                <a:solidFill>
                  <a:prstClr val="black"/>
                </a:solidFill>
                <a:effectLst/>
                <a:uLnTx/>
                <a:uFillTx/>
                <a:latin typeface="Calibri"/>
                <a:ea typeface="Graphik"/>
                <a:cs typeface="Graphik"/>
                <a:sym typeface="Graphik"/>
              </a:rPr>
              <a:t>Internationally recognized RBC standards</a:t>
            </a:r>
          </a:p>
          <a:p>
            <a:pPr marL="360000" marR="0" lvl="1" indent="-360000" algn="l" defTabSz="914400" rtl="0" eaLnBrk="1" fontAlgn="auto" latinLnBrk="0" hangingPunct="1">
              <a:lnSpc>
                <a:spcPts val="5307"/>
              </a:lnSpc>
              <a:spcBef>
                <a:spcPts val="0"/>
              </a:spcBef>
              <a:spcAft>
                <a:spcPts val="0"/>
              </a:spcAft>
              <a:buClr>
                <a:srgbClr val="7030A0"/>
              </a:buClr>
              <a:buSzTx/>
              <a:buFont typeface="Arial"/>
              <a:buChar char="•"/>
              <a:tabLst/>
              <a:defRPr/>
            </a:pPr>
            <a:r>
              <a:rPr kumimoji="0" lang="en-US" sz="4000" i="0" u="none" strike="noStrike" kern="1200" cap="none" spc="0" normalizeH="0" baseline="0" noProof="0" dirty="0">
                <a:ln>
                  <a:noFill/>
                </a:ln>
                <a:solidFill>
                  <a:prstClr val="black"/>
                </a:solidFill>
                <a:effectLst/>
                <a:uLnTx/>
                <a:uFillTx/>
                <a:latin typeface="Calibri"/>
                <a:ea typeface="Graphik"/>
                <a:cs typeface="Graphik"/>
                <a:sym typeface="Graphik"/>
              </a:rPr>
              <a:t>Works preventively (prevention)</a:t>
            </a:r>
          </a:p>
          <a:p>
            <a:pPr marL="360000" marR="0" lvl="1" indent="-360000" algn="l" defTabSz="914400" rtl="0" eaLnBrk="1" fontAlgn="auto" latinLnBrk="0" hangingPunct="1">
              <a:lnSpc>
                <a:spcPts val="5307"/>
              </a:lnSpc>
              <a:spcBef>
                <a:spcPts val="0"/>
              </a:spcBef>
              <a:spcAft>
                <a:spcPts val="0"/>
              </a:spcAft>
              <a:buClr>
                <a:srgbClr val="7030A0"/>
              </a:buClr>
              <a:buSzTx/>
              <a:buFont typeface="Arial"/>
              <a:buChar char="•"/>
              <a:tabLst/>
              <a:defRPr/>
            </a:pPr>
            <a:r>
              <a:rPr kumimoji="0" lang="en-US" sz="4000" i="0" u="none" strike="noStrike" kern="1200" cap="none" spc="0" normalizeH="0" baseline="0" noProof="0" dirty="0">
                <a:ln>
                  <a:noFill/>
                </a:ln>
                <a:solidFill>
                  <a:prstClr val="black"/>
                </a:solidFill>
                <a:effectLst/>
                <a:uLnTx/>
                <a:uFillTx/>
                <a:latin typeface="Calibri"/>
                <a:ea typeface="Graphik"/>
                <a:cs typeface="Graphik"/>
                <a:sym typeface="Graphik"/>
              </a:rPr>
              <a:t>Is dynamic (ongoing, reactive and flexible process)</a:t>
            </a:r>
          </a:p>
          <a:p>
            <a:pPr marL="360000" marR="0" lvl="1" indent="-360000" algn="l" defTabSz="914400" rtl="0" eaLnBrk="1" fontAlgn="auto" latinLnBrk="0" hangingPunct="1">
              <a:lnSpc>
                <a:spcPts val="5307"/>
              </a:lnSpc>
              <a:spcBef>
                <a:spcPts val="0"/>
              </a:spcBef>
              <a:spcAft>
                <a:spcPts val="0"/>
              </a:spcAft>
              <a:buClr>
                <a:srgbClr val="7030A0"/>
              </a:buClr>
              <a:buSzTx/>
              <a:buFont typeface="Arial"/>
              <a:buChar char="•"/>
              <a:tabLst/>
              <a:defRPr/>
            </a:pPr>
            <a:r>
              <a:rPr kumimoji="0" lang="en-US" sz="4000" i="0" u="none" strike="noStrike" kern="1200" cap="none" spc="0" normalizeH="0" baseline="0" noProof="0" dirty="0">
                <a:ln>
                  <a:noFill/>
                </a:ln>
                <a:solidFill>
                  <a:prstClr val="black"/>
                </a:solidFill>
                <a:effectLst/>
                <a:uLnTx/>
                <a:uFillTx/>
                <a:latin typeface="Calibri"/>
                <a:ea typeface="Graphik"/>
                <a:cs typeface="Graphik"/>
                <a:sym typeface="Graphik"/>
              </a:rPr>
              <a:t>Risk-oriented</a:t>
            </a:r>
          </a:p>
          <a:p>
            <a:pPr marL="360000" marR="0" lvl="1" indent="-360000" algn="l" defTabSz="914400" rtl="0" eaLnBrk="1" fontAlgn="auto" latinLnBrk="0" hangingPunct="1">
              <a:lnSpc>
                <a:spcPts val="5307"/>
              </a:lnSpc>
              <a:spcBef>
                <a:spcPts val="0"/>
              </a:spcBef>
              <a:spcAft>
                <a:spcPts val="0"/>
              </a:spcAft>
              <a:buClr>
                <a:srgbClr val="7030A0"/>
              </a:buClr>
              <a:buSzTx/>
              <a:buFont typeface="Arial"/>
              <a:buChar char="•"/>
              <a:tabLst/>
              <a:defRPr/>
            </a:pPr>
            <a:r>
              <a:rPr kumimoji="0" lang="en-US" sz="4000" i="0" u="none" strike="noStrike" kern="1200" cap="none" spc="0" normalizeH="0" baseline="0" noProof="0" dirty="0">
                <a:ln>
                  <a:noFill/>
                </a:ln>
                <a:solidFill>
                  <a:prstClr val="black"/>
                </a:solidFill>
                <a:effectLst/>
                <a:uLnTx/>
                <a:uFillTx/>
                <a:latin typeface="Calibri"/>
                <a:ea typeface="Graphik Bold"/>
                <a:cs typeface="Graphik Bold"/>
                <a:sym typeface="Graphik Bold"/>
              </a:rPr>
              <a:t>Extra attention to gender and vulnerable groups</a:t>
            </a:r>
          </a:p>
          <a:p>
            <a:pPr marL="360000" marR="0" lvl="1" indent="-360000" algn="l" defTabSz="914400" rtl="0" eaLnBrk="1" fontAlgn="auto" latinLnBrk="0" hangingPunct="1">
              <a:lnSpc>
                <a:spcPts val="5307"/>
              </a:lnSpc>
              <a:spcBef>
                <a:spcPts val="0"/>
              </a:spcBef>
              <a:spcAft>
                <a:spcPts val="0"/>
              </a:spcAft>
              <a:buClr>
                <a:srgbClr val="7030A0"/>
              </a:buClr>
              <a:buSzTx/>
              <a:buFont typeface="Arial"/>
              <a:buChar char="•"/>
              <a:tabLst/>
              <a:defRPr/>
            </a:pPr>
            <a:r>
              <a:rPr kumimoji="0" lang="en-US" sz="4000" i="0" u="none" strike="noStrike" kern="1200" cap="none" spc="0" normalizeH="0" baseline="0" noProof="0" dirty="0">
                <a:ln>
                  <a:noFill/>
                </a:ln>
                <a:solidFill>
                  <a:prstClr val="black"/>
                </a:solidFill>
                <a:effectLst/>
                <a:uLnTx/>
                <a:uFillTx/>
                <a:latin typeface="Calibri"/>
                <a:ea typeface="Graphik"/>
                <a:cs typeface="Graphik"/>
                <a:sym typeface="Graphik"/>
              </a:rPr>
              <a:t>Proportional</a:t>
            </a:r>
          </a:p>
          <a:p>
            <a:pPr marL="360000" marR="0" lvl="1" indent="-360000" algn="l" defTabSz="914400" rtl="0" eaLnBrk="1" fontAlgn="auto" latinLnBrk="0" hangingPunct="1">
              <a:lnSpc>
                <a:spcPts val="5307"/>
              </a:lnSpc>
              <a:spcBef>
                <a:spcPts val="0"/>
              </a:spcBef>
              <a:spcAft>
                <a:spcPts val="0"/>
              </a:spcAft>
              <a:buClr>
                <a:srgbClr val="7030A0"/>
              </a:buClr>
              <a:buSzTx/>
              <a:buFont typeface="Arial"/>
              <a:buChar char="•"/>
              <a:tabLst/>
              <a:defRPr/>
            </a:pPr>
            <a:r>
              <a:rPr kumimoji="0" lang="en-US" sz="4000" i="0" u="none" strike="noStrike" kern="1200" cap="none" spc="0" normalizeH="0" baseline="0" noProof="0" dirty="0">
                <a:ln>
                  <a:noFill/>
                </a:ln>
                <a:solidFill>
                  <a:prstClr val="black"/>
                </a:solidFill>
                <a:effectLst/>
                <a:uLnTx/>
                <a:uFillTx/>
                <a:latin typeface="Calibri"/>
                <a:ea typeface="Graphik"/>
                <a:cs typeface="Graphik"/>
                <a:sym typeface="Graphik"/>
              </a:rPr>
              <a:t>Stakeholder involvement</a:t>
            </a:r>
          </a:p>
          <a:p>
            <a:pPr marL="360000" marR="0" lvl="1" indent="-360000" algn="l" defTabSz="914400" rtl="0" eaLnBrk="1" fontAlgn="auto" latinLnBrk="0" hangingPunct="1">
              <a:lnSpc>
                <a:spcPts val="5307"/>
              </a:lnSpc>
              <a:spcBef>
                <a:spcPts val="0"/>
              </a:spcBef>
              <a:spcAft>
                <a:spcPts val="0"/>
              </a:spcAft>
              <a:buClr>
                <a:srgbClr val="7030A0"/>
              </a:buClr>
              <a:buSzTx/>
              <a:buFont typeface="Arial"/>
              <a:buChar char="•"/>
              <a:tabLst/>
              <a:defRPr/>
            </a:pPr>
            <a:r>
              <a:rPr kumimoji="0" lang="en-US" sz="4000" i="0" u="none" strike="noStrike" kern="1200" cap="none" spc="0" normalizeH="0" baseline="0" noProof="0" dirty="0">
                <a:ln>
                  <a:noFill/>
                </a:ln>
                <a:solidFill>
                  <a:prstClr val="black"/>
                </a:solidFill>
                <a:effectLst/>
                <a:uLnTx/>
                <a:uFillTx/>
                <a:latin typeface="Calibri"/>
                <a:ea typeface="Graphik"/>
                <a:cs typeface="Graphik"/>
                <a:sym typeface="Graphik"/>
              </a:rPr>
              <a:t>Shared responsibility</a:t>
            </a:r>
          </a:p>
          <a:p>
            <a:pPr marL="360000" marR="0" lvl="0" indent="-360000" algn="l" defTabSz="914400" rtl="0" eaLnBrk="1" fontAlgn="auto" latinLnBrk="0" hangingPunct="1">
              <a:lnSpc>
                <a:spcPts val="4407"/>
              </a:lnSpc>
              <a:spcBef>
                <a:spcPct val="0"/>
              </a:spcBef>
              <a:spcAft>
                <a:spcPts val="0"/>
              </a:spcAft>
              <a:buClr>
                <a:srgbClr val="7030A0"/>
              </a:buClr>
              <a:buSzTx/>
              <a:buFontTx/>
              <a:buNone/>
              <a:tabLst/>
              <a:defRPr/>
            </a:pPr>
            <a:endParaRPr kumimoji="0" lang="en-US" sz="3799" b="0" i="0" u="none" strike="noStrike" kern="1200" cap="none" spc="0" normalizeH="0" baseline="0" noProof="0" dirty="0">
              <a:ln>
                <a:noFill/>
              </a:ln>
              <a:solidFill>
                <a:prstClr val="black"/>
              </a:solidFill>
              <a:effectLst/>
              <a:uLnTx/>
              <a:uFillTx/>
              <a:latin typeface="Calibri"/>
              <a:ea typeface="Graphik"/>
              <a:cs typeface="Graphik"/>
              <a:sym typeface="Graphik"/>
            </a:endParaRPr>
          </a:p>
        </p:txBody>
      </p:sp>
      <p:sp>
        <p:nvSpPr>
          <p:cNvPr id="3" name="TextBox 5">
            <a:extLst>
              <a:ext uri="{FF2B5EF4-FFF2-40B4-BE49-F238E27FC236}">
                <a16:creationId xmlns:a16="http://schemas.microsoft.com/office/drawing/2014/main" id="{A48B3520-4E3D-E950-2695-BF4FDA295989}"/>
              </a:ext>
            </a:extLst>
          </p:cNvPr>
          <p:cNvSpPr txBox="1"/>
          <p:nvPr/>
        </p:nvSpPr>
        <p:spPr>
          <a:xfrm>
            <a:off x="0" y="648000"/>
            <a:ext cx="18288000" cy="828000"/>
          </a:xfrm>
          <a:prstGeom prst="rect">
            <a:avLst/>
          </a:prstGeom>
        </p:spPr>
        <p:txBody>
          <a:bodyPr wrap="square" lIns="0" tIns="0" rIns="0" bIns="0" rtlCol="0" anchor="t">
            <a:spAutoFit/>
          </a:bodyPr>
          <a:lstStyle/>
          <a:p>
            <a:pPr marL="0" marR="0" lvl="0" indent="0" algn="ctr" defTabSz="914400" rtl="0" eaLnBrk="1" fontAlgn="auto" latinLnBrk="0" hangingPunct="1">
              <a:lnSpc>
                <a:spcPts val="6893"/>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HREDD</a:t>
            </a:r>
            <a:r>
              <a:rPr kumimoji="0" lang="en-US" sz="5400" b="0"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Key elements</a:t>
            </a:r>
          </a:p>
        </p:txBody>
      </p:sp>
      <p:pic>
        <p:nvPicPr>
          <p:cNvPr id="6" name="Afbeelding 5" descr="Afbeelding met symbool, logo, Graphics, cirkel&#10;&#10;Automatisch gegenereerde beschrijving">
            <a:extLst>
              <a:ext uri="{FF2B5EF4-FFF2-40B4-BE49-F238E27FC236}">
                <a16:creationId xmlns:a16="http://schemas.microsoft.com/office/drawing/2014/main" id="{9DECD9C8-94C7-C044-624D-3902F289D83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Tree>
    <p:extLst>
      <p:ext uri="{BB962C8B-B14F-4D97-AF65-F5344CB8AC3E}">
        <p14:creationId xmlns:p14="http://schemas.microsoft.com/office/powerpoint/2010/main" val="29910620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FF2B5EF4-FFF2-40B4-BE49-F238E27FC236}">
                <a16:creationId xmlns:a16="http://schemas.microsoft.com/office/drawing/2014/main" id="{3E2611B5-9F07-C94A-D688-4ABC86801FB1}"/>
              </a:ext>
            </a:extLst>
          </p:cNvPr>
          <p:cNvSpPr/>
          <p:nvPr/>
        </p:nvSpPr>
        <p:spPr>
          <a:xfrm>
            <a:off x="0" y="46993"/>
            <a:ext cx="17894808" cy="10246171"/>
          </a:xfrm>
          <a:custGeom>
            <a:avLst/>
            <a:gdLst/>
            <a:ahLst/>
            <a:cxnLst/>
            <a:rect l="l" t="t" r="r" b="b"/>
            <a:pathLst>
              <a:path w="9866139" h="6577426">
                <a:moveTo>
                  <a:pt x="0" y="0"/>
                </a:moveTo>
                <a:lnTo>
                  <a:pt x="9866140" y="0"/>
                </a:lnTo>
                <a:lnTo>
                  <a:pt x="9866140" y="6577426"/>
                </a:lnTo>
                <a:lnTo>
                  <a:pt x="0" y="6577426"/>
                </a:lnTo>
                <a:lnTo>
                  <a:pt x="0" y="0"/>
                </a:lnTo>
                <a:close/>
              </a:path>
            </a:pathLst>
          </a:custGeom>
          <a:blipFill>
            <a:blip r:embed="rId3" cstate="screen">
              <a:extLst>
                <a:ext uri="{28A0092B-C50C-407E-A947-70E740481C1C}">
                  <a14:useLocalDpi xmlns:a14="http://schemas.microsoft.com/office/drawing/2010/main"/>
                </a:ext>
              </a:extLst>
            </a:blip>
            <a:stretch>
              <a:fillRect r="634"/>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pic>
        <p:nvPicPr>
          <p:cNvPr id="6" name="Afbeelding 5" descr="Afbeelding met schermopname, paars, violet, Lila&#10;&#10;Automatisch gegenereerde beschrijving">
            <a:extLst>
              <a:ext uri="{FF2B5EF4-FFF2-40B4-BE49-F238E27FC236}">
                <a16:creationId xmlns:a16="http://schemas.microsoft.com/office/drawing/2014/main" id="{A9390A60-3FC4-B593-D349-D78D1FCF24F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384" y="0"/>
            <a:ext cx="18336768" cy="10314432"/>
          </a:xfrm>
          <a:prstGeom prst="rect">
            <a:avLst/>
          </a:prstGeom>
        </p:spPr>
      </p:pic>
      <p:sp>
        <p:nvSpPr>
          <p:cNvPr id="7" name="TextBox 3">
            <a:extLst>
              <a:ext uri="{FF2B5EF4-FFF2-40B4-BE49-F238E27FC236}">
                <a16:creationId xmlns:a16="http://schemas.microsoft.com/office/drawing/2014/main" id="{DE1276AB-1571-1229-3263-B4DEDF9BBFF3}"/>
              </a:ext>
            </a:extLst>
          </p:cNvPr>
          <p:cNvSpPr txBox="1"/>
          <p:nvPr/>
        </p:nvSpPr>
        <p:spPr>
          <a:xfrm>
            <a:off x="0" y="648000"/>
            <a:ext cx="18288000" cy="807209"/>
          </a:xfrm>
          <a:prstGeom prst="rect">
            <a:avLst/>
          </a:prstGeom>
        </p:spPr>
        <p:txBody>
          <a:bodyPr wrap="square" lIns="0" tIns="0" rIns="0" bIns="0" rtlCol="0" anchor="t">
            <a:spAutoFit/>
          </a:bodyPr>
          <a:lstStyle/>
          <a:p>
            <a:pPr marL="0" marR="0" lvl="0" indent="0" algn="ctr" defTabSz="914400" rtl="0" eaLnBrk="1" fontAlgn="auto" latinLnBrk="0" hangingPunct="1">
              <a:lnSpc>
                <a:spcPts val="6893"/>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HREDD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Stakeholder consultation</a:t>
            </a:r>
          </a:p>
        </p:txBody>
      </p:sp>
      <p:pic>
        <p:nvPicPr>
          <p:cNvPr id="8" name="Afbeelding 7">
            <a:extLst>
              <a:ext uri="{FF2B5EF4-FFF2-40B4-BE49-F238E27FC236}">
                <a16:creationId xmlns:a16="http://schemas.microsoft.com/office/drawing/2014/main" id="{035995E3-7780-FB7A-2D9C-E367D9A49A3D}"/>
              </a:ext>
            </a:extLst>
          </p:cNvPr>
          <p:cNvPicPr>
            <a:picLocks noChangeAspect="1"/>
          </p:cNvPicPr>
          <p:nvPr/>
        </p:nvPicPr>
        <p:blipFill>
          <a:blip r:embed="rId5"/>
          <a:stretch>
            <a:fillRect/>
          </a:stretch>
        </p:blipFill>
        <p:spPr>
          <a:xfrm>
            <a:off x="15840000" y="1440000"/>
            <a:ext cx="2260600" cy="2273300"/>
          </a:xfrm>
          <a:prstGeom prst="rect">
            <a:avLst/>
          </a:prstGeom>
        </p:spPr>
      </p:pic>
    </p:spTree>
    <p:extLst>
      <p:ext uri="{BB962C8B-B14F-4D97-AF65-F5344CB8AC3E}">
        <p14:creationId xmlns:p14="http://schemas.microsoft.com/office/powerpoint/2010/main" val="1511259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D6967E1-1968-A83F-A9AD-6102FF071A85}"/>
              </a:ext>
            </a:extLst>
          </p:cNvPr>
          <p:cNvSpPr txBox="1"/>
          <p:nvPr/>
        </p:nvSpPr>
        <p:spPr>
          <a:xfrm>
            <a:off x="0" y="504000"/>
            <a:ext cx="18288000" cy="1076513"/>
          </a:xfrm>
          <a:prstGeom prst="rect">
            <a:avLst/>
          </a:prstGeom>
        </p:spPr>
        <p:txBody>
          <a:bodyPr wrap="square" lIns="0" tIns="0" rIns="0" bIns="0" rtlCol="0" anchor="t">
            <a:spAutoFit/>
          </a:bodyPr>
          <a:lstStyle/>
          <a:p>
            <a:pPr algn="ctr">
              <a:lnSpc>
                <a:spcPts val="9722"/>
              </a:lnSpc>
            </a:pPr>
            <a:r>
              <a:rPr lang="en-US" sz="5400" b="1" dirty="0">
                <a:solidFill>
                  <a:srgbClr val="FFC000"/>
                </a:solidFill>
                <a:latin typeface="Verdana" panose="020B0604030504040204" pitchFamily="34" charset="0"/>
                <a:ea typeface="Verdana" panose="020B0604030504040204" pitchFamily="34" charset="0"/>
                <a:cs typeface="Verdana" panose="020B0604030504040204" pitchFamily="34" charset="0"/>
                <a:sym typeface="Graphik Bold"/>
              </a:rPr>
              <a:t>Getting to know </a:t>
            </a:r>
            <a:r>
              <a:rPr lang="en-US" sz="5400" dirty="0">
                <a:solidFill>
                  <a:srgbClr val="FFFFFF"/>
                </a:solidFill>
                <a:latin typeface="Verdana" panose="020B0604030504040204" pitchFamily="34" charset="0"/>
                <a:ea typeface="Verdana" panose="020B0604030504040204" pitchFamily="34" charset="0"/>
                <a:cs typeface="Verdana" panose="020B0604030504040204" pitchFamily="34" charset="0"/>
                <a:sym typeface="Graphik Bold"/>
              </a:rPr>
              <a:t>each other </a:t>
            </a:r>
          </a:p>
        </p:txBody>
      </p:sp>
      <p:sp>
        <p:nvSpPr>
          <p:cNvPr id="3" name="TextBox 13">
            <a:extLst>
              <a:ext uri="{FF2B5EF4-FFF2-40B4-BE49-F238E27FC236}">
                <a16:creationId xmlns:a16="http://schemas.microsoft.com/office/drawing/2014/main" id="{33CDA604-E539-F191-C9D8-8F10BD0C6485}"/>
              </a:ext>
            </a:extLst>
          </p:cNvPr>
          <p:cNvSpPr txBox="1"/>
          <p:nvPr/>
        </p:nvSpPr>
        <p:spPr>
          <a:xfrm>
            <a:off x="1440000" y="2880000"/>
            <a:ext cx="14866800" cy="2222532"/>
          </a:xfrm>
          <a:prstGeom prst="rect">
            <a:avLst/>
          </a:prstGeom>
        </p:spPr>
        <p:txBody>
          <a:bodyPr wrap="square" lIns="0" tIns="0" rIns="0" bIns="0" rtlCol="0" anchor="t">
            <a:spAutoFit/>
          </a:bodyPr>
          <a:lstStyle/>
          <a:p>
            <a:pPr algn="l">
              <a:lnSpc>
                <a:spcPts val="3715"/>
              </a:lnSpc>
            </a:pPr>
            <a:r>
              <a:rPr lang="en-US" sz="3600" spc="23" dirty="0">
                <a:solidFill>
                  <a:srgbClr val="000000"/>
                </a:solidFill>
                <a:ea typeface="Graphik"/>
                <a:cs typeface="Graphik"/>
                <a:sym typeface="Graphik"/>
              </a:rPr>
              <a:t>Please stand in the quadrant you relate to most, explain why and state:</a:t>
            </a:r>
          </a:p>
          <a:p>
            <a:pPr marL="540000" lvl="1" indent="-540000" algn="l">
              <a:lnSpc>
                <a:spcPts val="3715"/>
              </a:lnSpc>
              <a:spcBef>
                <a:spcPts val="1200"/>
              </a:spcBef>
              <a:buAutoNum type="arabicPeriod"/>
            </a:pPr>
            <a:r>
              <a:rPr lang="en-US" sz="3600" spc="23" dirty="0">
                <a:solidFill>
                  <a:srgbClr val="000000"/>
                </a:solidFill>
                <a:ea typeface="Graphik"/>
                <a:cs typeface="Graphik"/>
                <a:sym typeface="Graphik"/>
              </a:rPr>
              <a:t>What your name is, the </a:t>
            </a:r>
            <a:r>
              <a:rPr lang="en-US" sz="3600" spc="23" dirty="0" err="1">
                <a:solidFill>
                  <a:srgbClr val="000000"/>
                </a:solidFill>
                <a:ea typeface="Graphik"/>
                <a:cs typeface="Graphik"/>
                <a:sym typeface="Graphik"/>
              </a:rPr>
              <a:t>organisation</a:t>
            </a:r>
            <a:r>
              <a:rPr lang="en-US" sz="3600" spc="23" dirty="0">
                <a:solidFill>
                  <a:srgbClr val="000000"/>
                </a:solidFill>
                <a:ea typeface="Graphik"/>
                <a:cs typeface="Graphik"/>
                <a:sym typeface="Graphik"/>
              </a:rPr>
              <a:t> you are working for and in what role?</a:t>
            </a:r>
          </a:p>
          <a:p>
            <a:pPr marL="540000" lvl="1" indent="-540000" algn="l">
              <a:lnSpc>
                <a:spcPts val="3715"/>
              </a:lnSpc>
              <a:spcBef>
                <a:spcPts val="1200"/>
              </a:spcBef>
              <a:buAutoNum type="arabicPeriod"/>
            </a:pPr>
            <a:r>
              <a:rPr lang="en-US" sz="3600" spc="23" dirty="0">
                <a:solidFill>
                  <a:srgbClr val="000000"/>
                </a:solidFill>
                <a:ea typeface="Graphik"/>
                <a:cs typeface="Graphik"/>
                <a:sym typeface="Graphik"/>
              </a:rPr>
              <a:t>Why you are standing in that quadrant chosen?</a:t>
            </a:r>
          </a:p>
          <a:p>
            <a:pPr algn="l">
              <a:lnSpc>
                <a:spcPts val="3715"/>
              </a:lnSpc>
            </a:pPr>
            <a:endParaRPr lang="en-US" sz="4000" spc="23" dirty="0">
              <a:solidFill>
                <a:srgbClr val="000000"/>
              </a:solidFill>
              <a:ea typeface="Graphik"/>
              <a:cs typeface="Graphik"/>
              <a:sym typeface="Graphik"/>
            </a:endParaRPr>
          </a:p>
        </p:txBody>
      </p:sp>
      <p:grpSp>
        <p:nvGrpSpPr>
          <p:cNvPr id="4" name="Group 9">
            <a:extLst>
              <a:ext uri="{FF2B5EF4-FFF2-40B4-BE49-F238E27FC236}">
                <a16:creationId xmlns:a16="http://schemas.microsoft.com/office/drawing/2014/main" id="{B5343FBA-93BA-A650-BED3-F044E940A47C}"/>
              </a:ext>
            </a:extLst>
          </p:cNvPr>
          <p:cNvGrpSpPr/>
          <p:nvPr/>
        </p:nvGrpSpPr>
        <p:grpSpPr>
          <a:xfrm>
            <a:off x="1371600" y="5225504"/>
            <a:ext cx="3086100" cy="3194596"/>
            <a:chOff x="0" y="-28575"/>
            <a:chExt cx="812800" cy="841375"/>
          </a:xfrm>
        </p:grpSpPr>
        <p:sp>
          <p:nvSpPr>
            <p:cNvPr id="5" name="Freeform 10">
              <a:extLst>
                <a:ext uri="{FF2B5EF4-FFF2-40B4-BE49-F238E27FC236}">
                  <a16:creationId xmlns:a16="http://schemas.microsoft.com/office/drawing/2014/main" id="{94D09660-F8B0-DD45-AE93-A4E1D32A8B79}"/>
                </a:ext>
              </a:extLst>
            </p:cNvPr>
            <p:cNvSpPr/>
            <p:nvPr/>
          </p:nvSpPr>
          <p:spPr>
            <a:xfrm>
              <a:off x="0" y="0"/>
              <a:ext cx="812800" cy="812800"/>
            </a:xfrm>
            <a:custGeom>
              <a:avLst/>
              <a:gdLst/>
              <a:ahLst/>
              <a:cxnLst/>
              <a:rect l="l" t="t" r="r" b="b"/>
              <a:pathLst>
                <a:path w="812800" h="812800">
                  <a:moveTo>
                    <a:pt x="127941" y="0"/>
                  </a:moveTo>
                  <a:lnTo>
                    <a:pt x="684859" y="0"/>
                  </a:lnTo>
                  <a:cubicBezTo>
                    <a:pt x="718791" y="0"/>
                    <a:pt x="751333" y="13479"/>
                    <a:pt x="775327" y="37473"/>
                  </a:cubicBezTo>
                  <a:cubicBezTo>
                    <a:pt x="799321" y="61467"/>
                    <a:pt x="812800" y="94009"/>
                    <a:pt x="812800" y="127941"/>
                  </a:cubicBezTo>
                  <a:lnTo>
                    <a:pt x="812800" y="684859"/>
                  </a:lnTo>
                  <a:cubicBezTo>
                    <a:pt x="812800" y="718791"/>
                    <a:pt x="799321" y="751333"/>
                    <a:pt x="775327" y="775327"/>
                  </a:cubicBezTo>
                  <a:cubicBezTo>
                    <a:pt x="751333" y="799321"/>
                    <a:pt x="718791" y="812800"/>
                    <a:pt x="684859" y="812800"/>
                  </a:cubicBezTo>
                  <a:lnTo>
                    <a:pt x="127941" y="812800"/>
                  </a:lnTo>
                  <a:cubicBezTo>
                    <a:pt x="94009" y="812800"/>
                    <a:pt x="61467" y="799321"/>
                    <a:pt x="37473" y="775327"/>
                  </a:cubicBezTo>
                  <a:cubicBezTo>
                    <a:pt x="13479" y="751333"/>
                    <a:pt x="0" y="718791"/>
                    <a:pt x="0" y="684859"/>
                  </a:cubicBezTo>
                  <a:lnTo>
                    <a:pt x="0" y="127941"/>
                  </a:lnTo>
                  <a:cubicBezTo>
                    <a:pt x="0" y="94009"/>
                    <a:pt x="13479" y="61467"/>
                    <a:pt x="37473" y="37473"/>
                  </a:cubicBezTo>
                  <a:cubicBezTo>
                    <a:pt x="61467" y="13479"/>
                    <a:pt x="94009" y="0"/>
                    <a:pt x="127941" y="0"/>
                  </a:cubicBezTo>
                  <a:close/>
                </a:path>
              </a:pathLst>
            </a:custGeom>
            <a:solidFill>
              <a:srgbClr val="673282"/>
            </a:solidFill>
          </p:spPr>
          <p:txBody>
            <a:bodyPr/>
            <a:lstStyle/>
            <a:p>
              <a:endParaRPr lang="nl-NL"/>
            </a:p>
          </p:txBody>
        </p:sp>
        <p:sp>
          <p:nvSpPr>
            <p:cNvPr id="6" name="TextBox 11">
              <a:extLst>
                <a:ext uri="{FF2B5EF4-FFF2-40B4-BE49-F238E27FC236}">
                  <a16:creationId xmlns:a16="http://schemas.microsoft.com/office/drawing/2014/main" id="{671BB2D5-8250-3C2D-A452-8CAA387910F7}"/>
                </a:ext>
              </a:extLst>
            </p:cNvPr>
            <p:cNvSpPr txBox="1"/>
            <p:nvPr/>
          </p:nvSpPr>
          <p:spPr>
            <a:xfrm>
              <a:off x="0" y="-28575"/>
              <a:ext cx="812800" cy="841375"/>
            </a:xfrm>
            <a:prstGeom prst="rect">
              <a:avLst/>
            </a:prstGeom>
          </p:spPr>
          <p:txBody>
            <a:bodyPr lIns="50800" tIns="50800" rIns="50800" bIns="50800" rtlCol="0" anchor="ctr"/>
            <a:lstStyle/>
            <a:p>
              <a:pPr algn="ctr">
                <a:lnSpc>
                  <a:spcPts val="3261"/>
                </a:lnSpc>
              </a:pPr>
              <a:r>
                <a:rPr lang="en-US" sz="3600" dirty="0">
                  <a:solidFill>
                    <a:srgbClr val="FFFFFF"/>
                  </a:solidFill>
                  <a:ea typeface="Graphik Bold"/>
                  <a:cs typeface="Graphik Bold"/>
                  <a:sym typeface="Graphik Bold"/>
                </a:rPr>
                <a:t>Opportunity </a:t>
              </a:r>
            </a:p>
            <a:p>
              <a:pPr algn="ctr">
                <a:lnSpc>
                  <a:spcPts val="3261"/>
                </a:lnSpc>
              </a:pPr>
              <a:r>
                <a:rPr lang="en-US" sz="3600" dirty="0">
                  <a:solidFill>
                    <a:srgbClr val="FFFFFF"/>
                  </a:solidFill>
                  <a:ea typeface="Graphik Bold"/>
                  <a:cs typeface="Graphik Bold"/>
                  <a:sym typeface="Graphik Bold"/>
                </a:rPr>
                <a:t>for Trade Unions</a:t>
              </a:r>
            </a:p>
          </p:txBody>
        </p:sp>
      </p:grpSp>
      <p:grpSp>
        <p:nvGrpSpPr>
          <p:cNvPr id="7" name="Group 14">
            <a:extLst>
              <a:ext uri="{FF2B5EF4-FFF2-40B4-BE49-F238E27FC236}">
                <a16:creationId xmlns:a16="http://schemas.microsoft.com/office/drawing/2014/main" id="{FF6A789F-B1B7-CF0D-915E-994A09BEBAAD}"/>
              </a:ext>
            </a:extLst>
          </p:cNvPr>
          <p:cNvGrpSpPr/>
          <p:nvPr/>
        </p:nvGrpSpPr>
        <p:grpSpPr>
          <a:xfrm>
            <a:off x="8740432" y="5334000"/>
            <a:ext cx="3086100" cy="3086100"/>
            <a:chOff x="0" y="0"/>
            <a:chExt cx="812800" cy="812800"/>
          </a:xfrm>
        </p:grpSpPr>
        <p:sp>
          <p:nvSpPr>
            <p:cNvPr id="8" name="Freeform 15">
              <a:extLst>
                <a:ext uri="{FF2B5EF4-FFF2-40B4-BE49-F238E27FC236}">
                  <a16:creationId xmlns:a16="http://schemas.microsoft.com/office/drawing/2014/main" id="{BAA53768-BDDD-B2C0-6FE4-DD3401F28844}"/>
                </a:ext>
              </a:extLst>
            </p:cNvPr>
            <p:cNvSpPr/>
            <p:nvPr/>
          </p:nvSpPr>
          <p:spPr>
            <a:xfrm>
              <a:off x="0" y="0"/>
              <a:ext cx="812800" cy="812800"/>
            </a:xfrm>
            <a:custGeom>
              <a:avLst/>
              <a:gdLst/>
              <a:ahLst/>
              <a:cxnLst/>
              <a:rect l="l" t="t" r="r" b="b"/>
              <a:pathLst>
                <a:path w="812800" h="812800">
                  <a:moveTo>
                    <a:pt x="127941" y="0"/>
                  </a:moveTo>
                  <a:lnTo>
                    <a:pt x="684859" y="0"/>
                  </a:lnTo>
                  <a:cubicBezTo>
                    <a:pt x="718791" y="0"/>
                    <a:pt x="751333" y="13479"/>
                    <a:pt x="775327" y="37473"/>
                  </a:cubicBezTo>
                  <a:cubicBezTo>
                    <a:pt x="799321" y="61467"/>
                    <a:pt x="812800" y="94009"/>
                    <a:pt x="812800" y="127941"/>
                  </a:cubicBezTo>
                  <a:lnTo>
                    <a:pt x="812800" y="684859"/>
                  </a:lnTo>
                  <a:cubicBezTo>
                    <a:pt x="812800" y="718791"/>
                    <a:pt x="799321" y="751333"/>
                    <a:pt x="775327" y="775327"/>
                  </a:cubicBezTo>
                  <a:cubicBezTo>
                    <a:pt x="751333" y="799321"/>
                    <a:pt x="718791" y="812800"/>
                    <a:pt x="684859" y="812800"/>
                  </a:cubicBezTo>
                  <a:lnTo>
                    <a:pt x="127941" y="812800"/>
                  </a:lnTo>
                  <a:cubicBezTo>
                    <a:pt x="94009" y="812800"/>
                    <a:pt x="61467" y="799321"/>
                    <a:pt x="37473" y="775327"/>
                  </a:cubicBezTo>
                  <a:cubicBezTo>
                    <a:pt x="13479" y="751333"/>
                    <a:pt x="0" y="718791"/>
                    <a:pt x="0" y="684859"/>
                  </a:cubicBezTo>
                  <a:lnTo>
                    <a:pt x="0" y="127941"/>
                  </a:lnTo>
                  <a:cubicBezTo>
                    <a:pt x="0" y="94009"/>
                    <a:pt x="13479" y="61467"/>
                    <a:pt x="37473" y="37473"/>
                  </a:cubicBezTo>
                  <a:cubicBezTo>
                    <a:pt x="61467" y="13479"/>
                    <a:pt x="94009" y="0"/>
                    <a:pt x="127941" y="0"/>
                  </a:cubicBezTo>
                  <a:close/>
                </a:path>
              </a:pathLst>
            </a:custGeom>
            <a:solidFill>
              <a:srgbClr val="536D2B"/>
            </a:solidFill>
          </p:spPr>
          <p:txBody>
            <a:bodyPr/>
            <a:lstStyle/>
            <a:p>
              <a:endParaRPr lang="nl-NL"/>
            </a:p>
          </p:txBody>
        </p:sp>
        <p:sp>
          <p:nvSpPr>
            <p:cNvPr id="9" name="TextBox 16">
              <a:extLst>
                <a:ext uri="{FF2B5EF4-FFF2-40B4-BE49-F238E27FC236}">
                  <a16:creationId xmlns:a16="http://schemas.microsoft.com/office/drawing/2014/main" id="{A4A0A3E4-9758-0C8B-95C6-17C0C4B66454}"/>
                </a:ext>
              </a:extLst>
            </p:cNvPr>
            <p:cNvSpPr txBox="1"/>
            <p:nvPr/>
          </p:nvSpPr>
          <p:spPr>
            <a:xfrm>
              <a:off x="0" y="-28575"/>
              <a:ext cx="812800" cy="841375"/>
            </a:xfrm>
            <a:prstGeom prst="rect">
              <a:avLst/>
            </a:prstGeom>
          </p:spPr>
          <p:txBody>
            <a:bodyPr lIns="50800" tIns="50800" rIns="50800" bIns="50800" rtlCol="0" anchor="ctr"/>
            <a:lstStyle/>
            <a:p>
              <a:pPr algn="ctr">
                <a:lnSpc>
                  <a:spcPts val="3261"/>
                </a:lnSpc>
              </a:pPr>
              <a:r>
                <a:rPr lang="en-US" sz="3600" dirty="0">
                  <a:solidFill>
                    <a:srgbClr val="FFFFFF"/>
                  </a:solidFill>
                  <a:ea typeface="Graphik Bold"/>
                  <a:cs typeface="Graphik Bold"/>
                  <a:sym typeface="Graphik Bold"/>
                </a:rPr>
                <a:t>Better </a:t>
              </a:r>
            </a:p>
            <a:p>
              <a:pPr algn="ctr">
                <a:lnSpc>
                  <a:spcPts val="3261"/>
                </a:lnSpc>
              </a:pPr>
              <a:r>
                <a:rPr lang="en-US" sz="3600" dirty="0">
                  <a:solidFill>
                    <a:srgbClr val="FFFFFF"/>
                  </a:solidFill>
                  <a:ea typeface="Graphik Bold"/>
                  <a:cs typeface="Graphik Bold"/>
                  <a:sym typeface="Graphik Bold"/>
                </a:rPr>
                <a:t>Livelihoods</a:t>
              </a:r>
            </a:p>
          </p:txBody>
        </p:sp>
      </p:grpSp>
      <p:grpSp>
        <p:nvGrpSpPr>
          <p:cNvPr id="10" name="Group 17">
            <a:extLst>
              <a:ext uri="{FF2B5EF4-FFF2-40B4-BE49-F238E27FC236}">
                <a16:creationId xmlns:a16="http://schemas.microsoft.com/office/drawing/2014/main" id="{73C5B1A8-6A62-65D7-D88F-00C27FFFC725}"/>
              </a:ext>
            </a:extLst>
          </p:cNvPr>
          <p:cNvGrpSpPr/>
          <p:nvPr/>
        </p:nvGrpSpPr>
        <p:grpSpPr>
          <a:xfrm>
            <a:off x="5054257" y="5334000"/>
            <a:ext cx="3086100" cy="3086100"/>
            <a:chOff x="0" y="0"/>
            <a:chExt cx="812800" cy="812800"/>
          </a:xfrm>
        </p:grpSpPr>
        <p:sp>
          <p:nvSpPr>
            <p:cNvPr id="11" name="Freeform 18">
              <a:extLst>
                <a:ext uri="{FF2B5EF4-FFF2-40B4-BE49-F238E27FC236}">
                  <a16:creationId xmlns:a16="http://schemas.microsoft.com/office/drawing/2014/main" id="{026AA37A-C7CB-5E35-D779-419C1E7BF365}"/>
                </a:ext>
              </a:extLst>
            </p:cNvPr>
            <p:cNvSpPr/>
            <p:nvPr/>
          </p:nvSpPr>
          <p:spPr>
            <a:xfrm>
              <a:off x="0" y="0"/>
              <a:ext cx="812800" cy="812800"/>
            </a:xfrm>
            <a:custGeom>
              <a:avLst/>
              <a:gdLst/>
              <a:ahLst/>
              <a:cxnLst/>
              <a:rect l="l" t="t" r="r" b="b"/>
              <a:pathLst>
                <a:path w="812800" h="812800">
                  <a:moveTo>
                    <a:pt x="127941" y="0"/>
                  </a:moveTo>
                  <a:lnTo>
                    <a:pt x="684859" y="0"/>
                  </a:lnTo>
                  <a:cubicBezTo>
                    <a:pt x="718791" y="0"/>
                    <a:pt x="751333" y="13479"/>
                    <a:pt x="775327" y="37473"/>
                  </a:cubicBezTo>
                  <a:cubicBezTo>
                    <a:pt x="799321" y="61467"/>
                    <a:pt x="812800" y="94009"/>
                    <a:pt x="812800" y="127941"/>
                  </a:cubicBezTo>
                  <a:lnTo>
                    <a:pt x="812800" y="684859"/>
                  </a:lnTo>
                  <a:cubicBezTo>
                    <a:pt x="812800" y="718791"/>
                    <a:pt x="799321" y="751333"/>
                    <a:pt x="775327" y="775327"/>
                  </a:cubicBezTo>
                  <a:cubicBezTo>
                    <a:pt x="751333" y="799321"/>
                    <a:pt x="718791" y="812800"/>
                    <a:pt x="684859" y="812800"/>
                  </a:cubicBezTo>
                  <a:lnTo>
                    <a:pt x="127941" y="812800"/>
                  </a:lnTo>
                  <a:cubicBezTo>
                    <a:pt x="94009" y="812800"/>
                    <a:pt x="61467" y="799321"/>
                    <a:pt x="37473" y="775327"/>
                  </a:cubicBezTo>
                  <a:cubicBezTo>
                    <a:pt x="13479" y="751333"/>
                    <a:pt x="0" y="718791"/>
                    <a:pt x="0" y="684859"/>
                  </a:cubicBezTo>
                  <a:lnTo>
                    <a:pt x="0" y="127941"/>
                  </a:lnTo>
                  <a:cubicBezTo>
                    <a:pt x="0" y="94009"/>
                    <a:pt x="13479" y="61467"/>
                    <a:pt x="37473" y="37473"/>
                  </a:cubicBezTo>
                  <a:cubicBezTo>
                    <a:pt x="61467" y="13479"/>
                    <a:pt x="94009" y="0"/>
                    <a:pt x="127941" y="0"/>
                  </a:cubicBezTo>
                  <a:close/>
                </a:path>
              </a:pathLst>
            </a:custGeom>
            <a:solidFill>
              <a:srgbClr val="FBBC43"/>
            </a:solidFill>
          </p:spPr>
          <p:txBody>
            <a:bodyPr/>
            <a:lstStyle/>
            <a:p>
              <a:endParaRPr lang="nl-NL"/>
            </a:p>
          </p:txBody>
        </p:sp>
        <p:sp>
          <p:nvSpPr>
            <p:cNvPr id="12" name="TextBox 19">
              <a:extLst>
                <a:ext uri="{FF2B5EF4-FFF2-40B4-BE49-F238E27FC236}">
                  <a16:creationId xmlns:a16="http://schemas.microsoft.com/office/drawing/2014/main" id="{F9122F3E-1E38-B618-CDE2-82064A24CB22}"/>
                </a:ext>
              </a:extLst>
            </p:cNvPr>
            <p:cNvSpPr txBox="1"/>
            <p:nvPr/>
          </p:nvSpPr>
          <p:spPr>
            <a:xfrm>
              <a:off x="0" y="-28575"/>
              <a:ext cx="812800" cy="841375"/>
            </a:xfrm>
            <a:prstGeom prst="rect">
              <a:avLst/>
            </a:prstGeom>
          </p:spPr>
          <p:txBody>
            <a:bodyPr lIns="50800" tIns="50800" rIns="50800" bIns="50800" rtlCol="0" anchor="ctr"/>
            <a:lstStyle/>
            <a:p>
              <a:pPr algn="ctr">
                <a:lnSpc>
                  <a:spcPts val="3261"/>
                </a:lnSpc>
              </a:pPr>
              <a:r>
                <a:rPr lang="en-US" sz="3600" dirty="0">
                  <a:solidFill>
                    <a:srgbClr val="FFFFFF"/>
                  </a:solidFill>
                  <a:ea typeface="Graphik Bold"/>
                  <a:cs typeface="Graphik Bold"/>
                  <a:sym typeface="Graphik Bold"/>
                </a:rPr>
                <a:t>European demands</a:t>
              </a:r>
            </a:p>
          </p:txBody>
        </p:sp>
      </p:grpSp>
      <p:grpSp>
        <p:nvGrpSpPr>
          <p:cNvPr id="13" name="Group 20">
            <a:extLst>
              <a:ext uri="{FF2B5EF4-FFF2-40B4-BE49-F238E27FC236}">
                <a16:creationId xmlns:a16="http://schemas.microsoft.com/office/drawing/2014/main" id="{7C35495F-F1D2-19FF-EF19-BC9D11E496A1}"/>
              </a:ext>
            </a:extLst>
          </p:cNvPr>
          <p:cNvGrpSpPr/>
          <p:nvPr/>
        </p:nvGrpSpPr>
        <p:grpSpPr>
          <a:xfrm>
            <a:off x="12426607" y="5334000"/>
            <a:ext cx="3086100" cy="3086100"/>
            <a:chOff x="0" y="0"/>
            <a:chExt cx="812800" cy="812800"/>
          </a:xfrm>
        </p:grpSpPr>
        <p:sp>
          <p:nvSpPr>
            <p:cNvPr id="14" name="Freeform 21">
              <a:extLst>
                <a:ext uri="{FF2B5EF4-FFF2-40B4-BE49-F238E27FC236}">
                  <a16:creationId xmlns:a16="http://schemas.microsoft.com/office/drawing/2014/main" id="{5AC979D5-6FDD-AE82-5B72-F4956288CBBB}"/>
                </a:ext>
              </a:extLst>
            </p:cNvPr>
            <p:cNvSpPr/>
            <p:nvPr/>
          </p:nvSpPr>
          <p:spPr>
            <a:xfrm>
              <a:off x="0" y="0"/>
              <a:ext cx="812800" cy="812800"/>
            </a:xfrm>
            <a:custGeom>
              <a:avLst/>
              <a:gdLst/>
              <a:ahLst/>
              <a:cxnLst/>
              <a:rect l="l" t="t" r="r" b="b"/>
              <a:pathLst>
                <a:path w="812800" h="812800">
                  <a:moveTo>
                    <a:pt x="127941" y="0"/>
                  </a:moveTo>
                  <a:lnTo>
                    <a:pt x="684859" y="0"/>
                  </a:lnTo>
                  <a:cubicBezTo>
                    <a:pt x="718791" y="0"/>
                    <a:pt x="751333" y="13479"/>
                    <a:pt x="775327" y="37473"/>
                  </a:cubicBezTo>
                  <a:cubicBezTo>
                    <a:pt x="799321" y="61467"/>
                    <a:pt x="812800" y="94009"/>
                    <a:pt x="812800" y="127941"/>
                  </a:cubicBezTo>
                  <a:lnTo>
                    <a:pt x="812800" y="684859"/>
                  </a:lnTo>
                  <a:cubicBezTo>
                    <a:pt x="812800" y="718791"/>
                    <a:pt x="799321" y="751333"/>
                    <a:pt x="775327" y="775327"/>
                  </a:cubicBezTo>
                  <a:cubicBezTo>
                    <a:pt x="751333" y="799321"/>
                    <a:pt x="718791" y="812800"/>
                    <a:pt x="684859" y="812800"/>
                  </a:cubicBezTo>
                  <a:lnTo>
                    <a:pt x="127941" y="812800"/>
                  </a:lnTo>
                  <a:cubicBezTo>
                    <a:pt x="94009" y="812800"/>
                    <a:pt x="61467" y="799321"/>
                    <a:pt x="37473" y="775327"/>
                  </a:cubicBezTo>
                  <a:cubicBezTo>
                    <a:pt x="13479" y="751333"/>
                    <a:pt x="0" y="718791"/>
                    <a:pt x="0" y="684859"/>
                  </a:cubicBezTo>
                  <a:lnTo>
                    <a:pt x="0" y="127941"/>
                  </a:lnTo>
                  <a:cubicBezTo>
                    <a:pt x="0" y="94009"/>
                    <a:pt x="13479" y="61467"/>
                    <a:pt x="37473" y="37473"/>
                  </a:cubicBezTo>
                  <a:cubicBezTo>
                    <a:pt x="61467" y="13479"/>
                    <a:pt x="94009" y="0"/>
                    <a:pt x="127941" y="0"/>
                  </a:cubicBezTo>
                  <a:close/>
                </a:path>
              </a:pathLst>
            </a:custGeom>
            <a:solidFill>
              <a:srgbClr val="360A5D"/>
            </a:solidFill>
          </p:spPr>
          <p:txBody>
            <a:bodyPr/>
            <a:lstStyle/>
            <a:p>
              <a:endParaRPr lang="nl-NL"/>
            </a:p>
          </p:txBody>
        </p:sp>
        <p:sp>
          <p:nvSpPr>
            <p:cNvPr id="15" name="TextBox 22">
              <a:extLst>
                <a:ext uri="{FF2B5EF4-FFF2-40B4-BE49-F238E27FC236}">
                  <a16:creationId xmlns:a16="http://schemas.microsoft.com/office/drawing/2014/main" id="{DD8F3427-8CEA-94BC-F36E-1EB8B57B2B8B}"/>
                </a:ext>
              </a:extLst>
            </p:cNvPr>
            <p:cNvSpPr txBox="1"/>
            <p:nvPr/>
          </p:nvSpPr>
          <p:spPr>
            <a:xfrm>
              <a:off x="0" y="-28575"/>
              <a:ext cx="812800" cy="841375"/>
            </a:xfrm>
            <a:prstGeom prst="rect">
              <a:avLst/>
            </a:prstGeom>
          </p:spPr>
          <p:txBody>
            <a:bodyPr lIns="50800" tIns="50800" rIns="50800" bIns="50800" rtlCol="0" anchor="ctr"/>
            <a:lstStyle/>
            <a:p>
              <a:pPr algn="ctr">
                <a:lnSpc>
                  <a:spcPts val="2961"/>
                </a:lnSpc>
              </a:pPr>
              <a:r>
                <a:rPr lang="en-US" sz="3600" dirty="0">
                  <a:solidFill>
                    <a:srgbClr val="FFFFFF"/>
                  </a:solidFill>
                  <a:ea typeface="Graphik Bold"/>
                  <a:cs typeface="Graphik Bold"/>
                  <a:sym typeface="Graphik Bold"/>
                </a:rPr>
                <a:t>Other</a:t>
              </a:r>
            </a:p>
          </p:txBody>
        </p:sp>
      </p:grpSp>
    </p:spTree>
    <p:extLst>
      <p:ext uri="{BB962C8B-B14F-4D97-AF65-F5344CB8AC3E}">
        <p14:creationId xmlns:p14="http://schemas.microsoft.com/office/powerpoint/2010/main" val="19680847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ABC51-296A-4208-C0D9-A884BF47571F}"/>
            </a:ext>
          </a:extLst>
        </p:cNvPr>
        <p:cNvGrpSpPr/>
        <p:nvPr/>
      </p:nvGrpSpPr>
      <p:grpSpPr>
        <a:xfrm>
          <a:off x="0" y="0"/>
          <a:ext cx="0" cy="0"/>
          <a:chOff x="0" y="0"/>
          <a:chExt cx="0" cy="0"/>
        </a:xfrm>
      </p:grpSpPr>
      <p:sp>
        <p:nvSpPr>
          <p:cNvPr id="8" name="Freeform 5">
            <a:extLst>
              <a:ext uri="{FF2B5EF4-FFF2-40B4-BE49-F238E27FC236}">
                <a16:creationId xmlns:a16="http://schemas.microsoft.com/office/drawing/2014/main" id="{32180416-A4DF-2BD3-305E-12AC05A77067}"/>
              </a:ext>
            </a:extLst>
          </p:cNvPr>
          <p:cNvSpPr/>
          <p:nvPr/>
        </p:nvSpPr>
        <p:spPr>
          <a:xfrm>
            <a:off x="0" y="0"/>
            <a:ext cx="17602200" cy="10287000"/>
          </a:xfrm>
          <a:custGeom>
            <a:avLst/>
            <a:gdLst/>
            <a:ahLst/>
            <a:cxnLst/>
            <a:rect l="l" t="t" r="r" b="b"/>
            <a:pathLst>
              <a:path w="10287962" h="6872696">
                <a:moveTo>
                  <a:pt x="0" y="0"/>
                </a:moveTo>
                <a:lnTo>
                  <a:pt x="10287962" y="0"/>
                </a:lnTo>
                <a:lnTo>
                  <a:pt x="10287962" y="6872696"/>
                </a:lnTo>
                <a:lnTo>
                  <a:pt x="0" y="6872696"/>
                </a:lnTo>
                <a:lnTo>
                  <a:pt x="0" y="0"/>
                </a:lnTo>
                <a:close/>
              </a:path>
            </a:pathLst>
          </a:custGeom>
          <a:blipFill>
            <a:blip r:embed="rId3" cstate="screen">
              <a:extLst>
                <a:ext uri="{28A0092B-C50C-407E-A947-70E740481C1C}">
                  <a14:useLocalDpi xmlns:a14="http://schemas.microsoft.com/office/drawing/2010/main"/>
                </a:ext>
              </a:extLst>
            </a:blip>
            <a:stretch>
              <a:fillRect t="761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6" name="Afbeelding 5" descr="Afbeelding met schermopname, paars, violet, Lila&#10;&#10;Automatisch gegenereerde beschrijving">
            <a:extLst>
              <a:ext uri="{FF2B5EF4-FFF2-40B4-BE49-F238E27FC236}">
                <a16:creationId xmlns:a16="http://schemas.microsoft.com/office/drawing/2014/main" id="{6BAE44F4-0B70-DFF5-8BBD-0415BA693F9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27432"/>
            <a:ext cx="18336768" cy="10314432"/>
          </a:xfrm>
          <a:prstGeom prst="rect">
            <a:avLst/>
          </a:prstGeom>
        </p:spPr>
      </p:pic>
      <p:sp>
        <p:nvSpPr>
          <p:cNvPr id="5" name="TextBox 2">
            <a:extLst>
              <a:ext uri="{FF2B5EF4-FFF2-40B4-BE49-F238E27FC236}">
                <a16:creationId xmlns:a16="http://schemas.microsoft.com/office/drawing/2014/main" id="{9C347CE3-394C-297E-5A7F-8EAA2618F9B5}"/>
              </a:ext>
            </a:extLst>
          </p:cNvPr>
          <p:cNvSpPr txBox="1"/>
          <p:nvPr/>
        </p:nvSpPr>
        <p:spPr>
          <a:xfrm>
            <a:off x="152400" y="648000"/>
            <a:ext cx="18135600" cy="807209"/>
          </a:xfrm>
          <a:prstGeom prst="rect">
            <a:avLst/>
          </a:prstGeom>
        </p:spPr>
        <p:txBody>
          <a:bodyPr wrap="square" lIns="0" tIns="0" rIns="0" bIns="0" rtlCol="0" anchor="t">
            <a:spAutoFit/>
          </a:bodyPr>
          <a:lstStyle/>
          <a:p>
            <a:pPr marL="0" marR="0" lvl="0" indent="0" algn="ctr" defTabSz="914400" rtl="0" eaLnBrk="1" fontAlgn="auto" latinLnBrk="0" hangingPunct="1">
              <a:lnSpc>
                <a:spcPts val="6893"/>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HREDD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Role of trade unions</a:t>
            </a:r>
          </a:p>
        </p:txBody>
      </p:sp>
      <p:pic>
        <p:nvPicPr>
          <p:cNvPr id="7" name="Afbeelding 6">
            <a:extLst>
              <a:ext uri="{FF2B5EF4-FFF2-40B4-BE49-F238E27FC236}">
                <a16:creationId xmlns:a16="http://schemas.microsoft.com/office/drawing/2014/main" id="{164A6044-F2AD-EC08-38D8-9DBD39407B38}"/>
              </a:ext>
            </a:extLst>
          </p:cNvPr>
          <p:cNvPicPr>
            <a:picLocks noChangeAspect="1"/>
          </p:cNvPicPr>
          <p:nvPr/>
        </p:nvPicPr>
        <p:blipFill>
          <a:blip r:embed="rId5"/>
          <a:stretch>
            <a:fillRect/>
          </a:stretch>
        </p:blipFill>
        <p:spPr>
          <a:xfrm>
            <a:off x="15840000" y="1440000"/>
            <a:ext cx="2260600" cy="2273300"/>
          </a:xfrm>
          <a:prstGeom prst="rect">
            <a:avLst/>
          </a:prstGeom>
        </p:spPr>
      </p:pic>
    </p:spTree>
    <p:extLst>
      <p:ext uri="{BB962C8B-B14F-4D97-AF65-F5344CB8AC3E}">
        <p14:creationId xmlns:p14="http://schemas.microsoft.com/office/powerpoint/2010/main" val="40729819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7513653D-BAB6-C27E-EF44-DDAE2D852AEE}"/>
              </a:ext>
            </a:extLst>
          </p:cNvPr>
          <p:cNvSpPr txBox="1"/>
          <p:nvPr/>
        </p:nvSpPr>
        <p:spPr>
          <a:xfrm>
            <a:off x="0" y="648000"/>
            <a:ext cx="18288000" cy="807209"/>
          </a:xfrm>
          <a:prstGeom prst="rect">
            <a:avLst/>
          </a:prstGeom>
        </p:spPr>
        <p:txBody>
          <a:bodyPr wrap="square" lIns="0" tIns="0" rIns="0" bIns="0" rtlCol="0" anchor="t">
            <a:spAutoFit/>
          </a:bodyPr>
          <a:lstStyle/>
          <a:p>
            <a:pPr marL="0" marR="0" lvl="0" indent="0" algn="ctr" defTabSz="914400" rtl="0" eaLnBrk="1" fontAlgn="auto" latinLnBrk="0" hangingPunct="1">
              <a:lnSpc>
                <a:spcPts val="6893"/>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HREDD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Role of trade unions</a:t>
            </a:r>
          </a:p>
        </p:txBody>
      </p:sp>
      <p:sp>
        <p:nvSpPr>
          <p:cNvPr id="5" name="TextBox 6">
            <a:extLst>
              <a:ext uri="{FF2B5EF4-FFF2-40B4-BE49-F238E27FC236}">
                <a16:creationId xmlns:a16="http://schemas.microsoft.com/office/drawing/2014/main" id="{F54D474D-1A21-36BA-D810-CDC30F0A1FFE}"/>
              </a:ext>
            </a:extLst>
          </p:cNvPr>
          <p:cNvSpPr txBox="1"/>
          <p:nvPr/>
        </p:nvSpPr>
        <p:spPr>
          <a:xfrm>
            <a:off x="1584001" y="2880000"/>
            <a:ext cx="11827200" cy="3757439"/>
          </a:xfrm>
          <a:prstGeom prst="rect">
            <a:avLst/>
          </a:prstGeom>
        </p:spPr>
        <p:txBody>
          <a:bodyPr wrap="square" lIns="0" tIns="0" rIns="0" bIns="0" rtlCol="0" anchor="t">
            <a:spAutoFit/>
          </a:bodyPr>
          <a:lstStyle/>
          <a:p>
            <a:pPr marL="0" marR="0" lvl="0" indent="0" algn="l" defTabSz="914400" rtl="0" eaLnBrk="1" fontAlgn="auto" latinLnBrk="0" hangingPunct="1">
              <a:lnSpc>
                <a:spcPts val="4808"/>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8064A2">
                    <a:lumMod val="75000"/>
                  </a:srgbClr>
                </a:solidFill>
                <a:effectLst/>
                <a:uLnTx/>
                <a:uFillTx/>
                <a:latin typeface="Calibri"/>
                <a:ea typeface="Graphik"/>
                <a:cs typeface="Graphik"/>
                <a:sym typeface="Graphik"/>
              </a:rPr>
              <a:t>Opportunity only when trade unions:</a:t>
            </a:r>
          </a:p>
          <a:p>
            <a:pPr marL="540000" marR="0" lvl="1" indent="-540000" algn="l" defTabSz="914400" rtl="0" eaLnBrk="1" fontAlgn="auto" latinLnBrk="0" hangingPunct="1">
              <a:lnSpc>
                <a:spcPts val="4808"/>
              </a:lnSpc>
              <a:spcBef>
                <a:spcPts val="1200"/>
              </a:spcBef>
              <a:spcAft>
                <a:spcPts val="0"/>
              </a:spcAft>
              <a:buClrTx/>
              <a:buSzTx/>
              <a:buFontTx/>
              <a:buAutoNum type="arabicPeriod"/>
              <a:tabLst/>
              <a:defRPr/>
            </a:pPr>
            <a:r>
              <a:rPr kumimoji="0" lang="en-US" sz="4000" b="0" i="0" u="none" strike="noStrike" kern="1200" cap="none" spc="0" normalizeH="0" baseline="0" noProof="0" dirty="0">
                <a:ln>
                  <a:noFill/>
                </a:ln>
                <a:solidFill>
                  <a:prstClr val="black"/>
                </a:solidFill>
                <a:effectLst/>
                <a:uLnTx/>
                <a:uFillTx/>
                <a:latin typeface="Calibri"/>
                <a:ea typeface="Graphik"/>
                <a:cs typeface="Graphik"/>
                <a:sym typeface="Graphik"/>
              </a:rPr>
              <a:t>Cooperate with other stakeholders</a:t>
            </a:r>
          </a:p>
          <a:p>
            <a:pPr marL="540000" marR="0" lvl="1" indent="-540000" algn="l" defTabSz="914400" rtl="0" eaLnBrk="1" fontAlgn="auto" latinLnBrk="0" hangingPunct="1">
              <a:lnSpc>
                <a:spcPts val="4308"/>
              </a:lnSpc>
              <a:spcBef>
                <a:spcPts val="1200"/>
              </a:spcBef>
              <a:spcAft>
                <a:spcPts val="0"/>
              </a:spcAft>
              <a:buClrTx/>
              <a:buSzTx/>
              <a:buFontTx/>
              <a:buAutoNum type="arabicPeriod"/>
              <a:tabLst/>
              <a:defRPr/>
            </a:pPr>
            <a:r>
              <a:rPr kumimoji="0" lang="en-US" sz="4000" b="0" i="0" u="none" strike="noStrike" kern="1200" cap="none" spc="0" normalizeH="0" baseline="0" noProof="0" dirty="0">
                <a:ln>
                  <a:noFill/>
                </a:ln>
                <a:solidFill>
                  <a:prstClr val="black"/>
                </a:solidFill>
                <a:effectLst/>
                <a:uLnTx/>
                <a:uFillTx/>
                <a:latin typeface="Calibri"/>
                <a:ea typeface="Graphik"/>
                <a:cs typeface="Graphik"/>
                <a:sym typeface="Graphik"/>
              </a:rPr>
              <a:t>Strengthen local, national and international connections so each trade union actor can complement the other</a:t>
            </a:r>
          </a:p>
          <a:p>
            <a:pPr marL="0" marR="0" lvl="0" indent="0" algn="l" defTabSz="914400" rtl="0" eaLnBrk="1" fontAlgn="auto" latinLnBrk="0" hangingPunct="1">
              <a:lnSpc>
                <a:spcPts val="4408"/>
              </a:lnSpc>
              <a:spcBef>
                <a:spcPct val="0"/>
              </a:spcBef>
              <a:spcAft>
                <a:spcPts val="0"/>
              </a:spcAft>
              <a:buClrTx/>
              <a:buSzTx/>
              <a:buFontTx/>
              <a:buNone/>
              <a:tabLst/>
              <a:defRPr/>
            </a:pPr>
            <a:endParaRPr kumimoji="0" lang="en-US" sz="3800" b="0" i="0" u="none" strike="noStrike" kern="1200" cap="none" spc="0" normalizeH="0" baseline="0" noProof="0" dirty="0">
              <a:ln>
                <a:noFill/>
              </a:ln>
              <a:solidFill>
                <a:prstClr val="black"/>
              </a:solidFill>
              <a:effectLst/>
              <a:uLnTx/>
              <a:uFillTx/>
              <a:latin typeface="Graphik"/>
              <a:ea typeface="Graphik"/>
              <a:cs typeface="Graphik"/>
              <a:sym typeface="Graphik"/>
            </a:endParaRPr>
          </a:p>
        </p:txBody>
      </p:sp>
      <p:grpSp>
        <p:nvGrpSpPr>
          <p:cNvPr id="7" name="Group 2">
            <a:extLst>
              <a:ext uri="{FF2B5EF4-FFF2-40B4-BE49-F238E27FC236}">
                <a16:creationId xmlns:a16="http://schemas.microsoft.com/office/drawing/2014/main" id="{D6FEF5C1-85E8-CDBE-B275-9D690B748F8B}"/>
              </a:ext>
            </a:extLst>
          </p:cNvPr>
          <p:cNvGrpSpPr/>
          <p:nvPr/>
        </p:nvGrpSpPr>
        <p:grpSpPr>
          <a:xfrm>
            <a:off x="10439399" y="5372102"/>
            <a:ext cx="5742206" cy="4193367"/>
            <a:chOff x="335453" y="44310"/>
            <a:chExt cx="1452802" cy="812800"/>
          </a:xfrm>
        </p:grpSpPr>
        <p:sp>
          <p:nvSpPr>
            <p:cNvPr id="8" name="Freeform 3">
              <a:extLst>
                <a:ext uri="{FF2B5EF4-FFF2-40B4-BE49-F238E27FC236}">
                  <a16:creationId xmlns:a16="http://schemas.microsoft.com/office/drawing/2014/main" id="{EA9B2FC4-5DFB-2783-4CC7-F3538D85081D}"/>
                </a:ext>
              </a:extLst>
            </p:cNvPr>
            <p:cNvSpPr/>
            <p:nvPr/>
          </p:nvSpPr>
          <p:spPr>
            <a:xfrm>
              <a:off x="335453" y="44310"/>
              <a:ext cx="1452802" cy="812800"/>
            </a:xfrm>
            <a:custGeom>
              <a:avLst/>
              <a:gdLst/>
              <a:ahLst/>
              <a:cxnLst/>
              <a:rect l="l" t="t" r="r" b="b"/>
              <a:pathLst>
                <a:path w="1452802" h="812800">
                  <a:moveTo>
                    <a:pt x="726401" y="0"/>
                  </a:moveTo>
                  <a:lnTo>
                    <a:pt x="833638" y="87561"/>
                  </a:lnTo>
                  <a:lnTo>
                    <a:pt x="989932" y="27679"/>
                  </a:lnTo>
                  <a:lnTo>
                    <a:pt x="1033632" y="131093"/>
                  </a:lnTo>
                  <a:lnTo>
                    <a:pt x="1217870" y="106978"/>
                  </a:lnTo>
                  <a:lnTo>
                    <a:pt x="1192133" y="212279"/>
                  </a:lnTo>
                  <a:lnTo>
                    <a:pt x="1379433" y="227186"/>
                  </a:lnTo>
                  <a:lnTo>
                    <a:pt x="1287732" y="320152"/>
                  </a:lnTo>
                  <a:lnTo>
                    <a:pt x="1452802" y="372069"/>
                  </a:lnTo>
                  <a:lnTo>
                    <a:pt x="1307522" y="440145"/>
                  </a:lnTo>
                  <a:lnTo>
                    <a:pt x="1428066" y="522061"/>
                  </a:lnTo>
                  <a:lnTo>
                    <a:pt x="1248826" y="556053"/>
                  </a:lnTo>
                  <a:lnTo>
                    <a:pt x="1308566" y="656904"/>
                  </a:lnTo>
                  <a:lnTo>
                    <a:pt x="1119577" y="652219"/>
                  </a:lnTo>
                  <a:lnTo>
                    <a:pt x="1110440" y="758384"/>
                  </a:lnTo>
                  <a:lnTo>
                    <a:pt x="937225" y="715658"/>
                  </a:lnTo>
                  <a:lnTo>
                    <a:pt x="860449" y="812800"/>
                  </a:lnTo>
                  <a:lnTo>
                    <a:pt x="726401" y="737801"/>
                  </a:lnTo>
                  <a:lnTo>
                    <a:pt x="592353" y="812800"/>
                  </a:lnTo>
                  <a:lnTo>
                    <a:pt x="515577" y="715658"/>
                  </a:lnTo>
                  <a:lnTo>
                    <a:pt x="342362" y="758384"/>
                  </a:lnTo>
                  <a:lnTo>
                    <a:pt x="333225" y="652219"/>
                  </a:lnTo>
                  <a:lnTo>
                    <a:pt x="144237" y="656904"/>
                  </a:lnTo>
                  <a:lnTo>
                    <a:pt x="203974" y="556053"/>
                  </a:lnTo>
                  <a:lnTo>
                    <a:pt x="24737" y="522061"/>
                  </a:lnTo>
                  <a:lnTo>
                    <a:pt x="145280" y="440145"/>
                  </a:lnTo>
                  <a:lnTo>
                    <a:pt x="0" y="372069"/>
                  </a:lnTo>
                  <a:lnTo>
                    <a:pt x="165070" y="320152"/>
                  </a:lnTo>
                  <a:lnTo>
                    <a:pt x="73368" y="227186"/>
                  </a:lnTo>
                  <a:lnTo>
                    <a:pt x="260669" y="212279"/>
                  </a:lnTo>
                  <a:lnTo>
                    <a:pt x="234932" y="106978"/>
                  </a:lnTo>
                  <a:lnTo>
                    <a:pt x="419170" y="131093"/>
                  </a:lnTo>
                  <a:lnTo>
                    <a:pt x="462870" y="27679"/>
                  </a:lnTo>
                  <a:lnTo>
                    <a:pt x="619164" y="87561"/>
                  </a:lnTo>
                  <a:lnTo>
                    <a:pt x="726401" y="0"/>
                  </a:lnTo>
                  <a:close/>
                </a:path>
              </a:pathLst>
            </a:custGeom>
            <a:solidFill>
              <a:srgbClr val="FBBC43"/>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TextBox 4">
              <a:extLst>
                <a:ext uri="{FF2B5EF4-FFF2-40B4-BE49-F238E27FC236}">
                  <a16:creationId xmlns:a16="http://schemas.microsoft.com/office/drawing/2014/main" id="{BD898F84-B014-22B4-508A-A4BFB626779B}"/>
                </a:ext>
              </a:extLst>
            </p:cNvPr>
            <p:cNvSpPr txBox="1"/>
            <p:nvPr/>
          </p:nvSpPr>
          <p:spPr>
            <a:xfrm>
              <a:off x="585154" y="169723"/>
              <a:ext cx="953401" cy="561975"/>
            </a:xfrm>
            <a:prstGeom prst="rect">
              <a:avLst/>
            </a:prstGeom>
          </p:spPr>
          <p:txBody>
            <a:bodyPr lIns="50800" tIns="50800" rIns="50800" bIns="50800" rtlCol="0" anchor="ctr"/>
            <a:lstStyle/>
            <a:p>
              <a:pPr marL="0" marR="0" lvl="0" indent="0" algn="ctr" defTabSz="914400" rtl="0" eaLnBrk="1" fontAlgn="auto" latinLnBrk="0" hangingPunct="1">
                <a:lnSpc>
                  <a:spcPts val="3541"/>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0000"/>
                  </a:solidFill>
                  <a:effectLst/>
                  <a:uLnTx/>
                  <a:uFillTx/>
                  <a:latin typeface="Calibri"/>
                  <a:ea typeface="Graphik Bold"/>
                  <a:cs typeface="Graphik Bold"/>
                  <a:sym typeface="Graphik Bold"/>
                </a:rPr>
                <a:t>Social Dialogue remains core of trade union work</a:t>
              </a:r>
            </a:p>
          </p:txBody>
        </p:sp>
      </p:grpSp>
      <p:pic>
        <p:nvPicPr>
          <p:cNvPr id="10" name="Afbeelding 9">
            <a:extLst>
              <a:ext uri="{FF2B5EF4-FFF2-40B4-BE49-F238E27FC236}">
                <a16:creationId xmlns:a16="http://schemas.microsoft.com/office/drawing/2014/main" id="{803FF390-0820-BEC8-F4D9-1871A8D032CE}"/>
              </a:ext>
            </a:extLst>
          </p:cNvPr>
          <p:cNvPicPr>
            <a:picLocks noChangeAspect="1"/>
          </p:cNvPicPr>
          <p:nvPr/>
        </p:nvPicPr>
        <p:blipFill>
          <a:blip r:embed="rId3"/>
          <a:stretch>
            <a:fillRect/>
          </a:stretch>
        </p:blipFill>
        <p:spPr>
          <a:xfrm>
            <a:off x="15840000" y="1440000"/>
            <a:ext cx="2260600" cy="2273300"/>
          </a:xfrm>
          <a:prstGeom prst="rect">
            <a:avLst/>
          </a:prstGeom>
        </p:spPr>
      </p:pic>
    </p:spTree>
    <p:extLst>
      <p:ext uri="{BB962C8B-B14F-4D97-AF65-F5344CB8AC3E}">
        <p14:creationId xmlns:p14="http://schemas.microsoft.com/office/powerpoint/2010/main" val="10264437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52669F-7AF5-8E43-06CC-7D344B6FDD6C}"/>
            </a:ext>
          </a:extLst>
        </p:cNvPr>
        <p:cNvGrpSpPr/>
        <p:nvPr/>
      </p:nvGrpSpPr>
      <p:grpSpPr>
        <a:xfrm>
          <a:off x="0" y="0"/>
          <a:ext cx="0" cy="0"/>
          <a:chOff x="0" y="0"/>
          <a:chExt cx="0" cy="0"/>
        </a:xfrm>
      </p:grpSpPr>
      <p:sp>
        <p:nvSpPr>
          <p:cNvPr id="2" name="TextBox 5">
            <a:extLst>
              <a:ext uri="{FF2B5EF4-FFF2-40B4-BE49-F238E27FC236}">
                <a16:creationId xmlns:a16="http://schemas.microsoft.com/office/drawing/2014/main" id="{82B7388D-D6A0-7D53-7217-450735FD707C}"/>
              </a:ext>
            </a:extLst>
          </p:cNvPr>
          <p:cNvSpPr txBox="1"/>
          <p:nvPr/>
        </p:nvSpPr>
        <p:spPr>
          <a:xfrm>
            <a:off x="0" y="648000"/>
            <a:ext cx="18288000" cy="807209"/>
          </a:xfrm>
          <a:prstGeom prst="rect">
            <a:avLst/>
          </a:prstGeom>
        </p:spPr>
        <p:txBody>
          <a:bodyPr wrap="square" lIns="0" tIns="0" rIns="0" bIns="0" rtlCol="0" anchor="t">
            <a:spAutoFit/>
          </a:bodyPr>
          <a:lstStyle/>
          <a:p>
            <a:pPr marL="0" marR="0" lvl="0" indent="0" algn="ctr" defTabSz="914400" rtl="0" eaLnBrk="1" fontAlgn="auto" latinLnBrk="0" hangingPunct="1">
              <a:lnSpc>
                <a:spcPts val="6893"/>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HREDD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Role of trade unions</a:t>
            </a:r>
          </a:p>
        </p:txBody>
      </p:sp>
      <p:sp>
        <p:nvSpPr>
          <p:cNvPr id="6" name="TextBox 3">
            <a:extLst>
              <a:ext uri="{FF2B5EF4-FFF2-40B4-BE49-F238E27FC236}">
                <a16:creationId xmlns:a16="http://schemas.microsoft.com/office/drawing/2014/main" id="{AD6DB5A9-48CB-6BF3-E308-3649C985E0CA}"/>
              </a:ext>
            </a:extLst>
          </p:cNvPr>
          <p:cNvSpPr txBox="1"/>
          <p:nvPr/>
        </p:nvSpPr>
        <p:spPr>
          <a:xfrm>
            <a:off x="1584000" y="2880000"/>
            <a:ext cx="14991287" cy="5988819"/>
          </a:xfrm>
          <a:prstGeom prst="rect">
            <a:avLst/>
          </a:prstGeom>
        </p:spPr>
        <p:txBody>
          <a:bodyPr lIns="0" tIns="0" rIns="0" bIns="0" rtlCol="0" anchor="t">
            <a:spAutoFit/>
          </a:bodyPr>
          <a:lstStyle/>
          <a:p>
            <a:pPr marL="0" marR="0" lvl="0" indent="0" algn="l" defTabSz="914400" rtl="0" eaLnBrk="1" fontAlgn="auto" latinLnBrk="0" hangingPunct="1">
              <a:lnSpc>
                <a:spcPts val="4708"/>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8064A2">
                    <a:lumMod val="75000"/>
                  </a:srgbClr>
                </a:solidFill>
                <a:effectLst/>
                <a:uLnTx/>
                <a:uFillTx/>
                <a:latin typeface="Calibri"/>
                <a:ea typeface="Graphik"/>
                <a:cs typeface="Graphik"/>
                <a:sym typeface="Graphik"/>
              </a:rPr>
              <a:t>Trade unions are key stakeholders:</a:t>
            </a:r>
          </a:p>
          <a:p>
            <a:pPr marL="360000" marR="0" lvl="1" indent="-360000" algn="l" defTabSz="914400" rtl="0" eaLnBrk="1" fontAlgn="auto" latinLnBrk="0" hangingPunct="1">
              <a:lnSpc>
                <a:spcPts val="4708"/>
              </a:lnSpc>
              <a:spcBef>
                <a:spcPts val="0"/>
              </a:spcBef>
              <a:spcAft>
                <a:spcPts val="0"/>
              </a:spcAft>
              <a:buClr>
                <a:srgbClr val="7030A0"/>
              </a:buClr>
              <a:buSzTx/>
              <a:buFont typeface="Arial"/>
              <a:buChar char="•"/>
              <a:tabLst/>
              <a:defRPr/>
            </a:pPr>
            <a:r>
              <a:rPr kumimoji="0" lang="en-US" sz="4000" b="0" i="0" u="none" strike="noStrike" kern="1200" cap="none" spc="0" normalizeH="0" baseline="0" noProof="0" dirty="0">
                <a:ln>
                  <a:noFill/>
                </a:ln>
                <a:solidFill>
                  <a:srgbClr val="000000"/>
                </a:solidFill>
                <a:effectLst/>
                <a:uLnTx/>
                <a:uFillTx/>
                <a:latin typeface="Calibri"/>
                <a:ea typeface="Graphik"/>
                <a:cs typeface="Graphik"/>
                <a:sym typeface="Graphik"/>
              </a:rPr>
              <a:t>In all 6 steps of HREDD</a:t>
            </a:r>
          </a:p>
          <a:p>
            <a:pPr marL="360000" marR="0" lvl="1" indent="-360000" algn="l" defTabSz="914400" rtl="0" eaLnBrk="1" fontAlgn="auto" latinLnBrk="0" hangingPunct="1">
              <a:lnSpc>
                <a:spcPts val="4708"/>
              </a:lnSpc>
              <a:spcBef>
                <a:spcPts val="0"/>
              </a:spcBef>
              <a:spcAft>
                <a:spcPts val="0"/>
              </a:spcAft>
              <a:buClr>
                <a:srgbClr val="7030A0"/>
              </a:buClr>
              <a:buSzTx/>
              <a:buFont typeface="Arial"/>
              <a:buChar char="•"/>
              <a:tabLst/>
              <a:defRPr/>
            </a:pPr>
            <a:r>
              <a:rPr kumimoji="0" lang="en-US" sz="4000" b="0" i="0" u="none" strike="noStrike" kern="1200" cap="none" spc="0" normalizeH="0" baseline="0" noProof="0" dirty="0">
                <a:ln>
                  <a:noFill/>
                </a:ln>
                <a:solidFill>
                  <a:srgbClr val="000000"/>
                </a:solidFill>
                <a:effectLst/>
                <a:uLnTx/>
                <a:uFillTx/>
                <a:latin typeface="Calibri"/>
                <a:ea typeface="Graphik"/>
                <a:cs typeface="Graphik"/>
                <a:sym typeface="Graphik"/>
              </a:rPr>
              <a:t>Meaningful engagement</a:t>
            </a:r>
          </a:p>
          <a:p>
            <a:pPr marL="360000" marR="0" lvl="2" indent="0" algn="l" defTabSz="914400" rtl="0" eaLnBrk="1" fontAlgn="auto" latinLnBrk="0" hangingPunct="1">
              <a:lnSpc>
                <a:spcPts val="4708"/>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Calibri"/>
                <a:ea typeface="Graphik"/>
                <a:cs typeface="Graphik"/>
                <a:sym typeface="Graphik"/>
              </a:rPr>
              <a:t>- two way communication</a:t>
            </a:r>
          </a:p>
          <a:p>
            <a:pPr marL="360000" marR="0" lvl="2" indent="0" algn="l" defTabSz="914400" rtl="0" eaLnBrk="1" fontAlgn="auto" latinLnBrk="0" hangingPunct="1">
              <a:lnSpc>
                <a:spcPts val="4708"/>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Calibri"/>
                <a:ea typeface="Graphik"/>
                <a:cs typeface="Graphik"/>
                <a:sym typeface="Graphik"/>
              </a:rPr>
              <a:t>- in good faith</a:t>
            </a:r>
          </a:p>
          <a:p>
            <a:pPr marL="360000" marR="0" lvl="2" indent="0" algn="l" defTabSz="914400" rtl="0" eaLnBrk="1" fontAlgn="auto" latinLnBrk="0" hangingPunct="1">
              <a:lnSpc>
                <a:spcPts val="4708"/>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Calibri"/>
                <a:ea typeface="Graphik"/>
                <a:cs typeface="Graphik"/>
                <a:sym typeface="Graphik"/>
              </a:rPr>
              <a:t>- prior to impactful decisions</a:t>
            </a:r>
          </a:p>
          <a:p>
            <a:pPr marL="360000" marR="0" lvl="2" indent="0" algn="l" defTabSz="914400" rtl="0" eaLnBrk="1" fontAlgn="auto" latinLnBrk="0" hangingPunct="1">
              <a:lnSpc>
                <a:spcPts val="4708"/>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Calibri"/>
                <a:ea typeface="Graphik"/>
                <a:cs typeface="Graphik"/>
                <a:sym typeface="Graphik"/>
              </a:rPr>
              <a:t>- with follow-up</a:t>
            </a:r>
          </a:p>
          <a:p>
            <a:pPr marL="360000" marR="0" lvl="1" indent="-360000" algn="l" defTabSz="914400" rtl="0" eaLnBrk="1" fontAlgn="auto" latinLnBrk="0" hangingPunct="1">
              <a:lnSpc>
                <a:spcPts val="4708"/>
              </a:lnSpc>
              <a:spcBef>
                <a:spcPts val="0"/>
              </a:spcBef>
              <a:spcAft>
                <a:spcPts val="0"/>
              </a:spcAft>
              <a:buClr>
                <a:srgbClr val="7030A0"/>
              </a:buClr>
              <a:buSzTx/>
              <a:buFont typeface="Arial"/>
              <a:buChar char="•"/>
              <a:tabLst/>
              <a:defRPr/>
            </a:pPr>
            <a:r>
              <a:rPr kumimoji="0" lang="en-US" sz="4000" b="0" i="0" u="none" strike="noStrike" kern="1200" cap="none" spc="0" normalizeH="0" baseline="0" noProof="0" dirty="0">
                <a:ln>
                  <a:noFill/>
                </a:ln>
                <a:solidFill>
                  <a:srgbClr val="000000"/>
                </a:solidFill>
                <a:effectLst/>
                <a:uLnTx/>
                <a:uFillTx/>
                <a:latin typeface="Calibri"/>
                <a:ea typeface="Graphik"/>
                <a:cs typeface="Graphik"/>
                <a:sym typeface="Graphik"/>
              </a:rPr>
              <a:t>Continuously</a:t>
            </a:r>
          </a:p>
          <a:p>
            <a:pPr marL="360000" marR="0" lvl="1" indent="-360000" algn="l" defTabSz="914400" rtl="0" eaLnBrk="1" fontAlgn="auto" latinLnBrk="0" hangingPunct="1">
              <a:lnSpc>
                <a:spcPts val="4708"/>
              </a:lnSpc>
              <a:spcBef>
                <a:spcPts val="0"/>
              </a:spcBef>
              <a:spcAft>
                <a:spcPts val="0"/>
              </a:spcAft>
              <a:buClr>
                <a:srgbClr val="7030A0"/>
              </a:buClr>
              <a:buSzTx/>
              <a:buFont typeface="Arial"/>
              <a:buChar char="•"/>
              <a:tabLst/>
              <a:defRPr/>
            </a:pPr>
            <a:r>
              <a:rPr kumimoji="0" lang="en-US" sz="4000" b="0" i="0" u="none" strike="noStrike" kern="1200" cap="none" spc="0" normalizeH="0" baseline="0" noProof="0" dirty="0">
                <a:ln>
                  <a:noFill/>
                </a:ln>
                <a:solidFill>
                  <a:srgbClr val="000000"/>
                </a:solidFill>
                <a:effectLst/>
                <a:uLnTx/>
                <a:uFillTx/>
                <a:latin typeface="Calibri"/>
                <a:ea typeface="Graphik"/>
                <a:cs typeface="Graphik"/>
                <a:sym typeface="Graphik"/>
              </a:rPr>
              <a:t>CBAs are good indicators</a:t>
            </a:r>
          </a:p>
          <a:p>
            <a:pPr marL="0" marR="0" lvl="0" indent="0" algn="l" defTabSz="914400" rtl="0" eaLnBrk="1" fontAlgn="auto" latinLnBrk="0" hangingPunct="1">
              <a:lnSpc>
                <a:spcPts val="4408"/>
              </a:lnSpc>
              <a:spcBef>
                <a:spcPct val="0"/>
              </a:spcBef>
              <a:spcAft>
                <a:spcPts val="0"/>
              </a:spcAft>
              <a:buClrTx/>
              <a:buSzTx/>
              <a:buFontTx/>
              <a:buNone/>
              <a:tabLst/>
              <a:defRPr/>
            </a:pPr>
            <a:endParaRPr kumimoji="0" lang="en-US" sz="3800" b="0" i="0" u="none" strike="noStrike" kern="1200" cap="none" spc="0" normalizeH="0" baseline="0" noProof="0" dirty="0">
              <a:ln>
                <a:noFill/>
              </a:ln>
              <a:solidFill>
                <a:srgbClr val="000000"/>
              </a:solidFill>
              <a:effectLst/>
              <a:uLnTx/>
              <a:uFillTx/>
              <a:latin typeface="Calibri"/>
              <a:ea typeface="Graphik"/>
              <a:cs typeface="Graphik"/>
              <a:sym typeface="Graphik"/>
            </a:endParaRPr>
          </a:p>
        </p:txBody>
      </p:sp>
      <p:pic>
        <p:nvPicPr>
          <p:cNvPr id="5" name="Afbeelding 4" descr="Afbeelding met symbool, logo, Graphics, cirkel&#10;&#10;Automatisch gegenereerde beschrijving">
            <a:extLst>
              <a:ext uri="{FF2B5EF4-FFF2-40B4-BE49-F238E27FC236}">
                <a16:creationId xmlns:a16="http://schemas.microsoft.com/office/drawing/2014/main" id="{6E541710-4FA2-F480-79EF-4981B494C4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Tree>
    <p:extLst>
      <p:ext uri="{BB962C8B-B14F-4D97-AF65-F5344CB8AC3E}">
        <p14:creationId xmlns:p14="http://schemas.microsoft.com/office/powerpoint/2010/main" val="35037715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2E6750DE-4D06-DBA7-81B8-6A067D1E15D7}"/>
              </a:ext>
            </a:extLst>
          </p:cNvPr>
          <p:cNvSpPr txBox="1"/>
          <p:nvPr/>
        </p:nvSpPr>
        <p:spPr>
          <a:xfrm>
            <a:off x="0" y="648000"/>
            <a:ext cx="18288000" cy="807209"/>
          </a:xfrm>
          <a:prstGeom prst="rect">
            <a:avLst/>
          </a:prstGeom>
        </p:spPr>
        <p:txBody>
          <a:bodyPr wrap="square" lIns="0" tIns="0" rIns="0" bIns="0" rtlCol="0" anchor="t">
            <a:spAutoFit/>
          </a:bodyPr>
          <a:lstStyle/>
          <a:p>
            <a:pPr algn="ctr">
              <a:lnSpc>
                <a:spcPts val="6893"/>
              </a:lnSpc>
            </a:pPr>
            <a:r>
              <a:rPr lang="en-US" sz="5400" b="1" dirty="0">
                <a:solidFill>
                  <a:srgbClr val="FBBC43"/>
                </a:solidFill>
                <a:latin typeface="Verdana" panose="020B0604030504040204" pitchFamily="34" charset="0"/>
                <a:ea typeface="Verdana" panose="020B0604030504040204" pitchFamily="34" charset="0"/>
                <a:cs typeface="Verdana" panose="020B0604030504040204" pitchFamily="34" charset="0"/>
                <a:sym typeface="Graphik Bold"/>
              </a:rPr>
              <a:t>HREDD</a:t>
            </a:r>
            <a:r>
              <a:rPr lang="en-US" sz="5400" dirty="0">
                <a:solidFill>
                  <a:srgbClr val="FBBC43"/>
                </a:solidFill>
                <a:latin typeface="Verdana" panose="020B0604030504040204" pitchFamily="34" charset="0"/>
                <a:ea typeface="Verdana" panose="020B0604030504040204" pitchFamily="34" charset="0"/>
                <a:cs typeface="Verdana" panose="020B0604030504040204" pitchFamily="34" charset="0"/>
                <a:sym typeface="Graphik Bold"/>
              </a:rPr>
              <a:t> </a:t>
            </a:r>
            <a:r>
              <a:rPr lang="en-US" sz="5400" dirty="0">
                <a:solidFill>
                  <a:srgbClr val="FFFFFF"/>
                </a:solidFill>
                <a:latin typeface="Verdana" panose="020B0604030504040204" pitchFamily="34" charset="0"/>
                <a:ea typeface="Verdana" panose="020B0604030504040204" pitchFamily="34" charset="0"/>
                <a:cs typeface="Verdana" panose="020B0604030504040204" pitchFamily="34" charset="0"/>
                <a:sym typeface="Graphik Bold"/>
              </a:rPr>
              <a:t>- Country specific</a:t>
            </a:r>
          </a:p>
        </p:txBody>
      </p:sp>
      <p:pic>
        <p:nvPicPr>
          <p:cNvPr id="3" name="Afbeelding 2" descr="Afbeelding met symbool, logo, Graphics, cirkel&#10;&#10;Automatisch gegenereerde beschrijving">
            <a:extLst>
              <a:ext uri="{FF2B5EF4-FFF2-40B4-BE49-F238E27FC236}">
                <a16:creationId xmlns:a16="http://schemas.microsoft.com/office/drawing/2014/main" id="{1723E084-B1B4-982B-16D6-0AC0FD38F59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
        <p:nvSpPr>
          <p:cNvPr id="4" name="Tekstvak 3">
            <a:extLst>
              <a:ext uri="{FF2B5EF4-FFF2-40B4-BE49-F238E27FC236}">
                <a16:creationId xmlns:a16="http://schemas.microsoft.com/office/drawing/2014/main" id="{0DD983B8-DA52-EC31-E009-6B980E8DFF6D}"/>
              </a:ext>
            </a:extLst>
          </p:cNvPr>
          <p:cNvSpPr txBox="1"/>
          <p:nvPr/>
        </p:nvSpPr>
        <p:spPr>
          <a:xfrm>
            <a:off x="1440000" y="2880000"/>
            <a:ext cx="13571400" cy="6709529"/>
          </a:xfrm>
          <a:prstGeom prst="rect">
            <a:avLst/>
          </a:prstGeom>
          <a:noFill/>
        </p:spPr>
        <p:txBody>
          <a:bodyPr wrap="square" rtlCol="0">
            <a:spAutoFit/>
          </a:bodyPr>
          <a:lstStyle/>
          <a:p>
            <a:pPr marL="540000" marR="0" lvl="0" indent="-540000" algn="l" defTabSz="914400" rtl="0" eaLnBrk="1" fontAlgn="auto" latinLnBrk="0" hangingPunct="1">
              <a:lnSpc>
                <a:spcPct val="100000"/>
              </a:lnSpc>
              <a:spcBef>
                <a:spcPts val="0"/>
              </a:spcBef>
              <a:spcAft>
                <a:spcPts val="0"/>
              </a:spcAft>
              <a:buClr>
                <a:srgbClr val="7030A0"/>
              </a:buClr>
              <a:buSzTx/>
              <a:buFont typeface="Arial" panose="020B0604020202020204" pitchFamily="34" charset="0"/>
              <a:buChar char="•"/>
              <a:tabLst/>
              <a:defRPr/>
            </a:pPr>
            <a:r>
              <a:rPr kumimoji="0" lang="nl-NL" sz="3200" b="0" i="0" u="none" strike="noStrike" kern="1200" cap="none" spc="0" normalizeH="0" baseline="0" noProof="0" dirty="0">
                <a:ln>
                  <a:noFill/>
                </a:ln>
                <a:effectLst/>
                <a:uLnTx/>
                <a:uFillTx/>
                <a:ea typeface="+mn-ea"/>
                <a:cs typeface="+mn-cs"/>
              </a:rPr>
              <a:t>Major labor </a:t>
            </a:r>
            <a:r>
              <a:rPr kumimoji="0" lang="nl-NL" sz="3200" b="0" i="0" u="none" strike="noStrike" kern="1200" cap="none" spc="0" normalizeH="0" baseline="0" noProof="0" dirty="0" err="1">
                <a:ln>
                  <a:noFill/>
                </a:ln>
                <a:effectLst/>
                <a:uLnTx/>
                <a:uFillTx/>
                <a:ea typeface="+mn-ea"/>
                <a:cs typeface="+mn-cs"/>
              </a:rPr>
              <a:t>rights</a:t>
            </a:r>
            <a:r>
              <a:rPr kumimoji="0" lang="nl-NL" sz="3200" b="0" i="0" u="none" strike="noStrike" kern="1200" cap="none" spc="0" normalizeH="0" baseline="0" noProof="0" dirty="0">
                <a:ln>
                  <a:noFill/>
                </a:ln>
                <a:effectLst/>
                <a:uLnTx/>
                <a:uFillTx/>
                <a:ea typeface="+mn-ea"/>
                <a:cs typeface="+mn-cs"/>
              </a:rPr>
              <a:t> </a:t>
            </a:r>
            <a:r>
              <a:rPr kumimoji="0" lang="nl-NL" sz="3200" b="0" i="0" u="none" strike="noStrike" kern="1200" cap="none" spc="0" normalizeH="0" baseline="0" noProof="0" dirty="0" err="1">
                <a:ln>
                  <a:noFill/>
                </a:ln>
                <a:effectLst/>
                <a:uLnTx/>
                <a:uFillTx/>
                <a:ea typeface="+mn-ea"/>
                <a:cs typeface="+mn-cs"/>
              </a:rPr>
              <a:t>risks</a:t>
            </a:r>
            <a:r>
              <a:rPr kumimoji="0" lang="nl-NL" sz="3200" b="0" i="0" u="none" strike="noStrike" kern="1200" cap="none" spc="0" normalizeH="0" baseline="0" noProof="0" dirty="0">
                <a:ln>
                  <a:noFill/>
                </a:ln>
                <a:effectLst/>
                <a:uLnTx/>
                <a:uFillTx/>
                <a:ea typeface="+mn-ea"/>
                <a:cs typeface="+mn-cs"/>
              </a:rPr>
              <a:t> in Cambodia: </a:t>
            </a:r>
            <a:r>
              <a:rPr kumimoji="0" lang="nl-NL" sz="3200" b="0" i="0" u="none" strike="noStrike" kern="1200" cap="none" spc="0" normalizeH="0" baseline="0" noProof="0" dirty="0" err="1">
                <a:ln>
                  <a:noFill/>
                </a:ln>
                <a:effectLst/>
                <a:uLnTx/>
                <a:uFillTx/>
                <a:ea typeface="+mn-ea"/>
                <a:cs typeface="+mn-cs"/>
              </a:rPr>
              <a:t>excessive</a:t>
            </a:r>
            <a:r>
              <a:rPr kumimoji="0" lang="nl-NL" sz="3200" b="0" i="0" u="none" strike="noStrike" kern="1200" cap="none" spc="0" normalizeH="0" baseline="0" noProof="0" dirty="0">
                <a:ln>
                  <a:noFill/>
                </a:ln>
                <a:effectLst/>
                <a:uLnTx/>
                <a:uFillTx/>
                <a:ea typeface="+mn-ea"/>
                <a:cs typeface="+mn-cs"/>
              </a:rPr>
              <a:t> overtime, </a:t>
            </a:r>
            <a:r>
              <a:rPr kumimoji="0" lang="nl-NL" sz="3200" b="0" i="0" u="none" strike="noStrike" kern="1200" cap="none" spc="0" normalizeH="0" baseline="0" noProof="0" dirty="0" err="1">
                <a:ln>
                  <a:noFill/>
                </a:ln>
                <a:effectLst/>
                <a:uLnTx/>
                <a:uFillTx/>
                <a:ea typeface="+mn-ea"/>
                <a:cs typeface="+mn-cs"/>
              </a:rPr>
              <a:t>violations</a:t>
            </a:r>
            <a:r>
              <a:rPr kumimoji="0" lang="nl-NL" sz="3200" b="0" i="0" u="none" strike="noStrike" kern="1200" cap="none" spc="0" normalizeH="0" baseline="0" noProof="0" dirty="0">
                <a:ln>
                  <a:noFill/>
                </a:ln>
                <a:effectLst/>
                <a:uLnTx/>
                <a:uFillTx/>
                <a:ea typeface="+mn-ea"/>
                <a:cs typeface="+mn-cs"/>
              </a:rPr>
              <a:t> of freedom of </a:t>
            </a:r>
            <a:r>
              <a:rPr kumimoji="0" lang="nl-NL" sz="3200" b="0" i="0" u="none" strike="noStrike" kern="1200" cap="none" spc="0" normalizeH="0" baseline="0" noProof="0" dirty="0" err="1">
                <a:ln>
                  <a:noFill/>
                </a:ln>
                <a:effectLst/>
                <a:uLnTx/>
                <a:uFillTx/>
                <a:ea typeface="+mn-ea"/>
                <a:cs typeface="+mn-cs"/>
              </a:rPr>
              <a:t>association</a:t>
            </a:r>
            <a:r>
              <a:rPr kumimoji="0" lang="nl-NL" sz="3200" b="0" i="0" u="none" strike="noStrike" kern="1200" cap="none" spc="0" normalizeH="0" baseline="0" noProof="0" dirty="0">
                <a:ln>
                  <a:noFill/>
                </a:ln>
                <a:effectLst/>
                <a:uLnTx/>
                <a:uFillTx/>
                <a:ea typeface="+mn-ea"/>
                <a:cs typeface="+mn-cs"/>
              </a:rPr>
              <a:t>, OSH, </a:t>
            </a:r>
            <a:r>
              <a:rPr kumimoji="0" lang="nl-NL" sz="3200" b="0" i="0" u="none" strike="noStrike" kern="1200" cap="none" spc="0" normalizeH="0" baseline="0" noProof="0" dirty="0" err="1">
                <a:ln>
                  <a:noFill/>
                </a:ln>
                <a:effectLst/>
                <a:uLnTx/>
                <a:uFillTx/>
                <a:ea typeface="+mn-ea"/>
                <a:cs typeface="+mn-cs"/>
              </a:rPr>
              <a:t>poor</a:t>
            </a:r>
            <a:r>
              <a:rPr kumimoji="0" lang="nl-NL" sz="3200" b="0" i="0" u="none" strike="noStrike" kern="1200" cap="none" spc="0" normalizeH="0" baseline="0" noProof="0" dirty="0">
                <a:ln>
                  <a:noFill/>
                </a:ln>
                <a:effectLst/>
                <a:uLnTx/>
                <a:uFillTx/>
                <a:ea typeface="+mn-ea"/>
                <a:cs typeface="+mn-cs"/>
              </a:rPr>
              <a:t> law </a:t>
            </a:r>
            <a:r>
              <a:rPr kumimoji="0" lang="nl-NL" sz="3200" b="0" i="0" u="none" strike="noStrike" kern="1200" cap="none" spc="0" normalizeH="0" baseline="0" noProof="0" dirty="0" err="1">
                <a:ln>
                  <a:noFill/>
                </a:ln>
                <a:effectLst/>
                <a:uLnTx/>
                <a:uFillTx/>
                <a:ea typeface="+mn-ea"/>
                <a:cs typeface="+mn-cs"/>
              </a:rPr>
              <a:t>enforcement</a:t>
            </a:r>
            <a:r>
              <a:rPr kumimoji="0" lang="nl-NL" sz="3200" b="0" i="0" u="none" strike="noStrike" kern="1200" cap="none" spc="0" normalizeH="0" baseline="0" noProof="0" dirty="0">
                <a:ln>
                  <a:noFill/>
                </a:ln>
                <a:effectLst/>
                <a:uLnTx/>
                <a:uFillTx/>
                <a:ea typeface="+mn-ea"/>
                <a:cs typeface="+mn-cs"/>
              </a:rPr>
              <a:t>, forced labor and </a:t>
            </a:r>
            <a:r>
              <a:rPr kumimoji="0" lang="nl-NL" sz="3200" b="0" i="0" u="none" strike="noStrike" kern="1200" cap="none" spc="0" normalizeH="0" baseline="0" noProof="0" dirty="0" err="1">
                <a:ln>
                  <a:noFill/>
                </a:ln>
                <a:effectLst/>
                <a:uLnTx/>
                <a:uFillTx/>
                <a:ea typeface="+mn-ea"/>
                <a:cs typeface="+mn-cs"/>
              </a:rPr>
              <a:t>child</a:t>
            </a:r>
            <a:r>
              <a:rPr kumimoji="0" lang="nl-NL" sz="3200" b="0" i="0" u="none" strike="noStrike" kern="1200" cap="none" spc="0" normalizeH="0" baseline="0" noProof="0" dirty="0">
                <a:ln>
                  <a:noFill/>
                </a:ln>
                <a:effectLst/>
                <a:uLnTx/>
                <a:uFillTx/>
                <a:ea typeface="+mn-ea"/>
                <a:cs typeface="+mn-cs"/>
              </a:rPr>
              <a:t> labor, short-term labor </a:t>
            </a:r>
            <a:r>
              <a:rPr kumimoji="0" lang="nl-NL" sz="3200" b="0" i="0" u="none" strike="noStrike" kern="1200" cap="none" spc="0" normalizeH="0" baseline="0" noProof="0" dirty="0" err="1">
                <a:ln>
                  <a:noFill/>
                </a:ln>
                <a:effectLst/>
                <a:uLnTx/>
                <a:uFillTx/>
                <a:ea typeface="+mn-ea"/>
                <a:cs typeface="+mn-cs"/>
              </a:rPr>
              <a:t>contracts</a:t>
            </a:r>
            <a:r>
              <a:rPr kumimoji="0" lang="nl-NL" sz="3200" b="0" i="0" u="none" strike="noStrike" kern="1200" cap="none" spc="0" normalizeH="0" baseline="0" noProof="0" dirty="0">
                <a:ln>
                  <a:noFill/>
                </a:ln>
                <a:effectLst/>
                <a:uLnTx/>
                <a:uFillTx/>
                <a:ea typeface="+mn-ea"/>
                <a:cs typeface="+mn-cs"/>
              </a:rPr>
              <a:t>, GBV</a:t>
            </a:r>
          </a:p>
          <a:p>
            <a:pPr marL="540000" marR="0" lvl="0" indent="-540000" algn="l" defTabSz="914400" rtl="0" eaLnBrk="1" fontAlgn="auto" latinLnBrk="0" hangingPunct="1">
              <a:lnSpc>
                <a:spcPct val="100000"/>
              </a:lnSpc>
              <a:spcBef>
                <a:spcPts val="0"/>
              </a:spcBef>
              <a:spcAft>
                <a:spcPts val="0"/>
              </a:spcAft>
              <a:buClr>
                <a:srgbClr val="7030A0"/>
              </a:buClr>
              <a:buSzTx/>
              <a:buFont typeface="Arial" panose="020B0604020202020204" pitchFamily="34" charset="0"/>
              <a:buChar char="•"/>
              <a:tabLst/>
              <a:defRPr/>
            </a:pPr>
            <a:r>
              <a:rPr kumimoji="0" lang="nl-NL" sz="3200" b="0" i="0" u="none" strike="noStrike" kern="1200" cap="none" spc="0" normalizeH="0" baseline="0" noProof="0" dirty="0">
                <a:ln>
                  <a:noFill/>
                </a:ln>
                <a:effectLst/>
                <a:uLnTx/>
                <a:uFillTx/>
                <a:ea typeface="+mn-ea"/>
                <a:cs typeface="+mn-cs"/>
              </a:rPr>
              <a:t>No action plan from government on business &amp; human </a:t>
            </a:r>
            <a:r>
              <a:rPr kumimoji="0" lang="nl-NL" sz="3200" b="0" i="0" u="none" strike="noStrike" kern="1200" cap="none" spc="0" normalizeH="0" baseline="0" noProof="0" dirty="0" err="1">
                <a:ln>
                  <a:noFill/>
                </a:ln>
                <a:effectLst/>
                <a:uLnTx/>
                <a:uFillTx/>
                <a:ea typeface="+mn-ea"/>
                <a:cs typeface="+mn-cs"/>
              </a:rPr>
              <a:t>rights</a:t>
            </a:r>
            <a:r>
              <a:rPr kumimoji="0" lang="nl-NL" sz="3200" b="0" i="0" u="none" strike="noStrike" kern="1200" cap="none" spc="0" normalizeH="0" baseline="0" noProof="0" dirty="0">
                <a:ln>
                  <a:noFill/>
                </a:ln>
                <a:effectLst/>
                <a:uLnTx/>
                <a:uFillTx/>
                <a:ea typeface="+mn-ea"/>
                <a:cs typeface="+mn-cs"/>
              </a:rPr>
              <a:t> yet</a:t>
            </a:r>
          </a:p>
          <a:p>
            <a:pPr marL="540000" marR="0" lvl="0" indent="-540000" algn="l" defTabSz="914400" rtl="0" eaLnBrk="1" fontAlgn="auto" latinLnBrk="0" hangingPunct="1">
              <a:lnSpc>
                <a:spcPct val="100000"/>
              </a:lnSpc>
              <a:spcBef>
                <a:spcPts val="0"/>
              </a:spcBef>
              <a:spcAft>
                <a:spcPts val="0"/>
              </a:spcAft>
              <a:buClr>
                <a:srgbClr val="7030A0"/>
              </a:buClr>
              <a:buSzTx/>
              <a:buFont typeface="Arial" panose="020B0604020202020204" pitchFamily="34" charset="0"/>
              <a:buChar char="•"/>
              <a:tabLst/>
              <a:defRPr/>
            </a:pPr>
            <a:r>
              <a:rPr kumimoji="0" lang="nl-NL" sz="3200" b="0" i="0" u="none" strike="noStrike" kern="1200" cap="none" spc="0" normalizeH="0" baseline="0" noProof="0" dirty="0">
                <a:ln>
                  <a:noFill/>
                </a:ln>
                <a:effectLst/>
                <a:uLnTx/>
                <a:uFillTx/>
                <a:ea typeface="+mn-ea"/>
                <a:cs typeface="+mn-cs"/>
              </a:rPr>
              <a:t>But: increasing role of </a:t>
            </a:r>
            <a:r>
              <a:rPr kumimoji="0" lang="nl-NL" sz="3200" b="0" i="0" u="none" strike="noStrike" kern="1200" cap="none" spc="0" normalizeH="0" baseline="0" noProof="0" dirty="0" err="1">
                <a:ln>
                  <a:noFill/>
                </a:ln>
                <a:effectLst/>
                <a:uLnTx/>
                <a:uFillTx/>
                <a:ea typeface="+mn-ea"/>
                <a:cs typeface="+mn-cs"/>
              </a:rPr>
              <a:t>international</a:t>
            </a:r>
            <a:r>
              <a:rPr kumimoji="0" lang="nl-NL" sz="3200" b="0" i="0" u="none" strike="noStrike" kern="1200" cap="none" spc="0" normalizeH="0" baseline="0" noProof="0" dirty="0">
                <a:ln>
                  <a:noFill/>
                </a:ln>
                <a:effectLst/>
                <a:uLnTx/>
                <a:uFillTx/>
                <a:ea typeface="+mn-ea"/>
                <a:cs typeface="+mn-cs"/>
              </a:rPr>
              <a:t> </a:t>
            </a:r>
            <a:r>
              <a:rPr kumimoji="0" lang="nl-NL" sz="3200" b="0" i="0" u="none" strike="noStrike" kern="1200" cap="none" spc="0" normalizeH="0" baseline="0" noProof="0" dirty="0" err="1">
                <a:ln>
                  <a:noFill/>
                </a:ln>
                <a:effectLst/>
                <a:uLnTx/>
                <a:uFillTx/>
                <a:ea typeface="+mn-ea"/>
                <a:cs typeface="+mn-cs"/>
              </a:rPr>
              <a:t>buyers</a:t>
            </a:r>
            <a:r>
              <a:rPr kumimoji="0" lang="nl-NL" sz="3200" b="0" i="0" u="none" strike="noStrike" kern="1200" cap="none" spc="0" normalizeH="0" baseline="0" noProof="0" dirty="0">
                <a:ln>
                  <a:noFill/>
                </a:ln>
                <a:effectLst/>
                <a:uLnTx/>
                <a:uFillTx/>
                <a:ea typeface="+mn-ea"/>
                <a:cs typeface="+mn-cs"/>
              </a:rPr>
              <a:t> in promoting labor </a:t>
            </a:r>
            <a:r>
              <a:rPr kumimoji="0" lang="nl-NL" sz="3200" b="0" i="0" u="none" strike="noStrike" kern="1200" cap="none" spc="0" normalizeH="0" baseline="0" noProof="0" dirty="0" err="1">
                <a:ln>
                  <a:noFill/>
                </a:ln>
                <a:effectLst/>
                <a:uLnTx/>
                <a:uFillTx/>
                <a:ea typeface="+mn-ea"/>
                <a:cs typeface="+mn-cs"/>
              </a:rPr>
              <a:t>standards</a:t>
            </a:r>
            <a:r>
              <a:rPr kumimoji="0" lang="nl-NL" sz="3200" b="0" i="0" u="none" strike="noStrike" kern="1200" cap="none" spc="0" normalizeH="0" baseline="0" noProof="0" dirty="0">
                <a:ln>
                  <a:noFill/>
                </a:ln>
                <a:effectLst/>
                <a:uLnTx/>
                <a:uFillTx/>
                <a:ea typeface="+mn-ea"/>
                <a:cs typeface="+mn-cs"/>
              </a:rPr>
              <a:t> due </a:t>
            </a:r>
            <a:r>
              <a:rPr kumimoji="0" lang="nl-NL" sz="3200" b="0" i="0" u="none" strike="noStrike" kern="1200" cap="none" spc="0" normalizeH="0" baseline="0" noProof="0" dirty="0" err="1">
                <a:ln>
                  <a:noFill/>
                </a:ln>
                <a:effectLst/>
                <a:uLnTx/>
                <a:uFillTx/>
                <a:ea typeface="+mn-ea"/>
                <a:cs typeface="+mn-cs"/>
              </a:rPr>
              <a:t>to</a:t>
            </a:r>
            <a:r>
              <a:rPr kumimoji="0" lang="nl-NL" sz="3200" b="0" i="0" u="none" strike="noStrike" kern="1200" cap="none" spc="0" normalizeH="0" baseline="0" noProof="0" dirty="0">
                <a:ln>
                  <a:noFill/>
                </a:ln>
                <a:effectLst/>
                <a:uLnTx/>
                <a:uFillTx/>
                <a:ea typeface="+mn-ea"/>
                <a:cs typeface="+mn-cs"/>
              </a:rPr>
              <a:t> HREDD legislation</a:t>
            </a:r>
          </a:p>
          <a:p>
            <a:pPr marL="540000" marR="0" lvl="0" indent="-540000" algn="l" defTabSz="914400" rtl="0" eaLnBrk="1" fontAlgn="auto" latinLnBrk="0" hangingPunct="1">
              <a:lnSpc>
                <a:spcPct val="100000"/>
              </a:lnSpc>
              <a:spcBef>
                <a:spcPts val="1200"/>
              </a:spcBef>
              <a:spcAft>
                <a:spcPts val="0"/>
              </a:spcAft>
              <a:buClr>
                <a:srgbClr val="7030A0"/>
              </a:buClr>
              <a:buSzTx/>
              <a:buFontTx/>
              <a:buNone/>
              <a:tabLst/>
              <a:defRPr/>
            </a:pPr>
            <a:r>
              <a:rPr kumimoji="0" lang="nl-NL" sz="3200" b="1" i="0" u="none" strike="noStrike" kern="1200" cap="none" spc="0" normalizeH="0" baseline="0" noProof="0" dirty="0">
                <a:ln>
                  <a:noFill/>
                </a:ln>
                <a:solidFill>
                  <a:schemeClr val="accent4">
                    <a:lumMod val="75000"/>
                  </a:schemeClr>
                </a:solidFill>
                <a:effectLst/>
                <a:uLnTx/>
                <a:uFillTx/>
                <a:ea typeface="+mn-ea"/>
                <a:cs typeface="+mn-cs"/>
              </a:rPr>
              <a:t>Strategic areas &amp; opportunities </a:t>
            </a:r>
            <a:r>
              <a:rPr kumimoji="0" lang="nl-NL" sz="3200" b="1" i="0" u="none" strike="noStrike" kern="1200" cap="none" spc="0" normalizeH="0" baseline="0" noProof="0" dirty="0" err="1">
                <a:ln>
                  <a:noFill/>
                </a:ln>
                <a:solidFill>
                  <a:schemeClr val="accent4">
                    <a:lumMod val="75000"/>
                  </a:schemeClr>
                </a:solidFill>
                <a:effectLst/>
                <a:uLnTx/>
                <a:uFillTx/>
                <a:ea typeface="+mn-ea"/>
                <a:cs typeface="+mn-cs"/>
              </a:rPr>
              <a:t>to</a:t>
            </a:r>
            <a:r>
              <a:rPr kumimoji="0" lang="nl-NL" sz="3200" b="1" i="0" u="none" strike="noStrike" kern="1200" cap="none" spc="0" normalizeH="0" baseline="0" noProof="0" dirty="0">
                <a:ln>
                  <a:noFill/>
                </a:ln>
                <a:solidFill>
                  <a:schemeClr val="accent4">
                    <a:lumMod val="75000"/>
                  </a:schemeClr>
                </a:solidFill>
                <a:effectLst/>
                <a:uLnTx/>
                <a:uFillTx/>
                <a:ea typeface="+mn-ea"/>
                <a:cs typeface="+mn-cs"/>
              </a:rPr>
              <a:t> focus on in Cambodia:</a:t>
            </a:r>
          </a:p>
          <a:p>
            <a:pPr marL="540000" marR="0" lvl="0" indent="-540000" algn="l" defTabSz="914400" rtl="0" eaLnBrk="1" fontAlgn="auto" latinLnBrk="0" hangingPunct="1">
              <a:lnSpc>
                <a:spcPct val="100000"/>
              </a:lnSpc>
              <a:spcBef>
                <a:spcPts val="0"/>
              </a:spcBef>
              <a:spcAft>
                <a:spcPts val="0"/>
              </a:spcAft>
              <a:buClr>
                <a:srgbClr val="7030A0"/>
              </a:buClr>
              <a:buSzTx/>
              <a:buFont typeface="Arial" panose="020B0604020202020204" pitchFamily="34" charset="0"/>
              <a:buChar char="•"/>
              <a:tabLst/>
              <a:defRPr/>
            </a:pPr>
            <a:r>
              <a:rPr kumimoji="0" lang="en-US" sz="3200" b="0" i="0" u="none" strike="noStrike" kern="1200" cap="none" spc="0" normalizeH="0" baseline="0" noProof="0" dirty="0">
                <a:ln>
                  <a:noFill/>
                </a:ln>
                <a:effectLst/>
                <a:uLnTx/>
                <a:uFillTx/>
                <a:ea typeface="+mn-ea"/>
                <a:cs typeface="+mn-cs"/>
              </a:rPr>
              <a:t>Strengthening weak labor rights institutions (Arbitration Council, </a:t>
            </a:r>
            <a:r>
              <a:rPr kumimoji="0" lang="en-US" sz="3200" b="0" i="0" u="none" strike="noStrike" kern="1200" cap="none" spc="0" normalizeH="0" baseline="0" noProof="0" dirty="0" err="1">
                <a:ln>
                  <a:noFill/>
                </a:ln>
                <a:effectLst/>
                <a:uLnTx/>
                <a:uFillTx/>
                <a:ea typeface="+mn-ea"/>
                <a:cs typeface="+mn-cs"/>
              </a:rPr>
              <a:t>Labour</a:t>
            </a:r>
            <a:r>
              <a:rPr kumimoji="0" lang="en-US" sz="3200" b="0" i="0" u="none" strike="noStrike" kern="1200" cap="none" spc="0" normalizeH="0" baseline="0" noProof="0" dirty="0">
                <a:ln>
                  <a:noFill/>
                </a:ln>
                <a:effectLst/>
                <a:uLnTx/>
                <a:uFillTx/>
                <a:ea typeface="+mn-ea"/>
                <a:cs typeface="+mn-cs"/>
              </a:rPr>
              <a:t> Law) to ensure better operating environment</a:t>
            </a:r>
          </a:p>
          <a:p>
            <a:pPr marL="540000" marR="0" lvl="0" indent="-540000" algn="l" defTabSz="914400" rtl="0" eaLnBrk="1" fontAlgn="auto" latinLnBrk="0" hangingPunct="1">
              <a:lnSpc>
                <a:spcPct val="100000"/>
              </a:lnSpc>
              <a:spcBef>
                <a:spcPts val="0"/>
              </a:spcBef>
              <a:spcAft>
                <a:spcPts val="0"/>
              </a:spcAft>
              <a:buClr>
                <a:srgbClr val="7030A0"/>
              </a:buClr>
              <a:buSzTx/>
              <a:buFont typeface="Arial" panose="020B0604020202020204" pitchFamily="34" charset="0"/>
              <a:buChar char="•"/>
              <a:tabLst/>
              <a:defRPr/>
            </a:pPr>
            <a:r>
              <a:rPr kumimoji="0" lang="en-US" sz="3200" b="0" i="0" u="none" strike="noStrike" kern="1200" cap="none" spc="0" normalizeH="0" baseline="0" noProof="0" dirty="0">
                <a:ln>
                  <a:noFill/>
                </a:ln>
                <a:effectLst/>
                <a:uLnTx/>
                <a:uFillTx/>
                <a:ea typeface="+mn-ea"/>
                <a:cs typeface="+mn-cs"/>
              </a:rPr>
              <a:t>Making use of international instruments (HREDD legislation, Global Framework Agreements, involvement with global brands and global unions)</a:t>
            </a:r>
          </a:p>
          <a:p>
            <a:pPr marL="540000" marR="0" lvl="0" indent="-540000" algn="l" defTabSz="914400" rtl="0" eaLnBrk="1" fontAlgn="auto" latinLnBrk="0" hangingPunct="1">
              <a:lnSpc>
                <a:spcPct val="100000"/>
              </a:lnSpc>
              <a:spcBef>
                <a:spcPts val="0"/>
              </a:spcBef>
              <a:spcAft>
                <a:spcPts val="0"/>
              </a:spcAft>
              <a:buClr>
                <a:srgbClr val="7030A0"/>
              </a:buClr>
              <a:buSzTx/>
              <a:buFont typeface="Arial" panose="020B0604020202020204" pitchFamily="34" charset="0"/>
              <a:buChar char="•"/>
              <a:tabLst/>
              <a:defRPr/>
            </a:pPr>
            <a:r>
              <a:rPr kumimoji="0" lang="en-US" sz="3200" b="0" i="0" u="none" strike="noStrike" kern="1200" cap="none" spc="0" normalizeH="0" baseline="0" noProof="0" dirty="0">
                <a:ln>
                  <a:noFill/>
                </a:ln>
                <a:effectLst/>
                <a:uLnTx/>
                <a:uFillTx/>
                <a:ea typeface="+mn-ea"/>
                <a:cs typeface="+mn-cs"/>
              </a:rPr>
              <a:t>Strengthening trade unions’ capacity and collaboration between unions</a:t>
            </a:r>
          </a:p>
          <a:p>
            <a:pPr marL="540000" marR="0" lvl="0" indent="-540000" algn="l" defTabSz="914400" rtl="0" eaLnBrk="1" fontAlgn="auto" latinLnBrk="0" hangingPunct="1">
              <a:lnSpc>
                <a:spcPct val="100000"/>
              </a:lnSpc>
              <a:spcBef>
                <a:spcPts val="0"/>
              </a:spcBef>
              <a:spcAft>
                <a:spcPts val="0"/>
              </a:spcAft>
              <a:buClrTx/>
              <a:buSzTx/>
              <a:buFontTx/>
              <a:buNone/>
              <a:tabLst/>
              <a:defRPr/>
            </a:pPr>
            <a:endParaRPr kumimoji="0" lang="nl-NL" sz="3600" b="0" i="0" u="none" strike="noStrike" kern="1200" cap="none" spc="0" normalizeH="0" baseline="0" noProof="0" dirty="0">
              <a:ln>
                <a:noFill/>
              </a:ln>
              <a:effectLst/>
              <a:uLnTx/>
              <a:uFillTx/>
              <a:ea typeface="+mn-ea"/>
              <a:cs typeface="+mn-cs"/>
            </a:endParaRPr>
          </a:p>
        </p:txBody>
      </p:sp>
    </p:spTree>
    <p:extLst>
      <p:ext uri="{BB962C8B-B14F-4D97-AF65-F5344CB8AC3E}">
        <p14:creationId xmlns:p14="http://schemas.microsoft.com/office/powerpoint/2010/main" val="30624947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EA8B4366-5B1D-8B46-8AFD-B11965C5C694}"/>
              </a:ext>
            </a:extLst>
          </p:cNvPr>
          <p:cNvSpPr txBox="1"/>
          <p:nvPr/>
        </p:nvSpPr>
        <p:spPr>
          <a:xfrm>
            <a:off x="0" y="648000"/>
            <a:ext cx="18288000" cy="807209"/>
          </a:xfrm>
          <a:prstGeom prst="rect">
            <a:avLst/>
          </a:prstGeom>
        </p:spPr>
        <p:txBody>
          <a:bodyPr wrap="square" lIns="0" tIns="0" rIns="0" bIns="0" rtlCol="0" anchor="t">
            <a:spAutoFit/>
          </a:bodyPr>
          <a:lstStyle/>
          <a:p>
            <a:pPr algn="ctr">
              <a:lnSpc>
                <a:spcPts val="6893"/>
              </a:lnSpc>
            </a:pPr>
            <a:r>
              <a:rPr lang="en-US" sz="5400" b="1" dirty="0">
                <a:solidFill>
                  <a:srgbClr val="FBBC43"/>
                </a:solidFill>
                <a:latin typeface="Verdana" panose="020B0604030504040204" pitchFamily="34" charset="0"/>
                <a:ea typeface="Verdana" panose="020B0604030504040204" pitchFamily="34" charset="0"/>
                <a:cs typeface="Verdana" panose="020B0604030504040204" pitchFamily="34" charset="0"/>
                <a:sym typeface="Graphik Bold"/>
              </a:rPr>
              <a:t>Plenary Discussion</a:t>
            </a:r>
            <a:r>
              <a:rPr lang="en-US" sz="5400" b="1" dirty="0">
                <a:solidFill>
                  <a:srgbClr val="FFFFFF"/>
                </a:solidFill>
                <a:latin typeface="Verdana" panose="020B0604030504040204" pitchFamily="34" charset="0"/>
                <a:ea typeface="Verdana" panose="020B0604030504040204" pitchFamily="34" charset="0"/>
                <a:cs typeface="Verdana" panose="020B0604030504040204" pitchFamily="34" charset="0"/>
                <a:sym typeface="Graphik Bold"/>
              </a:rPr>
              <a:t> </a:t>
            </a:r>
            <a:r>
              <a:rPr lang="en-US" sz="5400" dirty="0">
                <a:solidFill>
                  <a:srgbClr val="FFFFFF"/>
                </a:solidFill>
                <a:latin typeface="Verdana" panose="020B0604030504040204" pitchFamily="34" charset="0"/>
                <a:ea typeface="Verdana" panose="020B0604030504040204" pitchFamily="34" charset="0"/>
                <a:cs typeface="Verdana" panose="020B0604030504040204" pitchFamily="34" charset="0"/>
                <a:sym typeface="Graphik Bold"/>
              </a:rPr>
              <a:t>- HREDD</a:t>
            </a:r>
          </a:p>
        </p:txBody>
      </p:sp>
      <p:sp>
        <p:nvSpPr>
          <p:cNvPr id="4" name="TextBox 8">
            <a:extLst>
              <a:ext uri="{FF2B5EF4-FFF2-40B4-BE49-F238E27FC236}">
                <a16:creationId xmlns:a16="http://schemas.microsoft.com/office/drawing/2014/main" id="{28784249-5077-7B54-9E0A-D408A957F9B1}"/>
              </a:ext>
            </a:extLst>
          </p:cNvPr>
          <p:cNvSpPr txBox="1"/>
          <p:nvPr/>
        </p:nvSpPr>
        <p:spPr>
          <a:xfrm>
            <a:off x="1440001" y="2880000"/>
            <a:ext cx="8111130" cy="5033494"/>
          </a:xfrm>
          <a:prstGeom prst="rect">
            <a:avLst/>
          </a:prstGeom>
        </p:spPr>
        <p:txBody>
          <a:bodyPr wrap="square" lIns="0" tIns="0" rIns="0" bIns="0" rtlCol="0" anchor="t">
            <a:spAutoFit/>
          </a:bodyPr>
          <a:lstStyle/>
          <a:p>
            <a:pPr algn="l">
              <a:lnSpc>
                <a:spcPts val="4208"/>
              </a:lnSpc>
            </a:pPr>
            <a:r>
              <a:rPr lang="en-US" sz="3600" dirty="0">
                <a:ea typeface="Graphik"/>
                <a:cs typeface="Graphik"/>
                <a:sym typeface="Graphik"/>
              </a:rPr>
              <a:t>Please break up into four groups. Together with your group make a SWOT analysis of your country when it comes to HREDD: </a:t>
            </a:r>
          </a:p>
          <a:p>
            <a:pPr marL="450000" lvl="1" indent="-450000" algn="l">
              <a:lnSpc>
                <a:spcPts val="4208"/>
              </a:lnSpc>
              <a:spcBef>
                <a:spcPts val="1800"/>
              </a:spcBef>
              <a:buClr>
                <a:srgbClr val="7030A0"/>
              </a:buClr>
              <a:buFont typeface="Arial"/>
              <a:buChar char="•"/>
            </a:pPr>
            <a:r>
              <a:rPr lang="en-US" sz="3600" dirty="0">
                <a:ea typeface="Graphik"/>
                <a:cs typeface="Graphik"/>
                <a:sym typeface="Graphik"/>
              </a:rPr>
              <a:t>What are your countries’ strengths when it comes to HREDD?</a:t>
            </a:r>
          </a:p>
          <a:p>
            <a:pPr marL="450000" lvl="1" indent="-450000" algn="l">
              <a:lnSpc>
                <a:spcPts val="4408"/>
              </a:lnSpc>
              <a:spcBef>
                <a:spcPts val="1200"/>
              </a:spcBef>
              <a:buClr>
                <a:srgbClr val="7030A0"/>
              </a:buClr>
              <a:buFont typeface="Arial"/>
              <a:buChar char="•"/>
            </a:pPr>
            <a:r>
              <a:rPr lang="en-US" sz="3600" dirty="0">
                <a:ea typeface="Graphik"/>
                <a:cs typeface="Graphik"/>
                <a:sym typeface="Graphik"/>
              </a:rPr>
              <a:t>What are your countries’ weaknesses?</a:t>
            </a:r>
          </a:p>
          <a:p>
            <a:pPr marL="450000" lvl="1" indent="-450000" algn="l">
              <a:lnSpc>
                <a:spcPts val="4408"/>
              </a:lnSpc>
              <a:spcBef>
                <a:spcPts val="1200"/>
              </a:spcBef>
              <a:buClr>
                <a:srgbClr val="7030A0"/>
              </a:buClr>
              <a:buFont typeface="Arial"/>
              <a:buChar char="•"/>
            </a:pPr>
            <a:r>
              <a:rPr lang="en-US" sz="3600" dirty="0">
                <a:ea typeface="Graphik"/>
                <a:cs typeface="Graphik"/>
                <a:sym typeface="Graphik"/>
              </a:rPr>
              <a:t>What opportunities might HREDD offer?</a:t>
            </a:r>
          </a:p>
          <a:p>
            <a:pPr marL="450000" lvl="1" indent="-450000" algn="l">
              <a:lnSpc>
                <a:spcPts val="4408"/>
              </a:lnSpc>
              <a:spcBef>
                <a:spcPts val="1200"/>
              </a:spcBef>
              <a:buClr>
                <a:srgbClr val="7030A0"/>
              </a:buClr>
              <a:buFont typeface="Arial"/>
              <a:buChar char="•"/>
            </a:pPr>
            <a:r>
              <a:rPr lang="en-US" sz="3600" dirty="0">
                <a:ea typeface="Graphik"/>
                <a:cs typeface="Graphik"/>
                <a:sym typeface="Graphik"/>
              </a:rPr>
              <a:t>What threats might HREDD bring?</a:t>
            </a:r>
          </a:p>
        </p:txBody>
      </p:sp>
      <p:sp>
        <p:nvSpPr>
          <p:cNvPr id="7" name="TextBox 7">
            <a:extLst>
              <a:ext uri="{FF2B5EF4-FFF2-40B4-BE49-F238E27FC236}">
                <a16:creationId xmlns:a16="http://schemas.microsoft.com/office/drawing/2014/main" id="{76C4FFF7-ED1F-55BF-1678-56E12AB6AEF1}"/>
              </a:ext>
            </a:extLst>
          </p:cNvPr>
          <p:cNvSpPr txBox="1"/>
          <p:nvPr/>
        </p:nvSpPr>
        <p:spPr>
          <a:xfrm>
            <a:off x="10210800" y="2857500"/>
            <a:ext cx="3027734" cy="3077864"/>
          </a:xfrm>
          <a:prstGeom prst="roundRect">
            <a:avLst/>
          </a:prstGeom>
          <a:solidFill>
            <a:srgbClr val="FBBC43"/>
          </a:solidFill>
        </p:spPr>
        <p:txBody>
          <a:bodyPr lIns="50800" tIns="50800" rIns="50800" bIns="50800" rtlCol="0" anchor="ctr"/>
          <a:lstStyle/>
          <a:p>
            <a:pPr algn="ctr">
              <a:lnSpc>
                <a:spcPts val="2961"/>
              </a:lnSpc>
            </a:pPr>
            <a:r>
              <a:rPr lang="en-US" sz="2552" dirty="0" err="1">
                <a:solidFill>
                  <a:srgbClr val="000000"/>
                </a:solidFill>
                <a:ea typeface="Graphik Bold"/>
                <a:cs typeface="Graphik Bold"/>
                <a:sym typeface="Graphik Bold"/>
              </a:rPr>
              <a:t>Strenghts</a:t>
            </a:r>
            <a:r>
              <a:rPr lang="en-US" sz="2552" dirty="0">
                <a:solidFill>
                  <a:srgbClr val="000000"/>
                </a:solidFill>
                <a:ea typeface="Graphik Bold"/>
                <a:cs typeface="Graphik Bold"/>
                <a:sym typeface="Graphik Bold"/>
              </a:rPr>
              <a:t> </a:t>
            </a:r>
          </a:p>
          <a:p>
            <a:pPr algn="ctr">
              <a:lnSpc>
                <a:spcPts val="2961"/>
              </a:lnSpc>
            </a:pPr>
            <a:r>
              <a:rPr lang="en-US" sz="2552" dirty="0">
                <a:solidFill>
                  <a:srgbClr val="000000"/>
                </a:solidFill>
                <a:ea typeface="Graphik"/>
                <a:cs typeface="Graphik"/>
                <a:sym typeface="Graphik"/>
              </a:rPr>
              <a:t>Positive internal characteristics</a:t>
            </a:r>
          </a:p>
        </p:txBody>
      </p:sp>
      <p:sp>
        <p:nvSpPr>
          <p:cNvPr id="10" name="TextBox 11">
            <a:extLst>
              <a:ext uri="{FF2B5EF4-FFF2-40B4-BE49-F238E27FC236}">
                <a16:creationId xmlns:a16="http://schemas.microsoft.com/office/drawing/2014/main" id="{CEEF2A04-0228-C6BB-61CF-19022F4C04E4}"/>
              </a:ext>
            </a:extLst>
          </p:cNvPr>
          <p:cNvSpPr txBox="1"/>
          <p:nvPr/>
        </p:nvSpPr>
        <p:spPr>
          <a:xfrm>
            <a:off x="13594800" y="2857500"/>
            <a:ext cx="3027734" cy="3077864"/>
          </a:xfrm>
          <a:prstGeom prst="roundRect">
            <a:avLst/>
          </a:prstGeom>
          <a:solidFill>
            <a:schemeClr val="bg1"/>
          </a:solidFill>
        </p:spPr>
        <p:txBody>
          <a:bodyPr lIns="50800" tIns="50800" rIns="50800" bIns="50800" rtlCol="0" anchor="ctr"/>
          <a:lstStyle/>
          <a:p>
            <a:pPr algn="ctr">
              <a:lnSpc>
                <a:spcPts val="2961"/>
              </a:lnSpc>
            </a:pPr>
            <a:r>
              <a:rPr lang="en-US" sz="2552" dirty="0">
                <a:solidFill>
                  <a:srgbClr val="000000"/>
                </a:solidFill>
                <a:ea typeface="Graphik Bold"/>
                <a:cs typeface="Graphik Bold"/>
                <a:sym typeface="Graphik Bold"/>
              </a:rPr>
              <a:t>Weaknesses</a:t>
            </a:r>
          </a:p>
          <a:p>
            <a:pPr algn="ctr">
              <a:lnSpc>
                <a:spcPts val="2961"/>
              </a:lnSpc>
            </a:pPr>
            <a:r>
              <a:rPr lang="en-US" sz="2552" dirty="0">
                <a:solidFill>
                  <a:srgbClr val="000000"/>
                </a:solidFill>
                <a:ea typeface="Graphik"/>
                <a:cs typeface="Graphik"/>
                <a:sym typeface="Graphik"/>
              </a:rPr>
              <a:t>Negative internal characteristics</a:t>
            </a:r>
          </a:p>
        </p:txBody>
      </p:sp>
      <p:sp>
        <p:nvSpPr>
          <p:cNvPr id="13" name="TextBox 14">
            <a:extLst>
              <a:ext uri="{FF2B5EF4-FFF2-40B4-BE49-F238E27FC236}">
                <a16:creationId xmlns:a16="http://schemas.microsoft.com/office/drawing/2014/main" id="{5C2C601E-C57B-F078-6901-A83202950833}"/>
              </a:ext>
            </a:extLst>
          </p:cNvPr>
          <p:cNvSpPr txBox="1"/>
          <p:nvPr/>
        </p:nvSpPr>
        <p:spPr>
          <a:xfrm>
            <a:off x="10210800" y="6270623"/>
            <a:ext cx="3027734" cy="3077864"/>
          </a:xfrm>
          <a:prstGeom prst="roundRect">
            <a:avLst/>
          </a:prstGeom>
          <a:solidFill>
            <a:schemeClr val="accent3">
              <a:lumMod val="50000"/>
            </a:schemeClr>
          </a:solidFill>
        </p:spPr>
        <p:txBody>
          <a:bodyPr lIns="50800" tIns="50800" rIns="50800" bIns="50800" rtlCol="0" anchor="ctr"/>
          <a:lstStyle/>
          <a:p>
            <a:pPr algn="ctr">
              <a:lnSpc>
                <a:spcPts val="2961"/>
              </a:lnSpc>
            </a:pPr>
            <a:r>
              <a:rPr lang="en-US" sz="2552" dirty="0">
                <a:solidFill>
                  <a:srgbClr val="FFFFFF"/>
                </a:solidFill>
                <a:ea typeface="Graphik Bold"/>
                <a:cs typeface="Graphik Bold"/>
                <a:sym typeface="Graphik Bold"/>
              </a:rPr>
              <a:t>Opportunities</a:t>
            </a:r>
          </a:p>
          <a:p>
            <a:pPr algn="ctr">
              <a:lnSpc>
                <a:spcPts val="2961"/>
              </a:lnSpc>
            </a:pPr>
            <a:r>
              <a:rPr lang="en-US" sz="2552" dirty="0">
                <a:solidFill>
                  <a:srgbClr val="FFFFFF"/>
                </a:solidFill>
                <a:ea typeface="Graphik"/>
                <a:cs typeface="Graphik"/>
                <a:sym typeface="Graphik"/>
              </a:rPr>
              <a:t>Helpful external trends</a:t>
            </a:r>
          </a:p>
        </p:txBody>
      </p:sp>
      <p:sp>
        <p:nvSpPr>
          <p:cNvPr id="16" name="TextBox 17">
            <a:extLst>
              <a:ext uri="{FF2B5EF4-FFF2-40B4-BE49-F238E27FC236}">
                <a16:creationId xmlns:a16="http://schemas.microsoft.com/office/drawing/2014/main" id="{96F94C26-2BCA-55B5-3730-B3E859F46BE0}"/>
              </a:ext>
            </a:extLst>
          </p:cNvPr>
          <p:cNvSpPr txBox="1"/>
          <p:nvPr/>
        </p:nvSpPr>
        <p:spPr>
          <a:xfrm>
            <a:off x="13594800" y="6272400"/>
            <a:ext cx="3027734" cy="3077864"/>
          </a:xfrm>
          <a:prstGeom prst="roundRect">
            <a:avLst/>
          </a:prstGeom>
          <a:solidFill>
            <a:srgbClr val="360A5D"/>
          </a:solidFill>
        </p:spPr>
        <p:txBody>
          <a:bodyPr lIns="50800" tIns="50800" rIns="50800" bIns="50800" rtlCol="0" anchor="ctr"/>
          <a:lstStyle/>
          <a:p>
            <a:pPr algn="ctr">
              <a:lnSpc>
                <a:spcPts val="2961"/>
              </a:lnSpc>
            </a:pPr>
            <a:r>
              <a:rPr lang="en-US" sz="2552" dirty="0">
                <a:solidFill>
                  <a:srgbClr val="FFFFFF"/>
                </a:solidFill>
                <a:ea typeface="Graphik Bold"/>
                <a:cs typeface="Graphik Bold"/>
                <a:sym typeface="Graphik Bold"/>
              </a:rPr>
              <a:t>Threats</a:t>
            </a:r>
          </a:p>
          <a:p>
            <a:pPr algn="ctr">
              <a:lnSpc>
                <a:spcPts val="2961"/>
              </a:lnSpc>
            </a:pPr>
            <a:r>
              <a:rPr lang="en-US" sz="2552" dirty="0">
                <a:solidFill>
                  <a:srgbClr val="FFFFFF"/>
                </a:solidFill>
                <a:ea typeface="Graphik"/>
                <a:cs typeface="Graphik"/>
                <a:sym typeface="Graphik"/>
              </a:rPr>
              <a:t>Harmful external trends</a:t>
            </a:r>
          </a:p>
        </p:txBody>
      </p:sp>
      <p:pic>
        <p:nvPicPr>
          <p:cNvPr id="3" name="Afbeelding 2" descr="Afbeelding met Graphics, cirkel, logo, symbool&#10;&#10;Automatisch gegenereerde beschrijving">
            <a:extLst>
              <a:ext uri="{FF2B5EF4-FFF2-40B4-BE49-F238E27FC236}">
                <a16:creationId xmlns:a16="http://schemas.microsoft.com/office/drawing/2014/main" id="{6C8AE7EA-139B-AEF8-6B16-E8764C65B5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40000" y="1440000"/>
            <a:ext cx="2260600" cy="2260600"/>
          </a:xfrm>
          <a:prstGeom prst="rect">
            <a:avLst/>
          </a:prstGeom>
        </p:spPr>
      </p:pic>
      <p:sp>
        <p:nvSpPr>
          <p:cNvPr id="17" name="AutoShape 18">
            <a:extLst>
              <a:ext uri="{FF2B5EF4-FFF2-40B4-BE49-F238E27FC236}">
                <a16:creationId xmlns:a16="http://schemas.microsoft.com/office/drawing/2014/main" id="{E4075303-9EA4-62DC-B2EF-B9929CC43D3A}"/>
              </a:ext>
            </a:extLst>
          </p:cNvPr>
          <p:cNvSpPr/>
          <p:nvPr/>
        </p:nvSpPr>
        <p:spPr>
          <a:xfrm>
            <a:off x="10210800" y="6057900"/>
            <a:ext cx="6411730" cy="76200"/>
          </a:xfrm>
          <a:prstGeom prst="line">
            <a:avLst/>
          </a:prstGeom>
          <a:ln w="38100" cap="flat">
            <a:solidFill>
              <a:schemeClr val="accent4">
                <a:lumMod val="50000"/>
              </a:schemeClr>
            </a:solidFill>
            <a:prstDash val="solid"/>
            <a:headEnd type="none" w="sm" len="sm"/>
            <a:tailEnd type="none" w="sm" len="sm"/>
          </a:ln>
        </p:spPr>
        <p:txBody>
          <a:bodyPr/>
          <a:lstStyle/>
          <a:p>
            <a:endParaRPr lang="nl-NL"/>
          </a:p>
        </p:txBody>
      </p:sp>
      <p:sp>
        <p:nvSpPr>
          <p:cNvPr id="18" name="AutoShape 19">
            <a:extLst>
              <a:ext uri="{FF2B5EF4-FFF2-40B4-BE49-F238E27FC236}">
                <a16:creationId xmlns:a16="http://schemas.microsoft.com/office/drawing/2014/main" id="{2C773A9D-09CC-B9EB-D0CA-E95FD1835427}"/>
              </a:ext>
            </a:extLst>
          </p:cNvPr>
          <p:cNvSpPr/>
          <p:nvPr/>
        </p:nvSpPr>
        <p:spPr>
          <a:xfrm>
            <a:off x="13407400" y="2933699"/>
            <a:ext cx="0" cy="6386336"/>
          </a:xfrm>
          <a:prstGeom prst="line">
            <a:avLst/>
          </a:prstGeom>
          <a:ln w="38100" cap="flat">
            <a:solidFill>
              <a:schemeClr val="accent4">
                <a:lumMod val="50000"/>
              </a:schemeClr>
            </a:solidFill>
            <a:prstDash val="solid"/>
            <a:headEnd type="none" w="sm" len="sm"/>
            <a:tailEnd type="none" w="sm" len="sm"/>
          </a:ln>
        </p:spPr>
        <p:txBody>
          <a:bodyPr/>
          <a:lstStyle/>
          <a:p>
            <a:endParaRPr lang="nl-NL"/>
          </a:p>
        </p:txBody>
      </p:sp>
    </p:spTree>
    <p:extLst>
      <p:ext uri="{BB962C8B-B14F-4D97-AF65-F5344CB8AC3E}">
        <p14:creationId xmlns:p14="http://schemas.microsoft.com/office/powerpoint/2010/main" val="8979933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670335ED-99B9-AB8A-03E5-994F8BCD129C}"/>
              </a:ext>
            </a:extLst>
          </p:cNvPr>
          <p:cNvSpPr txBox="1"/>
          <p:nvPr/>
        </p:nvSpPr>
        <p:spPr>
          <a:xfrm>
            <a:off x="0" y="648000"/>
            <a:ext cx="18288000" cy="807209"/>
          </a:xfrm>
          <a:prstGeom prst="rect">
            <a:avLst/>
          </a:prstGeom>
        </p:spPr>
        <p:txBody>
          <a:bodyPr wrap="square" lIns="0" tIns="0" rIns="0" bIns="0" rtlCol="0" anchor="t">
            <a:spAutoFit/>
          </a:bodyPr>
          <a:lstStyle/>
          <a:p>
            <a:pPr algn="ctr">
              <a:lnSpc>
                <a:spcPts val="6893"/>
              </a:lnSpc>
            </a:pPr>
            <a:r>
              <a:rPr lang="en-US" sz="5400" b="1" dirty="0">
                <a:solidFill>
                  <a:srgbClr val="FBBC43"/>
                </a:solidFill>
                <a:latin typeface="Verdana" panose="020B0604030504040204" pitchFamily="34" charset="0"/>
                <a:ea typeface="Verdana" panose="020B0604030504040204" pitchFamily="34" charset="0"/>
                <a:cs typeface="Verdana" panose="020B0604030504040204" pitchFamily="34" charset="0"/>
                <a:sym typeface="Graphik Bold"/>
              </a:rPr>
              <a:t>Plenary Discussion</a:t>
            </a:r>
            <a:r>
              <a:rPr lang="en-US" sz="5400" b="1" dirty="0">
                <a:solidFill>
                  <a:srgbClr val="FFFFFF"/>
                </a:solidFill>
                <a:latin typeface="Verdana" panose="020B0604030504040204" pitchFamily="34" charset="0"/>
                <a:ea typeface="Verdana" panose="020B0604030504040204" pitchFamily="34" charset="0"/>
                <a:cs typeface="Verdana" panose="020B0604030504040204" pitchFamily="34" charset="0"/>
                <a:sym typeface="Graphik Bold"/>
              </a:rPr>
              <a:t> </a:t>
            </a:r>
            <a:r>
              <a:rPr lang="en-US" sz="5400" dirty="0">
                <a:solidFill>
                  <a:srgbClr val="FFFFFF"/>
                </a:solidFill>
                <a:latin typeface="Verdana" panose="020B0604030504040204" pitchFamily="34" charset="0"/>
                <a:ea typeface="Verdana" panose="020B0604030504040204" pitchFamily="34" charset="0"/>
                <a:cs typeface="Verdana" panose="020B0604030504040204" pitchFamily="34" charset="0"/>
                <a:sym typeface="Graphik Bold"/>
              </a:rPr>
              <a:t>- HREDD</a:t>
            </a:r>
          </a:p>
        </p:txBody>
      </p:sp>
      <p:sp>
        <p:nvSpPr>
          <p:cNvPr id="5" name="TextBox 3">
            <a:extLst>
              <a:ext uri="{FF2B5EF4-FFF2-40B4-BE49-F238E27FC236}">
                <a16:creationId xmlns:a16="http://schemas.microsoft.com/office/drawing/2014/main" id="{D9D1ACEE-EC67-EA5D-19E4-AF7D77A12D91}"/>
              </a:ext>
            </a:extLst>
          </p:cNvPr>
          <p:cNvSpPr txBox="1"/>
          <p:nvPr/>
        </p:nvSpPr>
        <p:spPr>
          <a:xfrm>
            <a:off x="1440000" y="2880000"/>
            <a:ext cx="11506200" cy="3847207"/>
          </a:xfrm>
          <a:prstGeom prst="rect">
            <a:avLst/>
          </a:prstGeom>
        </p:spPr>
        <p:txBody>
          <a:bodyPr wrap="square" lIns="0" tIns="0" rIns="0" bIns="0" rtlCol="0" anchor="t">
            <a:spAutoFit/>
          </a:bodyPr>
          <a:lstStyle/>
          <a:p>
            <a:pPr algn="l">
              <a:lnSpc>
                <a:spcPts val="4408"/>
              </a:lnSpc>
            </a:pPr>
            <a:r>
              <a:rPr lang="en-US" sz="4000" dirty="0">
                <a:ea typeface="Graphik"/>
                <a:cs typeface="Graphik"/>
                <a:sym typeface="Graphik"/>
              </a:rPr>
              <a:t>During a gallery walk, while walking together from one assignment to another, your group:</a:t>
            </a:r>
          </a:p>
          <a:p>
            <a:pPr marL="540000" lvl="1" indent="-540000" algn="l">
              <a:lnSpc>
                <a:spcPts val="4408"/>
              </a:lnSpc>
              <a:spcBef>
                <a:spcPts val="1200"/>
              </a:spcBef>
              <a:buClr>
                <a:srgbClr val="7030A0"/>
              </a:buClr>
              <a:buFont typeface="Arial"/>
              <a:buChar char="•"/>
            </a:pPr>
            <a:r>
              <a:rPr lang="en-US" sz="4000" dirty="0">
                <a:ea typeface="Graphik"/>
                <a:cs typeface="Graphik"/>
                <a:sym typeface="Graphik"/>
              </a:rPr>
              <a:t>Assigns one person to present</a:t>
            </a:r>
          </a:p>
          <a:p>
            <a:pPr marL="540000" lvl="1" indent="-540000" algn="l">
              <a:lnSpc>
                <a:spcPts val="4408"/>
              </a:lnSpc>
              <a:spcBef>
                <a:spcPts val="1200"/>
              </a:spcBef>
              <a:buClr>
                <a:srgbClr val="7030A0"/>
              </a:buClr>
              <a:buFont typeface="Arial"/>
              <a:buChar char="•"/>
            </a:pPr>
            <a:r>
              <a:rPr lang="en-US" sz="4000" dirty="0">
                <a:ea typeface="Graphik"/>
                <a:cs typeface="Graphik"/>
                <a:sym typeface="Graphik"/>
              </a:rPr>
              <a:t>Briefly explains the outcomes of your SWOT analysis</a:t>
            </a:r>
          </a:p>
          <a:p>
            <a:pPr marL="540000" lvl="1" indent="-540000" algn="l">
              <a:lnSpc>
                <a:spcPts val="4408"/>
              </a:lnSpc>
              <a:spcBef>
                <a:spcPts val="1200"/>
              </a:spcBef>
              <a:buClr>
                <a:srgbClr val="7030A0"/>
              </a:buClr>
              <a:buFont typeface="Arial"/>
              <a:buChar char="•"/>
            </a:pPr>
            <a:r>
              <a:rPr lang="en-US" sz="4000" dirty="0">
                <a:ea typeface="Graphik"/>
                <a:cs typeface="Graphik"/>
                <a:sym typeface="Graphik"/>
              </a:rPr>
              <a:t>Please mainly point to differences in your SWOT analysis from the previous group</a:t>
            </a:r>
          </a:p>
        </p:txBody>
      </p:sp>
      <p:pic>
        <p:nvPicPr>
          <p:cNvPr id="7" name="Afbeelding 6" descr="Afbeelding met cirkel, Graphics, Lettertype, symbool&#10;&#10;Automatisch gegenereerde beschrijving">
            <a:extLst>
              <a:ext uri="{FF2B5EF4-FFF2-40B4-BE49-F238E27FC236}">
                <a16:creationId xmlns:a16="http://schemas.microsoft.com/office/drawing/2014/main" id="{8AADDDD2-E51D-5A5B-55CD-C0CAD22B80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40000" y="1440000"/>
            <a:ext cx="2260600" cy="2260600"/>
          </a:xfrm>
          <a:prstGeom prst="rect">
            <a:avLst/>
          </a:prstGeom>
        </p:spPr>
      </p:pic>
    </p:spTree>
    <p:extLst>
      <p:ext uri="{BB962C8B-B14F-4D97-AF65-F5344CB8AC3E}">
        <p14:creationId xmlns:p14="http://schemas.microsoft.com/office/powerpoint/2010/main" val="15318500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5706CCAE-6A68-D577-424F-E3B9194D9D98}"/>
              </a:ext>
            </a:extLst>
          </p:cNvPr>
          <p:cNvSpPr txBox="1"/>
          <p:nvPr/>
        </p:nvSpPr>
        <p:spPr>
          <a:xfrm>
            <a:off x="0" y="419100"/>
            <a:ext cx="18288000" cy="1180388"/>
          </a:xfrm>
          <a:prstGeom prst="rect">
            <a:avLst/>
          </a:prstGeom>
        </p:spPr>
        <p:txBody>
          <a:bodyPr wrap="square" lIns="0" tIns="0" rIns="0" bIns="0" rtlCol="0" anchor="t">
            <a:spAutoFit/>
          </a:bodyPr>
          <a:lstStyle/>
          <a:p>
            <a:pPr marL="0" marR="0" lvl="0" indent="0" algn="ctr" defTabSz="914400" rtl="0" eaLnBrk="1" fontAlgn="auto" latinLnBrk="0" hangingPunct="1">
              <a:lnSpc>
                <a:spcPts val="10682"/>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Reflection</a:t>
            </a:r>
          </a:p>
        </p:txBody>
      </p:sp>
      <p:sp>
        <p:nvSpPr>
          <p:cNvPr id="6" name="TextBox 11">
            <a:extLst>
              <a:ext uri="{FF2B5EF4-FFF2-40B4-BE49-F238E27FC236}">
                <a16:creationId xmlns:a16="http://schemas.microsoft.com/office/drawing/2014/main" id="{5A644D28-272D-F025-CEAA-EC19C3ECD9D0}"/>
              </a:ext>
            </a:extLst>
          </p:cNvPr>
          <p:cNvSpPr txBox="1"/>
          <p:nvPr/>
        </p:nvSpPr>
        <p:spPr>
          <a:xfrm>
            <a:off x="3048000" y="4806404"/>
            <a:ext cx="10439400" cy="2835549"/>
          </a:xfrm>
          <a:prstGeom prst="roundRect">
            <a:avLst/>
          </a:prstGeom>
          <a:solidFill>
            <a:schemeClr val="bg1"/>
          </a:solidFill>
        </p:spPr>
        <p:txBody>
          <a:bodyPr wrap="square" lIns="324000" tIns="360000" rIns="360000" bIns="0" rtlCol="0" anchor="t">
            <a:spAutoFit/>
          </a:bodyPr>
          <a:lstStyle/>
          <a:p>
            <a:pPr algn="ctr">
              <a:lnSpc>
                <a:spcPts val="4017"/>
              </a:lnSpc>
            </a:pPr>
            <a:r>
              <a:rPr lang="en-US" sz="4000" dirty="0">
                <a:solidFill>
                  <a:srgbClr val="000000"/>
                </a:solidFill>
                <a:ea typeface="Graphik"/>
                <a:cs typeface="Graphik"/>
                <a:sym typeface="Graphik"/>
              </a:rPr>
              <a:t>Write down three action points for you as trade unions for the coming three months, either new of in line with current work</a:t>
            </a:r>
          </a:p>
          <a:p>
            <a:pPr marL="0" marR="0" lvl="0" indent="0" algn="ctr" defTabSz="914400" rtl="0" eaLnBrk="1" fontAlgn="auto" latinLnBrk="0" hangingPunct="1">
              <a:lnSpc>
                <a:spcPts val="5617"/>
              </a:lnSpc>
              <a:spcBef>
                <a:spcPts val="0"/>
              </a:spcBef>
              <a:spcAft>
                <a:spcPts val="0"/>
              </a:spcAft>
              <a:buClrTx/>
              <a:buSzTx/>
              <a:buFontTx/>
              <a:buNone/>
              <a:tabLst/>
              <a:defRPr/>
            </a:pPr>
            <a:endParaRPr kumimoji="0" lang="en-US" sz="3600" i="0" u="none" strike="noStrike" kern="1200" cap="none" spc="0" normalizeH="0" baseline="0" noProof="0" dirty="0">
              <a:ln>
                <a:noFill/>
              </a:ln>
              <a:solidFill>
                <a:srgbClr val="8064A2">
                  <a:lumMod val="75000"/>
                </a:srgbClr>
              </a:solidFill>
              <a:effectLst/>
              <a:uLnTx/>
              <a:uFillTx/>
              <a:latin typeface="Calibri"/>
              <a:ea typeface="Graphik"/>
              <a:cs typeface="Graphik"/>
              <a:sym typeface="Graphik"/>
            </a:endParaRPr>
          </a:p>
        </p:txBody>
      </p:sp>
      <p:sp>
        <p:nvSpPr>
          <p:cNvPr id="12" name="Freeform 7">
            <a:extLst>
              <a:ext uri="{FF2B5EF4-FFF2-40B4-BE49-F238E27FC236}">
                <a16:creationId xmlns:a16="http://schemas.microsoft.com/office/drawing/2014/main" id="{4CA0874C-FC02-54BF-2D3A-605B0C0B5447}"/>
              </a:ext>
            </a:extLst>
          </p:cNvPr>
          <p:cNvSpPr/>
          <p:nvPr/>
        </p:nvSpPr>
        <p:spPr>
          <a:xfrm>
            <a:off x="4329353" y="2676942"/>
            <a:ext cx="8445800" cy="7094474"/>
          </a:xfrm>
          <a:custGeom>
            <a:avLst/>
            <a:gdLst/>
            <a:ahLst/>
            <a:cxnLst/>
            <a:rect l="l" t="t" r="r" b="b"/>
            <a:pathLst>
              <a:path w="8950259" h="7518220">
                <a:moveTo>
                  <a:pt x="0" y="0"/>
                </a:moveTo>
                <a:lnTo>
                  <a:pt x="8950260" y="0"/>
                </a:lnTo>
                <a:lnTo>
                  <a:pt x="8950260" y="7518220"/>
                </a:lnTo>
                <a:lnTo>
                  <a:pt x="0" y="7518220"/>
                </a:lnTo>
                <a:lnTo>
                  <a:pt x="0" y="0"/>
                </a:lnTo>
                <a:close/>
              </a:path>
            </a:pathLst>
          </a:custGeom>
          <a:blipFill>
            <a:blip r:embed="rId3">
              <a:alphaModFix amt="50000"/>
              <a:extLst>
                <a:ext uri="{96DAC541-7B7A-43D3-8B79-37D633B846F1}">
                  <asvg:svgBlip xmlns:asvg="http://schemas.microsoft.com/office/drawing/2016/SVG/main" r:embed="rId4"/>
                </a:ext>
              </a:extLst>
            </a:blip>
            <a:stretch>
              <a:fillRect t="-843" b="-843"/>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571741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01F0A9-BAC2-7722-02AA-81AB71D9A763}"/>
            </a:ext>
          </a:extLst>
        </p:cNvPr>
        <p:cNvGrpSpPr/>
        <p:nvPr/>
      </p:nvGrpSpPr>
      <p:grpSpPr>
        <a:xfrm>
          <a:off x="0" y="0"/>
          <a:ext cx="0" cy="0"/>
          <a:chOff x="0" y="0"/>
          <a:chExt cx="0" cy="0"/>
        </a:xfrm>
      </p:grpSpPr>
      <p:sp>
        <p:nvSpPr>
          <p:cNvPr id="2" name="TextBox 6">
            <a:extLst>
              <a:ext uri="{FF2B5EF4-FFF2-40B4-BE49-F238E27FC236}">
                <a16:creationId xmlns:a16="http://schemas.microsoft.com/office/drawing/2014/main" id="{57576D78-CEB9-46E6-98E5-35DCFD2423A3}"/>
              </a:ext>
            </a:extLst>
          </p:cNvPr>
          <p:cNvSpPr txBox="1"/>
          <p:nvPr/>
        </p:nvSpPr>
        <p:spPr>
          <a:xfrm>
            <a:off x="0" y="419100"/>
            <a:ext cx="18288000" cy="1180388"/>
          </a:xfrm>
          <a:prstGeom prst="rect">
            <a:avLst/>
          </a:prstGeom>
        </p:spPr>
        <p:txBody>
          <a:bodyPr wrap="square" lIns="0" tIns="0" rIns="0" bIns="0" rtlCol="0" anchor="t">
            <a:spAutoFit/>
          </a:bodyPr>
          <a:lstStyle/>
          <a:p>
            <a:pPr marL="0" marR="0" lvl="0" indent="0" algn="ctr" defTabSz="914400" rtl="0" eaLnBrk="1" fontAlgn="auto" latinLnBrk="0" hangingPunct="1">
              <a:lnSpc>
                <a:spcPts val="10682"/>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Next </a:t>
            </a:r>
            <a:r>
              <a:rPr kumimoji="0" lang="en-US" sz="5400" i="0" u="none" strike="noStrike" kern="1200" cap="none" spc="0" normalizeH="0" baseline="0" noProof="0" dirty="0">
                <a:ln>
                  <a:noFill/>
                </a:ln>
                <a:solidFill>
                  <a:schemeClr val="bg1"/>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Steps?</a:t>
            </a:r>
          </a:p>
        </p:txBody>
      </p:sp>
      <p:grpSp>
        <p:nvGrpSpPr>
          <p:cNvPr id="3" name="Group 8">
            <a:extLst>
              <a:ext uri="{FF2B5EF4-FFF2-40B4-BE49-F238E27FC236}">
                <a16:creationId xmlns:a16="http://schemas.microsoft.com/office/drawing/2014/main" id="{F5CCA792-7619-85E9-3455-D4C2F2A46D67}"/>
              </a:ext>
            </a:extLst>
          </p:cNvPr>
          <p:cNvGrpSpPr/>
          <p:nvPr/>
        </p:nvGrpSpPr>
        <p:grpSpPr>
          <a:xfrm>
            <a:off x="2438400" y="4762500"/>
            <a:ext cx="5075469" cy="2342604"/>
            <a:chOff x="0" y="0"/>
            <a:chExt cx="1042806" cy="481312"/>
          </a:xfrm>
        </p:grpSpPr>
        <p:sp>
          <p:nvSpPr>
            <p:cNvPr id="4" name="Freeform 9">
              <a:extLst>
                <a:ext uri="{FF2B5EF4-FFF2-40B4-BE49-F238E27FC236}">
                  <a16:creationId xmlns:a16="http://schemas.microsoft.com/office/drawing/2014/main" id="{EB2A999F-8D4F-F04A-556F-55F40A422A88}"/>
                </a:ext>
              </a:extLst>
            </p:cNvPr>
            <p:cNvSpPr/>
            <p:nvPr/>
          </p:nvSpPr>
          <p:spPr>
            <a:xfrm>
              <a:off x="0" y="0"/>
              <a:ext cx="1042806" cy="481312"/>
            </a:xfrm>
            <a:custGeom>
              <a:avLst/>
              <a:gdLst/>
              <a:ahLst/>
              <a:cxnLst/>
              <a:rect l="l" t="t" r="r" b="b"/>
              <a:pathLst>
                <a:path w="1042806" h="481312">
                  <a:moveTo>
                    <a:pt x="77793" y="0"/>
                  </a:moveTo>
                  <a:lnTo>
                    <a:pt x="965013" y="0"/>
                  </a:lnTo>
                  <a:cubicBezTo>
                    <a:pt x="1007977" y="0"/>
                    <a:pt x="1042806" y="34829"/>
                    <a:pt x="1042806" y="77793"/>
                  </a:cubicBezTo>
                  <a:lnTo>
                    <a:pt x="1042806" y="403518"/>
                  </a:lnTo>
                  <a:cubicBezTo>
                    <a:pt x="1042806" y="424150"/>
                    <a:pt x="1034610" y="443937"/>
                    <a:pt x="1020021" y="458527"/>
                  </a:cubicBezTo>
                  <a:cubicBezTo>
                    <a:pt x="1005432" y="473116"/>
                    <a:pt x="985645" y="481312"/>
                    <a:pt x="965013" y="481312"/>
                  </a:cubicBezTo>
                  <a:lnTo>
                    <a:pt x="77793" y="481312"/>
                  </a:lnTo>
                  <a:cubicBezTo>
                    <a:pt x="34829" y="481312"/>
                    <a:pt x="0" y="446482"/>
                    <a:pt x="0" y="403518"/>
                  </a:cubicBezTo>
                  <a:lnTo>
                    <a:pt x="0" y="77793"/>
                  </a:lnTo>
                  <a:cubicBezTo>
                    <a:pt x="0" y="34829"/>
                    <a:pt x="34829" y="0"/>
                    <a:pt x="77793" y="0"/>
                  </a:cubicBezTo>
                  <a:close/>
                </a:path>
              </a:pathLst>
            </a:custGeom>
            <a:solidFill>
              <a:srgbClr val="FFFFFF"/>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TextBox 10">
              <a:extLst>
                <a:ext uri="{FF2B5EF4-FFF2-40B4-BE49-F238E27FC236}">
                  <a16:creationId xmlns:a16="http://schemas.microsoft.com/office/drawing/2014/main" id="{E24767A8-42D8-4111-431A-ABF970772168}"/>
                </a:ext>
              </a:extLst>
            </p:cNvPr>
            <p:cNvSpPr txBox="1"/>
            <p:nvPr/>
          </p:nvSpPr>
          <p:spPr>
            <a:xfrm>
              <a:off x="0" y="-66675"/>
              <a:ext cx="1042806" cy="547987"/>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6" name="TextBox 11">
            <a:extLst>
              <a:ext uri="{FF2B5EF4-FFF2-40B4-BE49-F238E27FC236}">
                <a16:creationId xmlns:a16="http://schemas.microsoft.com/office/drawing/2014/main" id="{FBC9D12A-214A-8AA3-BA19-85A77AFB5585}"/>
              </a:ext>
            </a:extLst>
          </p:cNvPr>
          <p:cNvSpPr txBox="1"/>
          <p:nvPr/>
        </p:nvSpPr>
        <p:spPr>
          <a:xfrm>
            <a:off x="2438399" y="5506034"/>
            <a:ext cx="5075470" cy="741742"/>
          </a:xfrm>
          <a:prstGeom prst="rect">
            <a:avLst/>
          </a:prstGeom>
        </p:spPr>
        <p:txBody>
          <a:bodyPr wrap="square" lIns="0" tIns="0" rIns="0" bIns="0" rtlCol="0" anchor="t">
            <a:spAutoFit/>
          </a:bodyPr>
          <a:lstStyle/>
          <a:p>
            <a:pPr marL="0" marR="0" lvl="0" indent="0" algn="ctr" defTabSz="914400" rtl="0" eaLnBrk="1" fontAlgn="auto" latinLnBrk="0" hangingPunct="1">
              <a:lnSpc>
                <a:spcPts val="5617"/>
              </a:lnSpc>
              <a:spcBef>
                <a:spcPts val="0"/>
              </a:spcBef>
              <a:spcAft>
                <a:spcPts val="0"/>
              </a:spcAft>
              <a:buClrTx/>
              <a:buSzTx/>
              <a:buFontTx/>
              <a:buNone/>
              <a:tabLst/>
              <a:defRPr/>
            </a:pPr>
            <a:r>
              <a:rPr lang="en-US" sz="6000" b="1" dirty="0">
                <a:solidFill>
                  <a:srgbClr val="8064A2">
                    <a:lumMod val="75000"/>
                  </a:srgbClr>
                </a:solidFill>
                <a:latin typeface="Calibri"/>
                <a:ea typeface="Graphik"/>
                <a:cs typeface="Graphik"/>
                <a:sym typeface="Graphik"/>
              </a:rPr>
              <a:t>Needs</a:t>
            </a:r>
            <a:r>
              <a:rPr kumimoji="0" lang="en-US" sz="6000" b="1" i="0" u="none" strike="noStrike" kern="1200" cap="none" spc="0" normalizeH="0" baseline="0" noProof="0" dirty="0">
                <a:ln>
                  <a:noFill/>
                </a:ln>
                <a:solidFill>
                  <a:srgbClr val="8064A2">
                    <a:lumMod val="75000"/>
                  </a:srgbClr>
                </a:solidFill>
                <a:effectLst/>
                <a:uLnTx/>
                <a:uFillTx/>
                <a:latin typeface="Calibri"/>
                <a:ea typeface="Graphik"/>
                <a:cs typeface="Graphik"/>
                <a:sym typeface="Graphik"/>
              </a:rPr>
              <a:t>?</a:t>
            </a:r>
          </a:p>
        </p:txBody>
      </p:sp>
      <p:sp>
        <p:nvSpPr>
          <p:cNvPr id="11" name="TextBox 15">
            <a:extLst>
              <a:ext uri="{FF2B5EF4-FFF2-40B4-BE49-F238E27FC236}">
                <a16:creationId xmlns:a16="http://schemas.microsoft.com/office/drawing/2014/main" id="{4AA8D23B-2B7A-19A2-9FA0-0ADB2C418487}"/>
              </a:ext>
            </a:extLst>
          </p:cNvPr>
          <p:cNvSpPr txBox="1"/>
          <p:nvPr/>
        </p:nvSpPr>
        <p:spPr>
          <a:xfrm>
            <a:off x="10013235" y="3769011"/>
            <a:ext cx="5523836" cy="4005066"/>
          </a:xfrm>
          <a:prstGeom prst="roundRect">
            <a:avLst>
              <a:gd name="adj" fmla="val 9601"/>
            </a:avLst>
          </a:prstGeom>
          <a:solidFill>
            <a:schemeClr val="bg1"/>
          </a:solidFill>
        </p:spPr>
        <p:txBody>
          <a:bodyPr lIns="216000" tIns="216000" rIns="216000" bIns="180000" rtlCol="0" anchor="t">
            <a:spAutoFit/>
          </a:bodyPr>
          <a:lstStyle/>
          <a:p>
            <a:pPr algn="l">
              <a:lnSpc>
                <a:spcPts val="5617"/>
              </a:lnSpc>
            </a:pPr>
            <a:r>
              <a:rPr lang="en-US" sz="6000" b="1" dirty="0">
                <a:solidFill>
                  <a:schemeClr val="accent4">
                    <a:lumMod val="75000"/>
                  </a:schemeClr>
                </a:solidFill>
                <a:ea typeface="Graphik"/>
                <a:cs typeface="Graphik"/>
                <a:sym typeface="Graphik"/>
              </a:rPr>
              <a:t>Next steps?</a:t>
            </a:r>
          </a:p>
          <a:p>
            <a:pPr marL="450000" lvl="1" indent="-450000" algn="l">
              <a:lnSpc>
                <a:spcPts val="4317"/>
              </a:lnSpc>
              <a:spcBef>
                <a:spcPts val="1200"/>
              </a:spcBef>
              <a:buClr>
                <a:srgbClr val="7030A0"/>
              </a:buClr>
              <a:buFont typeface="Arial"/>
              <a:buChar char="•"/>
            </a:pPr>
            <a:r>
              <a:rPr lang="en-US" sz="4012" dirty="0">
                <a:solidFill>
                  <a:srgbClr val="000000"/>
                </a:solidFill>
                <a:ea typeface="Graphik"/>
                <a:cs typeface="Graphik"/>
                <a:sym typeface="Graphik"/>
              </a:rPr>
              <a:t>Government (regional/ national)</a:t>
            </a:r>
          </a:p>
          <a:p>
            <a:pPr marL="450000" lvl="1" indent="-450000" algn="l">
              <a:lnSpc>
                <a:spcPts val="4317"/>
              </a:lnSpc>
              <a:spcBef>
                <a:spcPts val="1200"/>
              </a:spcBef>
              <a:buClr>
                <a:srgbClr val="7030A0"/>
              </a:buClr>
              <a:buFont typeface="Arial"/>
              <a:buChar char="•"/>
            </a:pPr>
            <a:r>
              <a:rPr lang="en-US" sz="4012" dirty="0">
                <a:solidFill>
                  <a:srgbClr val="000000"/>
                </a:solidFill>
                <a:ea typeface="Graphik"/>
                <a:cs typeface="Graphik"/>
                <a:sym typeface="Graphik"/>
              </a:rPr>
              <a:t>Business</a:t>
            </a:r>
          </a:p>
          <a:p>
            <a:pPr marL="450000" lvl="1" indent="-450000" algn="l">
              <a:lnSpc>
                <a:spcPts val="4317"/>
              </a:lnSpc>
              <a:spcBef>
                <a:spcPts val="1200"/>
              </a:spcBef>
              <a:buClr>
                <a:srgbClr val="7030A0"/>
              </a:buClr>
              <a:buFont typeface="Arial"/>
              <a:buChar char="•"/>
            </a:pPr>
            <a:r>
              <a:rPr lang="en-US" sz="4012" dirty="0">
                <a:solidFill>
                  <a:srgbClr val="000000"/>
                </a:solidFill>
                <a:ea typeface="Graphik"/>
                <a:cs typeface="Graphik"/>
                <a:sym typeface="Graphik"/>
              </a:rPr>
              <a:t>Civil Society</a:t>
            </a:r>
          </a:p>
        </p:txBody>
      </p:sp>
      <p:sp>
        <p:nvSpPr>
          <p:cNvPr id="12" name="Freeform 7">
            <a:extLst>
              <a:ext uri="{FF2B5EF4-FFF2-40B4-BE49-F238E27FC236}">
                <a16:creationId xmlns:a16="http://schemas.microsoft.com/office/drawing/2014/main" id="{EF925095-F28A-273E-7346-F8EC934D5456}"/>
              </a:ext>
            </a:extLst>
          </p:cNvPr>
          <p:cNvSpPr/>
          <p:nvPr/>
        </p:nvSpPr>
        <p:spPr>
          <a:xfrm>
            <a:off x="4329353" y="2676942"/>
            <a:ext cx="8445800" cy="7094474"/>
          </a:xfrm>
          <a:custGeom>
            <a:avLst/>
            <a:gdLst/>
            <a:ahLst/>
            <a:cxnLst/>
            <a:rect l="l" t="t" r="r" b="b"/>
            <a:pathLst>
              <a:path w="8950259" h="7518220">
                <a:moveTo>
                  <a:pt x="0" y="0"/>
                </a:moveTo>
                <a:lnTo>
                  <a:pt x="8950260" y="0"/>
                </a:lnTo>
                <a:lnTo>
                  <a:pt x="8950260" y="7518220"/>
                </a:lnTo>
                <a:lnTo>
                  <a:pt x="0" y="7518220"/>
                </a:lnTo>
                <a:lnTo>
                  <a:pt x="0" y="0"/>
                </a:lnTo>
                <a:close/>
              </a:path>
            </a:pathLst>
          </a:custGeom>
          <a:blipFill>
            <a:blip r:embed="rId3">
              <a:alphaModFix amt="50000"/>
              <a:extLst>
                <a:ext uri="{96DAC541-7B7A-43D3-8B79-37D633B846F1}">
                  <asvg:svgBlip xmlns:asvg="http://schemas.microsoft.com/office/drawing/2016/SVG/main" r:embed="rId4"/>
                </a:ext>
              </a:extLst>
            </a:blip>
            <a:stretch>
              <a:fillRect t="-843" b="-843"/>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542285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pic>
        <p:nvPicPr>
          <p:cNvPr id="8" name="Afbeelding 7" descr="Afbeelding met schermopname, computer, multimedia, scherm&#10;&#10;Automatisch gegenereerde beschrijving">
            <a:extLst>
              <a:ext uri="{FF2B5EF4-FFF2-40B4-BE49-F238E27FC236}">
                <a16:creationId xmlns:a16="http://schemas.microsoft.com/office/drawing/2014/main" id="{46A13956-F418-1C03-5989-24A713F016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8304256" cy="10296144"/>
          </a:xfrm>
          <a:prstGeom prst="rect">
            <a:avLst/>
          </a:prstGeom>
        </p:spPr>
      </p:pic>
      <p:sp>
        <p:nvSpPr>
          <p:cNvPr id="7" name="TextBox 7"/>
          <p:cNvSpPr txBox="1"/>
          <p:nvPr/>
        </p:nvSpPr>
        <p:spPr>
          <a:xfrm>
            <a:off x="5486400" y="3709642"/>
            <a:ext cx="9525000" cy="1423467"/>
          </a:xfrm>
          <a:prstGeom prst="rect">
            <a:avLst/>
          </a:prstGeom>
        </p:spPr>
        <p:txBody>
          <a:bodyPr wrap="square" lIns="0" tIns="0" rIns="0" bIns="0" rtlCol="0" anchor="t">
            <a:spAutoFit/>
          </a:bodyPr>
          <a:lstStyle/>
          <a:p>
            <a:pPr marL="0" marR="0" lvl="0" indent="0" algn="l" defTabSz="914400" rtl="0" eaLnBrk="1" fontAlgn="auto" latinLnBrk="0" hangingPunct="1">
              <a:lnSpc>
                <a:spcPts val="11127"/>
              </a:lnSpc>
              <a:spcBef>
                <a:spcPts val="0"/>
              </a:spcBef>
              <a:spcAft>
                <a:spcPts val="0"/>
              </a:spcAft>
              <a:buClrTx/>
              <a:buSzTx/>
              <a:buFontTx/>
              <a:buNone/>
              <a:tabLst/>
              <a:defRPr/>
            </a:pPr>
            <a:r>
              <a:rPr kumimoji="0" lang="en-US" sz="9592" b="0"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Thank you!</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6">
            <a:extLst>
              <a:ext uri="{FF2B5EF4-FFF2-40B4-BE49-F238E27FC236}">
                <a16:creationId xmlns:a16="http://schemas.microsoft.com/office/drawing/2014/main" id="{21DB790E-F791-912D-56F5-5C82696FB7CD}"/>
              </a:ext>
            </a:extLst>
          </p:cNvPr>
          <p:cNvSpPr txBox="1"/>
          <p:nvPr/>
        </p:nvSpPr>
        <p:spPr>
          <a:xfrm>
            <a:off x="0" y="360000"/>
            <a:ext cx="18288000" cy="1076513"/>
          </a:xfrm>
          <a:prstGeom prst="rect">
            <a:avLst/>
          </a:prstGeom>
        </p:spPr>
        <p:txBody>
          <a:bodyPr wrap="square" lIns="0" tIns="0" rIns="0" bIns="0" rtlCol="0" anchor="t">
            <a:spAutoFit/>
          </a:bodyPr>
          <a:lstStyle/>
          <a:p>
            <a:pPr marL="0" marR="0" lvl="0" indent="0" algn="ctr" defTabSz="914400" rtl="0" eaLnBrk="1" fontAlgn="auto" latinLnBrk="0" hangingPunct="1">
              <a:lnSpc>
                <a:spcPts val="9722"/>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Goals</a:t>
            </a:r>
            <a:r>
              <a:rPr kumimoji="0" lang="en-US" sz="54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of the training</a:t>
            </a:r>
          </a:p>
        </p:txBody>
      </p:sp>
      <p:sp>
        <p:nvSpPr>
          <p:cNvPr id="8" name="Freeform 3">
            <a:extLst>
              <a:ext uri="{FF2B5EF4-FFF2-40B4-BE49-F238E27FC236}">
                <a16:creationId xmlns:a16="http://schemas.microsoft.com/office/drawing/2014/main" id="{647E9392-AD04-0100-04CB-C0B037E3243F}"/>
              </a:ext>
            </a:extLst>
          </p:cNvPr>
          <p:cNvSpPr/>
          <p:nvPr/>
        </p:nvSpPr>
        <p:spPr>
          <a:xfrm>
            <a:off x="2209800" y="2095500"/>
            <a:ext cx="7379208" cy="7379208"/>
          </a:xfrm>
          <a:custGeom>
            <a:avLst/>
            <a:gdLst/>
            <a:ahLst/>
            <a:cxnLst/>
            <a:rect l="l" t="t" r="r" b="b"/>
            <a:pathLst>
              <a:path w="8513381" h="8513381">
                <a:moveTo>
                  <a:pt x="0" y="0"/>
                </a:moveTo>
                <a:lnTo>
                  <a:pt x="8513381" y="0"/>
                </a:lnTo>
                <a:lnTo>
                  <a:pt x="8513381" y="8513381"/>
                </a:lnTo>
                <a:lnTo>
                  <a:pt x="0" y="8513381"/>
                </a:lnTo>
                <a:lnTo>
                  <a:pt x="0" y="0"/>
                </a:lnTo>
                <a:close/>
              </a:path>
            </a:pathLst>
          </a:custGeom>
          <a:blipFill>
            <a:blip r:embed="rId3">
              <a:alphaModFix amt="34000"/>
              <a:extLst>
                <a:ext uri="{96DAC541-7B7A-43D3-8B79-37D633B846F1}">
                  <asvg:svgBlip xmlns:asvg="http://schemas.microsoft.com/office/drawing/2016/SVG/main"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TextBox 19">
            <a:extLst>
              <a:ext uri="{FF2B5EF4-FFF2-40B4-BE49-F238E27FC236}">
                <a16:creationId xmlns:a16="http://schemas.microsoft.com/office/drawing/2014/main" id="{9AB8F1B9-EA9E-FBF9-2C94-DCC0DB98149B}"/>
              </a:ext>
            </a:extLst>
          </p:cNvPr>
          <p:cNvSpPr txBox="1"/>
          <p:nvPr/>
        </p:nvSpPr>
        <p:spPr>
          <a:xfrm>
            <a:off x="6858000" y="6866628"/>
            <a:ext cx="9448800" cy="1331464"/>
          </a:xfrm>
          <a:prstGeom prst="roundRect">
            <a:avLst/>
          </a:prstGeom>
          <a:solidFill>
            <a:srgbClr val="FFC000">
              <a:alpha val="50000"/>
            </a:srgbClr>
          </a:solidFill>
        </p:spPr>
        <p:txBody>
          <a:bodyPr wrap="square" lIns="144000" tIns="144000" rIns="0" bIns="108000" rtlCol="0" anchor="ctr" anchorCtr="0">
            <a:spAutoFit/>
          </a:bodyPr>
          <a:lstStyle/>
          <a:p>
            <a:pPr algn="l">
              <a:lnSpc>
                <a:spcPts val="3715"/>
              </a:lnSpc>
            </a:pPr>
            <a:r>
              <a:rPr lang="en-US" sz="3200" dirty="0">
                <a:solidFill>
                  <a:srgbClr val="000000"/>
                </a:solidFill>
                <a:ea typeface="Graphik"/>
                <a:cs typeface="Graphik"/>
                <a:sym typeface="Graphik"/>
              </a:rPr>
              <a:t>A basic understanding of how HREDD can offer opportunities for trade union work</a:t>
            </a:r>
          </a:p>
        </p:txBody>
      </p:sp>
      <p:sp>
        <p:nvSpPr>
          <p:cNvPr id="9" name="TextBox 17">
            <a:extLst>
              <a:ext uri="{FF2B5EF4-FFF2-40B4-BE49-F238E27FC236}">
                <a16:creationId xmlns:a16="http://schemas.microsoft.com/office/drawing/2014/main" id="{F277F8A6-8C67-5FDB-D06A-DF0067BDAA61}"/>
              </a:ext>
            </a:extLst>
          </p:cNvPr>
          <p:cNvSpPr txBox="1"/>
          <p:nvPr/>
        </p:nvSpPr>
        <p:spPr>
          <a:xfrm>
            <a:off x="6858000" y="3467100"/>
            <a:ext cx="9448800" cy="1371683"/>
          </a:xfrm>
          <a:prstGeom prst="roundRect">
            <a:avLst/>
          </a:prstGeom>
          <a:solidFill>
            <a:srgbClr val="FFC000">
              <a:alpha val="50000"/>
            </a:srgbClr>
          </a:solidFill>
        </p:spPr>
        <p:txBody>
          <a:bodyPr wrap="square" lIns="144000" tIns="144000" rIns="0" bIns="144000" rtlCol="0" anchor="ctr" anchorCtr="0">
            <a:spAutoFit/>
          </a:bodyPr>
          <a:lstStyle/>
          <a:p>
            <a:pPr algn="l">
              <a:lnSpc>
                <a:spcPts val="3715"/>
              </a:lnSpc>
            </a:pPr>
            <a:r>
              <a:rPr lang="en-US" sz="3200" dirty="0">
                <a:solidFill>
                  <a:srgbClr val="000000"/>
                </a:solidFill>
                <a:ea typeface="Graphik"/>
                <a:cs typeface="Graphik"/>
                <a:sym typeface="Graphik"/>
              </a:rPr>
              <a:t>A basic understanding of Human Rights and Environmental Due Diligence (HREDD)</a:t>
            </a:r>
          </a:p>
        </p:txBody>
      </p:sp>
      <p:sp>
        <p:nvSpPr>
          <p:cNvPr id="10" name="TextBox 18">
            <a:extLst>
              <a:ext uri="{FF2B5EF4-FFF2-40B4-BE49-F238E27FC236}">
                <a16:creationId xmlns:a16="http://schemas.microsoft.com/office/drawing/2014/main" id="{59D7610B-5EAE-B21B-A118-46B448193225}"/>
              </a:ext>
            </a:extLst>
          </p:cNvPr>
          <p:cNvSpPr txBox="1"/>
          <p:nvPr/>
        </p:nvSpPr>
        <p:spPr>
          <a:xfrm>
            <a:off x="6858000" y="5147736"/>
            <a:ext cx="9448800" cy="1371683"/>
          </a:xfrm>
          <a:prstGeom prst="roundRect">
            <a:avLst/>
          </a:prstGeom>
          <a:solidFill>
            <a:srgbClr val="FFC000">
              <a:alpha val="50000"/>
            </a:srgbClr>
          </a:solidFill>
        </p:spPr>
        <p:txBody>
          <a:bodyPr wrap="square" lIns="144000" tIns="144000" rIns="144000" bIns="144000" rtlCol="0" anchor="ctr" anchorCtr="0">
            <a:spAutoFit/>
          </a:bodyPr>
          <a:lstStyle/>
          <a:p>
            <a:pPr algn="l">
              <a:lnSpc>
                <a:spcPts val="3715"/>
              </a:lnSpc>
            </a:pPr>
            <a:r>
              <a:rPr lang="en-US" sz="3200" dirty="0">
                <a:solidFill>
                  <a:srgbClr val="000000"/>
                </a:solidFill>
                <a:ea typeface="Graphik"/>
                <a:cs typeface="Graphik"/>
                <a:sym typeface="Graphik"/>
              </a:rPr>
              <a:t>A basic understanding of HREDD legislative developments</a:t>
            </a:r>
          </a:p>
        </p:txBody>
      </p:sp>
    </p:spTree>
    <p:extLst>
      <p:ext uri="{BB962C8B-B14F-4D97-AF65-F5344CB8AC3E}">
        <p14:creationId xmlns:p14="http://schemas.microsoft.com/office/powerpoint/2010/main" val="7130193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19DEF80D-B79C-9AEB-098E-B20022E6430E}"/>
              </a:ext>
            </a:extLst>
          </p:cNvPr>
          <p:cNvSpPr txBox="1"/>
          <p:nvPr/>
        </p:nvSpPr>
        <p:spPr>
          <a:xfrm>
            <a:off x="0" y="360000"/>
            <a:ext cx="18288000" cy="1076513"/>
          </a:xfrm>
          <a:prstGeom prst="rect">
            <a:avLst/>
          </a:prstGeom>
        </p:spPr>
        <p:txBody>
          <a:bodyPr wrap="square" lIns="0" tIns="0" rIns="0" bIns="0" rtlCol="0" anchor="t">
            <a:spAutoFit/>
          </a:bodyPr>
          <a:lstStyle/>
          <a:p>
            <a:pPr marL="0" marR="0" lvl="0" indent="0" algn="ctr" defTabSz="914400" rtl="0" eaLnBrk="1" fontAlgn="auto" latinLnBrk="0" hangingPunct="1">
              <a:lnSpc>
                <a:spcPts val="9722"/>
              </a:lnSpc>
              <a:spcBef>
                <a:spcPts val="0"/>
              </a:spcBef>
              <a:spcAft>
                <a:spcPts val="0"/>
              </a:spcAft>
              <a:buClrTx/>
              <a:buSzTx/>
              <a:buFontTx/>
              <a:buNone/>
              <a:tabLst/>
              <a:defRPr/>
            </a:pPr>
            <a:r>
              <a:rPr kumimoji="0" lang="en-US" sz="5400" b="0" i="0" u="none" strike="noStrike" kern="1200" cap="none" spc="0" normalizeH="0" baseline="0" noProof="0" dirty="0" err="1">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Programme</a:t>
            </a:r>
            <a:endPar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endParaRPr>
          </a:p>
        </p:txBody>
      </p:sp>
      <p:graphicFrame>
        <p:nvGraphicFramePr>
          <p:cNvPr id="5" name="Table 5">
            <a:extLst>
              <a:ext uri="{FF2B5EF4-FFF2-40B4-BE49-F238E27FC236}">
                <a16:creationId xmlns:a16="http://schemas.microsoft.com/office/drawing/2014/main" id="{E38CBA05-D688-6B73-EF77-737630E47EB0}"/>
              </a:ext>
            </a:extLst>
          </p:cNvPr>
          <p:cNvGraphicFramePr>
            <a:graphicFrameLocks noGrp="1"/>
          </p:cNvGraphicFramePr>
          <p:nvPr>
            <p:extLst>
              <p:ext uri="{D42A27DB-BD31-4B8C-83A1-F6EECF244321}">
                <p14:modId xmlns:p14="http://schemas.microsoft.com/office/powerpoint/2010/main" val="905538090"/>
              </p:ext>
            </p:extLst>
          </p:nvPr>
        </p:nvGraphicFramePr>
        <p:xfrm>
          <a:off x="2101588" y="2528044"/>
          <a:ext cx="14084824" cy="6177004"/>
        </p:xfrm>
        <a:graphic>
          <a:graphicData uri="http://schemas.openxmlformats.org/drawingml/2006/table">
            <a:tbl>
              <a:tblPr/>
              <a:tblGrid>
                <a:gridCol w="2013212">
                  <a:extLst>
                    <a:ext uri="{9D8B030D-6E8A-4147-A177-3AD203B41FA5}">
                      <a16:colId xmlns:a16="http://schemas.microsoft.com/office/drawing/2014/main" val="20000"/>
                    </a:ext>
                  </a:extLst>
                </a:gridCol>
                <a:gridCol w="12071612">
                  <a:extLst>
                    <a:ext uri="{9D8B030D-6E8A-4147-A177-3AD203B41FA5}">
                      <a16:colId xmlns:a16="http://schemas.microsoft.com/office/drawing/2014/main" val="20001"/>
                    </a:ext>
                  </a:extLst>
                </a:gridCol>
              </a:tblGrid>
              <a:tr h="629229">
                <a:tc>
                  <a:txBody>
                    <a:bodyPr/>
                    <a:lstStyle/>
                    <a:p>
                      <a:pPr algn="l">
                        <a:lnSpc>
                          <a:spcPts val="2377"/>
                        </a:lnSpc>
                        <a:defRPr/>
                      </a:pPr>
                      <a:r>
                        <a:rPr lang="en-US" sz="2400" b="1" dirty="0">
                          <a:solidFill>
                            <a:schemeClr val="accent4">
                              <a:lumMod val="75000"/>
                            </a:schemeClr>
                          </a:solidFill>
                          <a:latin typeface="+mn-lt"/>
                          <a:ea typeface="Graphik Bold"/>
                          <a:cs typeface="Graphik Bold"/>
                          <a:sym typeface="Graphik Bold"/>
                        </a:rPr>
                        <a:t>Time</a:t>
                      </a:r>
                      <a:endParaRPr lang="en-US" sz="2400" b="1" dirty="0">
                        <a:solidFill>
                          <a:schemeClr val="accent4">
                            <a:lumMod val="75000"/>
                          </a:schemeClr>
                        </a:solidFill>
                        <a:latin typeface="+mn-lt"/>
                      </a:endParaRPr>
                    </a:p>
                  </a:txBody>
                  <a:tcPr marL="109086" marR="109086" marT="180000"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FC000">
                        <a:alpha val="50196"/>
                      </a:srgbClr>
                    </a:solidFill>
                  </a:tcPr>
                </a:tc>
                <a:tc>
                  <a:txBody>
                    <a:bodyPr/>
                    <a:lstStyle/>
                    <a:p>
                      <a:pPr algn="l">
                        <a:lnSpc>
                          <a:spcPts val="2137"/>
                        </a:lnSpc>
                        <a:defRPr/>
                      </a:pPr>
                      <a:r>
                        <a:rPr lang="en-US" sz="2400" b="1" dirty="0">
                          <a:solidFill>
                            <a:schemeClr val="accent4">
                              <a:lumMod val="75000"/>
                            </a:schemeClr>
                          </a:solidFill>
                          <a:latin typeface="+mn-lt"/>
                          <a:ea typeface="Graphik Bold"/>
                          <a:cs typeface="Graphik Bold"/>
                          <a:sym typeface="Graphik Bold"/>
                        </a:rPr>
                        <a:t>What</a:t>
                      </a:r>
                      <a:endParaRPr lang="en-US" sz="2400" b="1" dirty="0">
                        <a:solidFill>
                          <a:schemeClr val="accent4">
                            <a:lumMod val="75000"/>
                          </a:schemeClr>
                        </a:solidFill>
                        <a:latin typeface="+mn-lt"/>
                      </a:endParaRPr>
                    </a:p>
                  </a:txBody>
                  <a:tcPr marL="109086" marR="109086" marT="180000"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FC000">
                        <a:alpha val="50196"/>
                      </a:srgbClr>
                    </a:solidFill>
                  </a:tcPr>
                </a:tc>
                <a:extLst>
                  <a:ext uri="{0D108BD9-81ED-4DB2-BD59-A6C34878D82A}">
                    <a16:rowId xmlns:a16="http://schemas.microsoft.com/office/drawing/2014/main" val="10000"/>
                  </a:ext>
                </a:extLst>
              </a:tr>
              <a:tr h="620534">
                <a:tc>
                  <a:txBody>
                    <a:bodyPr/>
                    <a:lstStyle/>
                    <a:p>
                      <a:pPr algn="l">
                        <a:lnSpc>
                          <a:spcPts val="2137"/>
                        </a:lnSpc>
                        <a:defRPr/>
                      </a:pPr>
                      <a:r>
                        <a:rPr lang="en-US" sz="2400">
                          <a:solidFill>
                            <a:srgbClr val="000000"/>
                          </a:solidFill>
                          <a:latin typeface="+mn-lt"/>
                          <a:ea typeface="Graphik"/>
                          <a:cs typeface="Graphik"/>
                          <a:sym typeface="Graphik"/>
                        </a:rPr>
                        <a:t>30'</a:t>
                      </a:r>
                      <a:endParaRPr lang="en-US" sz="2400">
                        <a:latin typeface="+mn-lt"/>
                      </a:endParaRPr>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2400">
                          <a:solidFill>
                            <a:srgbClr val="000000"/>
                          </a:solidFill>
                          <a:latin typeface="+mn-lt"/>
                          <a:ea typeface="Graphik"/>
                          <a:cs typeface="Graphik"/>
                          <a:sym typeface="Graphik"/>
                        </a:rPr>
                        <a:t>Welcome &amp; getting to know each other</a:t>
                      </a:r>
                      <a:endParaRPr lang="en-US" sz="2400">
                        <a:latin typeface="+mn-lt"/>
                      </a:endParaRPr>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1"/>
                  </a:ext>
                </a:extLst>
              </a:tr>
              <a:tr h="615538">
                <a:tc>
                  <a:txBody>
                    <a:bodyPr/>
                    <a:lstStyle/>
                    <a:p>
                      <a:pPr algn="l">
                        <a:lnSpc>
                          <a:spcPts val="2137"/>
                        </a:lnSpc>
                        <a:defRPr/>
                      </a:pPr>
                      <a:r>
                        <a:rPr lang="en-US" sz="2400">
                          <a:solidFill>
                            <a:srgbClr val="000000"/>
                          </a:solidFill>
                          <a:latin typeface="+mn-lt"/>
                          <a:ea typeface="Graphik"/>
                          <a:cs typeface="Graphik"/>
                          <a:sym typeface="Graphik"/>
                        </a:rPr>
                        <a:t>30'</a:t>
                      </a:r>
                      <a:endParaRPr lang="en-US" sz="2400">
                        <a:latin typeface="+mn-lt"/>
                      </a:endParaRPr>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2400">
                          <a:solidFill>
                            <a:srgbClr val="000000"/>
                          </a:solidFill>
                          <a:latin typeface="+mn-lt"/>
                          <a:ea typeface="Graphik"/>
                          <a:cs typeface="Graphik"/>
                          <a:sym typeface="Graphik"/>
                        </a:rPr>
                        <a:t>Introduction Responsible Business Conduct (RBC) &amp; OECD Guidelines, including HREDD</a:t>
                      </a:r>
                      <a:endParaRPr lang="en-US" sz="2400">
                        <a:latin typeface="+mn-lt"/>
                      </a:endParaRPr>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2"/>
                  </a:ext>
                </a:extLst>
              </a:tr>
              <a:tr h="615538">
                <a:tc>
                  <a:txBody>
                    <a:bodyPr/>
                    <a:lstStyle/>
                    <a:p>
                      <a:pPr algn="l">
                        <a:lnSpc>
                          <a:spcPts val="2137"/>
                        </a:lnSpc>
                        <a:defRPr/>
                      </a:pPr>
                      <a:r>
                        <a:rPr lang="en-US" sz="2400">
                          <a:solidFill>
                            <a:srgbClr val="000000"/>
                          </a:solidFill>
                          <a:latin typeface="+mn-lt"/>
                          <a:ea typeface="Graphik"/>
                          <a:cs typeface="Graphik"/>
                          <a:sym typeface="Graphik"/>
                        </a:rPr>
                        <a:t>20'</a:t>
                      </a:r>
                      <a:endParaRPr lang="en-US" sz="2400">
                        <a:latin typeface="+mn-lt"/>
                      </a:endParaRPr>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2400">
                          <a:solidFill>
                            <a:srgbClr val="000000"/>
                          </a:solidFill>
                          <a:latin typeface="+mn-lt"/>
                          <a:ea typeface="Graphik"/>
                          <a:cs typeface="Graphik"/>
                          <a:sym typeface="Graphik"/>
                        </a:rPr>
                        <a:t>Overview and comparison of RBC legislation in Europe</a:t>
                      </a:r>
                      <a:endParaRPr lang="en-US" sz="2400">
                        <a:latin typeface="+mn-lt"/>
                      </a:endParaRPr>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3"/>
                  </a:ext>
                </a:extLst>
              </a:tr>
              <a:tr h="596683">
                <a:tc>
                  <a:txBody>
                    <a:bodyPr/>
                    <a:lstStyle/>
                    <a:p>
                      <a:pPr algn="l">
                        <a:lnSpc>
                          <a:spcPts val="2137"/>
                        </a:lnSpc>
                        <a:defRPr/>
                      </a:pPr>
                      <a:r>
                        <a:rPr lang="en-US" sz="2400">
                          <a:solidFill>
                            <a:srgbClr val="000000"/>
                          </a:solidFill>
                          <a:latin typeface="+mn-lt"/>
                          <a:ea typeface="Graphik"/>
                          <a:cs typeface="Graphik"/>
                          <a:sym typeface="Graphik"/>
                        </a:rPr>
                        <a:t>20'</a:t>
                      </a:r>
                      <a:endParaRPr lang="en-US" sz="2400">
                        <a:latin typeface="+mn-lt"/>
                      </a:endParaRPr>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2400">
                          <a:solidFill>
                            <a:srgbClr val="000000"/>
                          </a:solidFill>
                          <a:latin typeface="+mn-lt"/>
                          <a:ea typeface="Graphik"/>
                          <a:cs typeface="Graphik"/>
                          <a:sym typeface="Graphik"/>
                        </a:rPr>
                        <a:t>Role of stakeholders and trade unions in HREDD</a:t>
                      </a:r>
                      <a:endParaRPr lang="en-US" sz="2400">
                        <a:latin typeface="+mn-lt"/>
                      </a:endParaRPr>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4"/>
                  </a:ext>
                </a:extLst>
              </a:tr>
              <a:tr h="596683">
                <a:tc>
                  <a:txBody>
                    <a:bodyPr/>
                    <a:lstStyle/>
                    <a:p>
                      <a:pPr algn="l">
                        <a:lnSpc>
                          <a:spcPts val="2137"/>
                        </a:lnSpc>
                        <a:defRPr/>
                      </a:pPr>
                      <a:r>
                        <a:rPr lang="en-US" sz="2400">
                          <a:solidFill>
                            <a:srgbClr val="000000"/>
                          </a:solidFill>
                          <a:latin typeface="+mn-lt"/>
                          <a:ea typeface="Graphik"/>
                          <a:cs typeface="Graphik"/>
                          <a:sym typeface="Graphik"/>
                        </a:rPr>
                        <a:t>15'</a:t>
                      </a:r>
                      <a:endParaRPr lang="en-US" sz="2400">
                        <a:latin typeface="+mn-lt"/>
                      </a:endParaRPr>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2400">
                          <a:solidFill>
                            <a:srgbClr val="000000"/>
                          </a:solidFill>
                          <a:latin typeface="+mn-lt"/>
                          <a:ea typeface="Graphik"/>
                          <a:cs typeface="Graphik"/>
                          <a:sym typeface="Graphik"/>
                        </a:rPr>
                        <a:t>Coffee/ Tea break</a:t>
                      </a:r>
                      <a:endParaRPr lang="en-US" sz="2400">
                        <a:latin typeface="+mn-lt"/>
                      </a:endParaRPr>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5"/>
                  </a:ext>
                </a:extLst>
              </a:tr>
              <a:tr h="700907">
                <a:tc>
                  <a:txBody>
                    <a:bodyPr/>
                    <a:lstStyle/>
                    <a:p>
                      <a:pPr algn="l">
                        <a:lnSpc>
                          <a:spcPts val="2137"/>
                        </a:lnSpc>
                        <a:defRPr/>
                      </a:pPr>
                      <a:r>
                        <a:rPr lang="en-US" sz="2400">
                          <a:solidFill>
                            <a:srgbClr val="000000"/>
                          </a:solidFill>
                          <a:latin typeface="+mn-lt"/>
                          <a:ea typeface="Graphik"/>
                          <a:cs typeface="Graphik"/>
                          <a:sym typeface="Graphik"/>
                        </a:rPr>
                        <a:t>15'</a:t>
                      </a:r>
                      <a:endParaRPr lang="en-US" sz="2400">
                        <a:latin typeface="+mn-lt"/>
                      </a:endParaRPr>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2400">
                          <a:solidFill>
                            <a:srgbClr val="000000"/>
                          </a:solidFill>
                          <a:latin typeface="+mn-lt"/>
                          <a:ea typeface="Graphik"/>
                          <a:cs typeface="Graphik"/>
                          <a:sym typeface="Graphik"/>
                        </a:rPr>
                        <a:t>Importance of HREDD in your country</a:t>
                      </a:r>
                      <a:endParaRPr lang="en-US" sz="2400">
                        <a:latin typeface="+mn-lt"/>
                      </a:endParaRPr>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6"/>
                  </a:ext>
                </a:extLst>
              </a:tr>
              <a:tr h="638772">
                <a:tc>
                  <a:txBody>
                    <a:bodyPr/>
                    <a:lstStyle/>
                    <a:p>
                      <a:pPr algn="l">
                        <a:lnSpc>
                          <a:spcPts val="2137"/>
                        </a:lnSpc>
                        <a:defRPr/>
                      </a:pPr>
                      <a:r>
                        <a:rPr lang="en-US" sz="2400">
                          <a:solidFill>
                            <a:srgbClr val="000000"/>
                          </a:solidFill>
                          <a:latin typeface="+mn-lt"/>
                          <a:ea typeface="Graphik"/>
                          <a:cs typeface="Graphik"/>
                          <a:sym typeface="Graphik"/>
                        </a:rPr>
                        <a:t>30'</a:t>
                      </a:r>
                      <a:endParaRPr lang="en-US" sz="2400">
                        <a:latin typeface="+mn-lt"/>
                      </a:endParaRPr>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2400">
                          <a:solidFill>
                            <a:srgbClr val="000000"/>
                          </a:solidFill>
                          <a:latin typeface="+mn-lt"/>
                          <a:ea typeface="Graphik"/>
                          <a:cs typeface="Graphik"/>
                          <a:sym typeface="Graphik"/>
                        </a:rPr>
                        <a:t>Conversation: importance of HREDD in your country</a:t>
                      </a:r>
                      <a:endParaRPr lang="en-US" sz="2400">
                        <a:latin typeface="+mn-lt"/>
                      </a:endParaRPr>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7"/>
                  </a:ext>
                </a:extLst>
              </a:tr>
              <a:tr h="581560">
                <a:tc>
                  <a:txBody>
                    <a:bodyPr/>
                    <a:lstStyle/>
                    <a:p>
                      <a:pPr algn="l">
                        <a:lnSpc>
                          <a:spcPts val="2137"/>
                        </a:lnSpc>
                        <a:defRPr/>
                      </a:pPr>
                      <a:r>
                        <a:rPr lang="en-US" sz="2400">
                          <a:solidFill>
                            <a:srgbClr val="000000"/>
                          </a:solidFill>
                          <a:latin typeface="+mn-lt"/>
                          <a:ea typeface="Graphik"/>
                          <a:cs typeface="Graphik"/>
                          <a:sym typeface="Graphik"/>
                        </a:rPr>
                        <a:t>30'</a:t>
                      </a:r>
                      <a:endParaRPr lang="en-US" sz="2400">
                        <a:latin typeface="+mn-lt"/>
                      </a:endParaRPr>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2400">
                          <a:solidFill>
                            <a:srgbClr val="000000"/>
                          </a:solidFill>
                          <a:latin typeface="+mn-lt"/>
                          <a:ea typeface="Graphik"/>
                          <a:cs typeface="Graphik"/>
                          <a:sym typeface="Graphik"/>
                        </a:rPr>
                        <a:t>Feedback from group discussions</a:t>
                      </a:r>
                      <a:endParaRPr lang="en-US" sz="2400">
                        <a:latin typeface="+mn-lt"/>
                      </a:endParaRPr>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8"/>
                  </a:ext>
                </a:extLst>
              </a:tr>
              <a:tr h="581560">
                <a:tc>
                  <a:txBody>
                    <a:bodyPr/>
                    <a:lstStyle/>
                    <a:p>
                      <a:pPr algn="l">
                        <a:lnSpc>
                          <a:spcPts val="2137"/>
                        </a:lnSpc>
                        <a:defRPr/>
                      </a:pPr>
                      <a:r>
                        <a:rPr lang="en-US" sz="2400">
                          <a:solidFill>
                            <a:srgbClr val="000000"/>
                          </a:solidFill>
                          <a:latin typeface="+mn-lt"/>
                          <a:ea typeface="Graphik"/>
                          <a:cs typeface="Graphik"/>
                          <a:sym typeface="Graphik"/>
                        </a:rPr>
                        <a:t>20'</a:t>
                      </a:r>
                      <a:endParaRPr lang="en-US" sz="2400">
                        <a:latin typeface="+mn-lt"/>
                      </a:endParaRPr>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2400" dirty="0">
                          <a:solidFill>
                            <a:srgbClr val="000000"/>
                          </a:solidFill>
                          <a:latin typeface="+mn-lt"/>
                          <a:ea typeface="Graphik"/>
                          <a:cs typeface="Graphik"/>
                          <a:sym typeface="Graphik"/>
                        </a:rPr>
                        <a:t>Next steps and closure</a:t>
                      </a:r>
                      <a:endParaRPr lang="en-US" sz="2400" dirty="0">
                        <a:latin typeface="+mn-lt"/>
                      </a:endParaRPr>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40129803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6C643AA0-0778-9CEF-E86F-5088A1DA11D0}"/>
              </a:ext>
            </a:extLst>
          </p:cNvPr>
          <p:cNvSpPr txBox="1"/>
          <p:nvPr/>
        </p:nvSpPr>
        <p:spPr>
          <a:xfrm>
            <a:off x="0" y="360000"/>
            <a:ext cx="18288000" cy="1076513"/>
          </a:xfrm>
          <a:prstGeom prst="rect">
            <a:avLst/>
          </a:prstGeom>
        </p:spPr>
        <p:txBody>
          <a:bodyPr wrap="square" lIns="0" tIns="0" rIns="0" bIns="0" rtlCol="0" anchor="t">
            <a:spAutoFit/>
          </a:bodyPr>
          <a:lstStyle/>
          <a:p>
            <a:pPr marL="0" marR="0" lvl="0" indent="0" algn="ctr" defTabSz="914400" rtl="0" eaLnBrk="1" fontAlgn="auto" latinLnBrk="0" hangingPunct="1">
              <a:lnSpc>
                <a:spcPts val="9744"/>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FC000"/>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Responsible Business Conduct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(RBC)</a:t>
            </a:r>
            <a:r>
              <a:rPr kumimoji="0" lang="en-US" sz="5400" b="0" i="0" u="none" strike="noStrike" kern="1200" cap="none" spc="0" normalizeH="0" baseline="0" noProof="0" dirty="0">
                <a:ln>
                  <a:noFill/>
                </a:ln>
                <a:solidFill>
                  <a:srgbClr val="FFC000"/>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a:t>
            </a:r>
          </a:p>
        </p:txBody>
      </p:sp>
      <p:sp>
        <p:nvSpPr>
          <p:cNvPr id="3" name="Freeform 2">
            <a:extLst>
              <a:ext uri="{FF2B5EF4-FFF2-40B4-BE49-F238E27FC236}">
                <a16:creationId xmlns:a16="http://schemas.microsoft.com/office/drawing/2014/main" id="{94B3D3A0-FD6C-F08C-EBDE-C553759E5251}"/>
              </a:ext>
            </a:extLst>
          </p:cNvPr>
          <p:cNvSpPr/>
          <p:nvPr/>
        </p:nvSpPr>
        <p:spPr>
          <a:xfrm>
            <a:off x="4419600" y="2476500"/>
            <a:ext cx="7200000" cy="7200000"/>
          </a:xfrm>
          <a:prstGeom prst="ellipse">
            <a:avLst/>
          </a:prstGeom>
          <a:blipFill>
            <a:blip r:embed="rId3"/>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8" name="Afbeelding 7" descr="Afbeelding met symbool, logo, Graphics, cirkel&#10;&#10;Automatisch gegenereerde beschrijving">
            <a:extLst>
              <a:ext uri="{FF2B5EF4-FFF2-40B4-BE49-F238E27FC236}">
                <a16:creationId xmlns:a16="http://schemas.microsoft.com/office/drawing/2014/main" id="{A10EB6F0-81E6-855F-9B67-D072B86AFD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Tree>
    <p:extLst>
      <p:ext uri="{BB962C8B-B14F-4D97-AF65-F5344CB8AC3E}">
        <p14:creationId xmlns:p14="http://schemas.microsoft.com/office/powerpoint/2010/main" val="126421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BA6B0B8B-2BF4-6C2F-A61B-32BD9B84040E}"/>
              </a:ext>
            </a:extLst>
          </p:cNvPr>
          <p:cNvSpPr txBox="1"/>
          <p:nvPr/>
        </p:nvSpPr>
        <p:spPr>
          <a:xfrm>
            <a:off x="0" y="360000"/>
            <a:ext cx="18287999" cy="1076513"/>
          </a:xfrm>
          <a:prstGeom prst="rect">
            <a:avLst/>
          </a:prstGeom>
        </p:spPr>
        <p:txBody>
          <a:bodyPr wrap="square" lIns="0" tIns="0" rIns="0" bIns="0" rtlCol="0" anchor="t">
            <a:spAutoFit/>
          </a:bodyPr>
          <a:lstStyle/>
          <a:p>
            <a:pPr marL="0" marR="0" lvl="0" indent="0" algn="ctr" defTabSz="914400" rtl="0" eaLnBrk="1" fontAlgn="auto" latinLnBrk="0" hangingPunct="1">
              <a:lnSpc>
                <a:spcPts val="9744"/>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FC000"/>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Responsible Business Conduct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(RBC)</a:t>
            </a:r>
            <a:r>
              <a:rPr kumimoji="0" lang="en-US" sz="5400" b="0" i="0" u="none" strike="noStrike" kern="1200" cap="none" spc="0" normalizeH="0" baseline="0" noProof="0" dirty="0">
                <a:ln>
                  <a:noFill/>
                </a:ln>
                <a:solidFill>
                  <a:srgbClr val="FFC000"/>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a:t>
            </a:r>
          </a:p>
        </p:txBody>
      </p:sp>
      <p:sp>
        <p:nvSpPr>
          <p:cNvPr id="3" name="Freeform 2">
            <a:extLst>
              <a:ext uri="{FF2B5EF4-FFF2-40B4-BE49-F238E27FC236}">
                <a16:creationId xmlns:a16="http://schemas.microsoft.com/office/drawing/2014/main" id="{EDE8FA77-5EA4-A85E-16C0-DE5C6E70D3E7}"/>
              </a:ext>
            </a:extLst>
          </p:cNvPr>
          <p:cNvSpPr/>
          <p:nvPr/>
        </p:nvSpPr>
        <p:spPr>
          <a:xfrm>
            <a:off x="2819400" y="2324100"/>
            <a:ext cx="11642987" cy="6878832"/>
          </a:xfrm>
          <a:custGeom>
            <a:avLst/>
            <a:gdLst/>
            <a:ahLst/>
            <a:cxnLst/>
            <a:rect l="l" t="t" r="r" b="b"/>
            <a:pathLst>
              <a:path w="12741775" h="7383276">
                <a:moveTo>
                  <a:pt x="0" y="0"/>
                </a:moveTo>
                <a:lnTo>
                  <a:pt x="12741776" y="0"/>
                </a:lnTo>
                <a:lnTo>
                  <a:pt x="12741776" y="7383276"/>
                </a:lnTo>
                <a:lnTo>
                  <a:pt x="0" y="7383276"/>
                </a:lnTo>
                <a:lnTo>
                  <a:pt x="0" y="0"/>
                </a:lnTo>
                <a:close/>
              </a:path>
            </a:pathLst>
          </a:custGeom>
          <a:blipFill>
            <a:blip r:embed="rId3" cstate="screen">
              <a:extLst>
                <a:ext uri="{28A0092B-C50C-407E-A947-70E740481C1C}">
                  <a14:useLocalDpi xmlns:a14="http://schemas.microsoft.com/office/drawing/2010/main"/>
                </a:ext>
              </a:extLst>
            </a:blip>
            <a:stretch>
              <a:fillRect l="-1220" r="-741"/>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10" name="Afbeelding 9" descr="Afbeelding met symbool, logo, Graphics, cirkel&#10;&#10;Automatisch gegenereerde beschrijving">
            <a:extLst>
              <a:ext uri="{FF2B5EF4-FFF2-40B4-BE49-F238E27FC236}">
                <a16:creationId xmlns:a16="http://schemas.microsoft.com/office/drawing/2014/main" id="{25E623DE-2B69-36E6-9CE8-7C5CDE0C315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Tree>
    <p:extLst>
      <p:ext uri="{BB962C8B-B14F-4D97-AF65-F5344CB8AC3E}">
        <p14:creationId xmlns:p14="http://schemas.microsoft.com/office/powerpoint/2010/main" val="4062276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9">
            <a:extLst>
              <a:ext uri="{FF2B5EF4-FFF2-40B4-BE49-F238E27FC236}">
                <a16:creationId xmlns:a16="http://schemas.microsoft.com/office/drawing/2014/main" id="{6EA37FF1-765E-58B2-1D6A-1E2DCC99707E}"/>
              </a:ext>
            </a:extLst>
          </p:cNvPr>
          <p:cNvSpPr txBox="1"/>
          <p:nvPr/>
        </p:nvSpPr>
        <p:spPr>
          <a:xfrm>
            <a:off x="0" y="647700"/>
            <a:ext cx="18059400" cy="797591"/>
          </a:xfrm>
          <a:prstGeom prst="rect">
            <a:avLst/>
          </a:prstGeom>
        </p:spPr>
        <p:txBody>
          <a:bodyPr wrap="square" lIns="0" tIns="0" rIns="0" bIns="0" rtlCol="0" anchor="t">
            <a:spAutoFit/>
          </a:bodyPr>
          <a:lstStyle/>
          <a:p>
            <a:pPr marL="0" marR="0" lvl="0" indent="0" algn="ctr" defTabSz="914400" rtl="0" eaLnBrk="1" fontAlgn="auto" latinLnBrk="0" hangingPunct="1">
              <a:lnSpc>
                <a:spcPts val="6844"/>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HREDD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Results of international trade</a:t>
            </a:r>
          </a:p>
        </p:txBody>
      </p:sp>
      <p:sp>
        <p:nvSpPr>
          <p:cNvPr id="7" name="Freeform 4">
            <a:extLst>
              <a:ext uri="{FF2B5EF4-FFF2-40B4-BE49-F238E27FC236}">
                <a16:creationId xmlns:a16="http://schemas.microsoft.com/office/drawing/2014/main" id="{C107FF0F-8BFC-9836-2D82-2868E34A2441}"/>
              </a:ext>
            </a:extLst>
          </p:cNvPr>
          <p:cNvSpPr/>
          <p:nvPr/>
        </p:nvSpPr>
        <p:spPr>
          <a:xfrm>
            <a:off x="762000" y="2552700"/>
            <a:ext cx="5298660" cy="3240000"/>
          </a:xfrm>
          <a:prstGeom prst="roundRect">
            <a:avLst>
              <a:gd name="adj" fmla="val 13171"/>
            </a:avLst>
          </a:prstGeom>
          <a:blipFill>
            <a:blip r:embed="rId3" cstate="screen">
              <a:extLst>
                <a:ext uri="{28A0092B-C50C-407E-A947-70E740481C1C}">
                  <a14:useLocalDpi xmlns:a14="http://schemas.microsoft.com/office/drawing/2010/main"/>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5">
            <a:extLst>
              <a:ext uri="{FF2B5EF4-FFF2-40B4-BE49-F238E27FC236}">
                <a16:creationId xmlns:a16="http://schemas.microsoft.com/office/drawing/2014/main" id="{05ED6D5A-2519-6D5B-46B5-853D7D621BDC}"/>
              </a:ext>
            </a:extLst>
          </p:cNvPr>
          <p:cNvSpPr/>
          <p:nvPr/>
        </p:nvSpPr>
        <p:spPr>
          <a:xfrm>
            <a:off x="10791405" y="6053328"/>
            <a:ext cx="4686707" cy="3240000"/>
          </a:xfrm>
          <a:prstGeom prst="roundRect">
            <a:avLst>
              <a:gd name="adj" fmla="val 11174"/>
            </a:avLst>
          </a:prstGeom>
          <a:blipFill>
            <a:blip r:embed="rId4" cstate="screen">
              <a:extLst>
                <a:ext uri="{28A0092B-C50C-407E-A947-70E740481C1C}">
                  <a14:useLocalDpi xmlns:a14="http://schemas.microsoft.com/office/drawing/2010/main"/>
                </a:ext>
              </a:extLst>
            </a:blip>
            <a:srcRect/>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9" name="Freeform 6">
            <a:extLst>
              <a:ext uri="{FF2B5EF4-FFF2-40B4-BE49-F238E27FC236}">
                <a16:creationId xmlns:a16="http://schemas.microsoft.com/office/drawing/2014/main" id="{476D80A5-F088-89F8-8B98-D2ABFD09D51A}"/>
              </a:ext>
            </a:extLst>
          </p:cNvPr>
          <p:cNvSpPr/>
          <p:nvPr/>
        </p:nvSpPr>
        <p:spPr>
          <a:xfrm>
            <a:off x="11547060" y="2553228"/>
            <a:ext cx="5187945" cy="3240000"/>
          </a:xfrm>
          <a:prstGeom prst="roundRect">
            <a:avLst>
              <a:gd name="adj" fmla="val 12173"/>
            </a:avLst>
          </a:prstGeom>
          <a:blipFill>
            <a:blip r:embed="rId5"/>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Freeform 7">
            <a:extLst>
              <a:ext uri="{FF2B5EF4-FFF2-40B4-BE49-F238E27FC236}">
                <a16:creationId xmlns:a16="http://schemas.microsoft.com/office/drawing/2014/main" id="{F061D9C0-156D-5716-66F6-61022094310D}"/>
              </a:ext>
            </a:extLst>
          </p:cNvPr>
          <p:cNvSpPr/>
          <p:nvPr/>
        </p:nvSpPr>
        <p:spPr>
          <a:xfrm>
            <a:off x="6366180" y="2552700"/>
            <a:ext cx="4937404" cy="3240000"/>
          </a:xfrm>
          <a:prstGeom prst="roundRect">
            <a:avLst>
              <a:gd name="adj" fmla="val 13671"/>
            </a:avLst>
          </a:prstGeom>
          <a:blipFill>
            <a:blip r:embed="rId6"/>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1" name="Freeform 8">
            <a:extLst>
              <a:ext uri="{FF2B5EF4-FFF2-40B4-BE49-F238E27FC236}">
                <a16:creationId xmlns:a16="http://schemas.microsoft.com/office/drawing/2014/main" id="{983FFB76-D400-2EE3-C4F4-A3E5D6F77B48}"/>
              </a:ext>
            </a:extLst>
          </p:cNvPr>
          <p:cNvSpPr/>
          <p:nvPr/>
        </p:nvSpPr>
        <p:spPr>
          <a:xfrm>
            <a:off x="4689060" y="6053328"/>
            <a:ext cx="5754522" cy="3240000"/>
          </a:xfrm>
          <a:prstGeom prst="roundRect">
            <a:avLst>
              <a:gd name="adj" fmla="val 12173"/>
            </a:avLst>
          </a:prstGeom>
          <a:blipFill>
            <a:blip r:embed="rId7"/>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pic>
        <p:nvPicPr>
          <p:cNvPr id="2" name="Afbeelding 1" descr="Afbeelding met symbool, logo, Graphics, cirkel&#10;&#10;Automatisch gegenereerde beschrijving">
            <a:extLst>
              <a:ext uri="{FF2B5EF4-FFF2-40B4-BE49-F238E27FC236}">
                <a16:creationId xmlns:a16="http://schemas.microsoft.com/office/drawing/2014/main" id="{B85EE49B-1B50-B49E-83FB-83701F525E5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Tree>
    <p:extLst>
      <p:ext uri="{BB962C8B-B14F-4D97-AF65-F5344CB8AC3E}">
        <p14:creationId xmlns:p14="http://schemas.microsoft.com/office/powerpoint/2010/main" val="10460698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a:extLst>
              <a:ext uri="{FF2B5EF4-FFF2-40B4-BE49-F238E27FC236}">
                <a16:creationId xmlns:a16="http://schemas.microsoft.com/office/drawing/2014/main" id="{BA34A14F-45CC-699D-3BCD-56479DC3C776}"/>
              </a:ext>
            </a:extLst>
          </p:cNvPr>
          <p:cNvSpPr txBox="1"/>
          <p:nvPr/>
        </p:nvSpPr>
        <p:spPr>
          <a:xfrm>
            <a:off x="0" y="648000"/>
            <a:ext cx="17526000" cy="797591"/>
          </a:xfrm>
          <a:prstGeom prst="rect">
            <a:avLst/>
          </a:prstGeom>
        </p:spPr>
        <p:txBody>
          <a:bodyPr wrap="square" lIns="0" tIns="0" rIns="0" bIns="0" rtlCol="0" anchor="t">
            <a:spAutoFit/>
          </a:bodyPr>
          <a:lstStyle/>
          <a:p>
            <a:pPr marL="0" marR="0" lvl="0" indent="0" algn="ctr" defTabSz="914400" rtl="0" eaLnBrk="1" fontAlgn="auto" latinLnBrk="0" hangingPunct="1">
              <a:lnSpc>
                <a:spcPts val="6844"/>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BBC43"/>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HREDD </a:t>
            </a:r>
            <a:r>
              <a:rPr kumimoji="0" lang="en-US" sz="54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 </a:t>
            </a:r>
            <a:r>
              <a:rPr kumimoji="0" lang="en-US" sz="5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sym typeface="Graphik Bold"/>
              </a:rPr>
              <a:t>Business vs legal system</a:t>
            </a:r>
          </a:p>
        </p:txBody>
      </p:sp>
      <p:sp>
        <p:nvSpPr>
          <p:cNvPr id="3" name="Freeform 4">
            <a:extLst>
              <a:ext uri="{FF2B5EF4-FFF2-40B4-BE49-F238E27FC236}">
                <a16:creationId xmlns:a16="http://schemas.microsoft.com/office/drawing/2014/main" id="{E8B75395-DB38-2654-5678-7A7FB5646948}"/>
              </a:ext>
            </a:extLst>
          </p:cNvPr>
          <p:cNvSpPr/>
          <p:nvPr/>
        </p:nvSpPr>
        <p:spPr>
          <a:xfrm>
            <a:off x="1514175" y="3086714"/>
            <a:ext cx="5683779" cy="5676675"/>
          </a:xfrm>
          <a:custGeom>
            <a:avLst/>
            <a:gdLst/>
            <a:ahLst/>
            <a:cxnLst/>
            <a:rect l="l" t="t" r="r" b="b"/>
            <a:pathLst>
              <a:path w="5683779" h="5676675">
                <a:moveTo>
                  <a:pt x="0" y="0"/>
                </a:moveTo>
                <a:lnTo>
                  <a:pt x="5683780" y="0"/>
                </a:lnTo>
                <a:lnTo>
                  <a:pt x="5683780" y="5676675"/>
                </a:lnTo>
                <a:lnTo>
                  <a:pt x="0" y="567667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Freeform 5">
            <a:extLst>
              <a:ext uri="{FF2B5EF4-FFF2-40B4-BE49-F238E27FC236}">
                <a16:creationId xmlns:a16="http://schemas.microsoft.com/office/drawing/2014/main" id="{8ADA9E17-2F5D-C192-C20D-B68EA7F3398B}"/>
              </a:ext>
            </a:extLst>
          </p:cNvPr>
          <p:cNvSpPr/>
          <p:nvPr/>
        </p:nvSpPr>
        <p:spPr>
          <a:xfrm>
            <a:off x="2092872" y="2680765"/>
            <a:ext cx="4526386" cy="5528410"/>
          </a:xfrm>
          <a:custGeom>
            <a:avLst/>
            <a:gdLst/>
            <a:ahLst/>
            <a:cxnLst/>
            <a:rect l="l" t="t" r="r" b="b"/>
            <a:pathLst>
              <a:path w="4526386" h="5528410">
                <a:moveTo>
                  <a:pt x="0" y="0"/>
                </a:moveTo>
                <a:lnTo>
                  <a:pt x="4526386" y="0"/>
                </a:lnTo>
                <a:lnTo>
                  <a:pt x="4526386" y="5528411"/>
                </a:lnTo>
                <a:lnTo>
                  <a:pt x="0" y="552841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6">
            <a:extLst>
              <a:ext uri="{FF2B5EF4-FFF2-40B4-BE49-F238E27FC236}">
                <a16:creationId xmlns:a16="http://schemas.microsoft.com/office/drawing/2014/main" id="{B9B2B68D-C83A-10FB-3AAF-AC11EF44FBEC}"/>
              </a:ext>
            </a:extLst>
          </p:cNvPr>
          <p:cNvSpPr/>
          <p:nvPr/>
        </p:nvSpPr>
        <p:spPr>
          <a:xfrm>
            <a:off x="10317659" y="4071467"/>
            <a:ext cx="2028113" cy="1741642"/>
          </a:xfrm>
          <a:custGeom>
            <a:avLst/>
            <a:gdLst/>
            <a:ahLst/>
            <a:cxnLst/>
            <a:rect l="l" t="t" r="r" b="b"/>
            <a:pathLst>
              <a:path w="2028113" h="1741642">
                <a:moveTo>
                  <a:pt x="0" y="0"/>
                </a:moveTo>
                <a:lnTo>
                  <a:pt x="2028113" y="0"/>
                </a:lnTo>
                <a:lnTo>
                  <a:pt x="2028113" y="1741643"/>
                </a:lnTo>
                <a:lnTo>
                  <a:pt x="0" y="17416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7">
            <a:extLst>
              <a:ext uri="{FF2B5EF4-FFF2-40B4-BE49-F238E27FC236}">
                <a16:creationId xmlns:a16="http://schemas.microsoft.com/office/drawing/2014/main" id="{16A6C823-343D-CC2D-F2C0-E3D8D5676D7F}"/>
              </a:ext>
            </a:extLst>
          </p:cNvPr>
          <p:cNvSpPr/>
          <p:nvPr/>
        </p:nvSpPr>
        <p:spPr>
          <a:xfrm>
            <a:off x="14665471" y="5295900"/>
            <a:ext cx="1078146" cy="1228657"/>
          </a:xfrm>
          <a:custGeom>
            <a:avLst/>
            <a:gdLst/>
            <a:ahLst/>
            <a:cxnLst/>
            <a:rect l="l" t="t" r="r" b="b"/>
            <a:pathLst>
              <a:path w="1078146" h="1228657">
                <a:moveTo>
                  <a:pt x="0" y="0"/>
                </a:moveTo>
                <a:lnTo>
                  <a:pt x="1078146" y="0"/>
                </a:lnTo>
                <a:lnTo>
                  <a:pt x="1078146" y="1228657"/>
                </a:lnTo>
                <a:lnTo>
                  <a:pt x="0" y="122865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8">
            <a:extLst>
              <a:ext uri="{FF2B5EF4-FFF2-40B4-BE49-F238E27FC236}">
                <a16:creationId xmlns:a16="http://schemas.microsoft.com/office/drawing/2014/main" id="{AABC663E-6E77-76C8-21FE-4AFC95C7B0E1}"/>
              </a:ext>
            </a:extLst>
          </p:cNvPr>
          <p:cNvSpPr/>
          <p:nvPr/>
        </p:nvSpPr>
        <p:spPr>
          <a:xfrm>
            <a:off x="12997059" y="3855201"/>
            <a:ext cx="2870198" cy="1087088"/>
          </a:xfrm>
          <a:custGeom>
            <a:avLst/>
            <a:gdLst/>
            <a:ahLst/>
            <a:cxnLst/>
            <a:rect l="l" t="t" r="r" b="b"/>
            <a:pathLst>
              <a:path w="2870198" h="1087088">
                <a:moveTo>
                  <a:pt x="0" y="0"/>
                </a:moveTo>
                <a:lnTo>
                  <a:pt x="2870199" y="0"/>
                </a:lnTo>
                <a:lnTo>
                  <a:pt x="2870199" y="1087088"/>
                </a:lnTo>
                <a:lnTo>
                  <a:pt x="0" y="108708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9">
            <a:extLst>
              <a:ext uri="{FF2B5EF4-FFF2-40B4-BE49-F238E27FC236}">
                <a16:creationId xmlns:a16="http://schemas.microsoft.com/office/drawing/2014/main" id="{D190234A-C8D2-510B-E4E6-73162390CEB2}"/>
              </a:ext>
            </a:extLst>
          </p:cNvPr>
          <p:cNvSpPr/>
          <p:nvPr/>
        </p:nvSpPr>
        <p:spPr>
          <a:xfrm>
            <a:off x="9861241" y="6524557"/>
            <a:ext cx="2106231" cy="1355886"/>
          </a:xfrm>
          <a:custGeom>
            <a:avLst/>
            <a:gdLst/>
            <a:ahLst/>
            <a:cxnLst/>
            <a:rect l="l" t="t" r="r" b="b"/>
            <a:pathLst>
              <a:path w="2106231" h="1355886">
                <a:moveTo>
                  <a:pt x="0" y="0"/>
                </a:moveTo>
                <a:lnTo>
                  <a:pt x="2106231" y="0"/>
                </a:lnTo>
                <a:lnTo>
                  <a:pt x="2106231" y="1355887"/>
                </a:lnTo>
                <a:lnTo>
                  <a:pt x="0" y="1355887"/>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10">
            <a:extLst>
              <a:ext uri="{FF2B5EF4-FFF2-40B4-BE49-F238E27FC236}">
                <a16:creationId xmlns:a16="http://schemas.microsoft.com/office/drawing/2014/main" id="{3BBC645C-AC1C-E836-259B-481EF60B1B0C}"/>
              </a:ext>
            </a:extLst>
          </p:cNvPr>
          <p:cNvSpPr/>
          <p:nvPr/>
        </p:nvSpPr>
        <p:spPr>
          <a:xfrm>
            <a:off x="12396097" y="6876982"/>
            <a:ext cx="2910184" cy="2451830"/>
          </a:xfrm>
          <a:custGeom>
            <a:avLst/>
            <a:gdLst/>
            <a:ahLst/>
            <a:cxnLst/>
            <a:rect l="l" t="t" r="r" b="b"/>
            <a:pathLst>
              <a:path w="2910184" h="2451830">
                <a:moveTo>
                  <a:pt x="0" y="0"/>
                </a:moveTo>
                <a:lnTo>
                  <a:pt x="2910184" y="0"/>
                </a:lnTo>
                <a:lnTo>
                  <a:pt x="2910184" y="2451830"/>
                </a:lnTo>
                <a:lnTo>
                  <a:pt x="0" y="245183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AutoShape 11">
            <a:extLst>
              <a:ext uri="{FF2B5EF4-FFF2-40B4-BE49-F238E27FC236}">
                <a16:creationId xmlns:a16="http://schemas.microsoft.com/office/drawing/2014/main" id="{F2BA7064-8375-3122-AE72-AE7A3D970544}"/>
              </a:ext>
            </a:extLst>
          </p:cNvPr>
          <p:cNvSpPr/>
          <p:nvPr/>
        </p:nvSpPr>
        <p:spPr>
          <a:xfrm>
            <a:off x="7620865" y="5607532"/>
            <a:ext cx="1948990" cy="0"/>
          </a:xfrm>
          <a:prstGeom prst="line">
            <a:avLst/>
          </a:prstGeom>
          <a:ln w="209550" cap="flat">
            <a:solidFill>
              <a:srgbClr val="EF4A4A"/>
            </a:solidFill>
            <a:prstDash val="solid"/>
            <a:headEnd type="arrow" w="med" len="sm"/>
            <a:tailEnd type="arrow" w="med"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1" name="Freeform 12">
            <a:extLst>
              <a:ext uri="{FF2B5EF4-FFF2-40B4-BE49-F238E27FC236}">
                <a16:creationId xmlns:a16="http://schemas.microsoft.com/office/drawing/2014/main" id="{222895BF-338B-E25D-6EA3-3F748CC696E2}"/>
              </a:ext>
            </a:extLst>
          </p:cNvPr>
          <p:cNvSpPr/>
          <p:nvPr/>
        </p:nvSpPr>
        <p:spPr>
          <a:xfrm>
            <a:off x="12117259" y="5020407"/>
            <a:ext cx="2207924" cy="1934694"/>
          </a:xfrm>
          <a:custGeom>
            <a:avLst/>
            <a:gdLst/>
            <a:ahLst/>
            <a:cxnLst/>
            <a:rect l="l" t="t" r="r" b="b"/>
            <a:pathLst>
              <a:path w="2207924" h="1934694">
                <a:moveTo>
                  <a:pt x="0" y="0"/>
                </a:moveTo>
                <a:lnTo>
                  <a:pt x="2207925" y="0"/>
                </a:lnTo>
                <a:lnTo>
                  <a:pt x="2207925" y="1934693"/>
                </a:lnTo>
                <a:lnTo>
                  <a:pt x="0" y="193469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pic>
        <p:nvPicPr>
          <p:cNvPr id="14" name="Afbeelding 13" descr="Afbeelding met symbool, logo, Graphics, cirkel&#10;&#10;Automatisch gegenereerde beschrijving">
            <a:extLst>
              <a:ext uri="{FF2B5EF4-FFF2-40B4-BE49-F238E27FC236}">
                <a16:creationId xmlns:a16="http://schemas.microsoft.com/office/drawing/2014/main" id="{21D557BA-CE4F-9E11-485F-8A75061558C1}"/>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15840000" y="1440000"/>
            <a:ext cx="2260600" cy="2260600"/>
          </a:xfrm>
          <a:prstGeom prst="rect">
            <a:avLst/>
          </a:prstGeom>
        </p:spPr>
      </p:pic>
    </p:spTree>
    <p:extLst>
      <p:ext uri="{BB962C8B-B14F-4D97-AF65-F5344CB8AC3E}">
        <p14:creationId xmlns:p14="http://schemas.microsoft.com/office/powerpoint/2010/main" val="22179162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181</TotalTime>
  <Words>9228</Words>
  <Application>Microsoft Office PowerPoint</Application>
  <PresentationFormat>Aangepast</PresentationFormat>
  <Paragraphs>611</Paragraphs>
  <Slides>38</Slides>
  <Notes>38</Notes>
  <HiddenSlides>0</HiddenSlides>
  <MMClips>0</MMClips>
  <ScaleCrop>false</ScaleCrop>
  <HeadingPairs>
    <vt:vector size="6" baseType="variant">
      <vt:variant>
        <vt:lpstr>Gebruikte lettertypen</vt:lpstr>
      </vt:variant>
      <vt:variant>
        <vt:i4>5</vt:i4>
      </vt:variant>
      <vt:variant>
        <vt:lpstr>Thema</vt:lpstr>
      </vt:variant>
      <vt:variant>
        <vt:i4>2</vt:i4>
      </vt:variant>
      <vt:variant>
        <vt:lpstr>Diatitels</vt:lpstr>
      </vt:variant>
      <vt:variant>
        <vt:i4>38</vt:i4>
      </vt:variant>
    </vt:vector>
  </HeadingPairs>
  <TitlesOfParts>
    <vt:vector size="45" baseType="lpstr">
      <vt:lpstr>Graphik</vt:lpstr>
      <vt:lpstr>Arial</vt:lpstr>
      <vt:lpstr>Calibri</vt:lpstr>
      <vt:lpstr>Graphik Bold</vt:lpstr>
      <vt:lpstr>Verdana</vt:lpstr>
      <vt:lpstr>Office Theme</vt:lpstr>
      <vt:lpstr>1_Office Theme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 National level workshop</dc:title>
  <cp:lastModifiedBy>Margot Offerijns</cp:lastModifiedBy>
  <cp:revision>25</cp:revision>
  <dcterms:created xsi:type="dcterms:W3CDTF">2006-08-16T00:00:00Z</dcterms:created>
  <dcterms:modified xsi:type="dcterms:W3CDTF">2024-10-11T14:25:52Z</dcterms:modified>
  <dc:identifier>DAGEdD2HlW8</dc:identifier>
</cp:coreProperties>
</file>