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14"/>
  </p:notesMasterIdLst>
  <p:sldIdLst>
    <p:sldId id="368"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Lst>
  <p:sldSz cx="18288000" cy="10287000"/>
  <p:notesSz cx="6858000" cy="9144000"/>
  <p:embeddedFontLst>
    <p:embeddedFont>
      <p:font typeface="Graphik" panose="020B0604020202020204" charset="0"/>
      <p:regular r:id="rId115"/>
    </p:embeddedFont>
    <p:embeddedFont>
      <p:font typeface="Graphik Bold" panose="020B0803030202060203" pitchFamily="34" charset="0"/>
      <p:regular r:id="rId116"/>
      <p:bold r:id="rId117"/>
      <p:boldItalic r:id="rId118"/>
    </p:embeddedFont>
    <p:embeddedFont>
      <p:font typeface="Graphik Italics" panose="020B0604020202020204" charset="0"/>
      <p:regular r:id="rId119"/>
    </p:embeddedFont>
    <p:embeddedFont>
      <p:font typeface="Graphik Medium" panose="020B0603030202060203" pitchFamily="34" charset="0"/>
      <p:regular r:id="rId120"/>
      <p:italic r:id="rId1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15" autoAdjust="0"/>
    <p:restoredTop sz="75970" autoAdjust="0"/>
  </p:normalViewPr>
  <p:slideViewPr>
    <p:cSldViewPr>
      <p:cViewPr varScale="1">
        <p:scale>
          <a:sx n="44" d="100"/>
          <a:sy n="44" d="100"/>
        </p:scale>
        <p:origin x="1104" y="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181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3.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font" Target="fonts/font4.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notesMaster" Target="notesMasters/notesMaster1.xml"/><Relationship Id="rId119" Type="http://schemas.openxmlformats.org/officeDocument/2006/relationships/font" Target="fonts/font5.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6.fntdata"/><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7.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got Offerijns" userId="b9c9a22c-53c5-46d5-9cd7-5e5ddbd21b1b" providerId="ADAL" clId="{B3E1A127-955D-4474-A0E6-023EE0F0AC3C}"/>
    <pc:docChg chg="custSel modSld">
      <pc:chgData name="Margot Offerijns" userId="b9c9a22c-53c5-46d5-9cd7-5e5ddbd21b1b" providerId="ADAL" clId="{B3E1A127-955D-4474-A0E6-023EE0F0AC3C}" dt="2024-08-06T13:18:01.730" v="178" actId="20577"/>
      <pc:docMkLst>
        <pc:docMk/>
      </pc:docMkLst>
      <pc:sldChg chg="modNotesTx">
        <pc:chgData name="Margot Offerijns" userId="b9c9a22c-53c5-46d5-9cd7-5e5ddbd21b1b" providerId="ADAL" clId="{B3E1A127-955D-4474-A0E6-023EE0F0AC3C}" dt="2024-08-06T13:14:30.272" v="86" actId="20577"/>
        <pc:sldMkLst>
          <pc:docMk/>
          <pc:sldMk cId="0" sldId="256"/>
        </pc:sldMkLst>
      </pc:sldChg>
      <pc:sldChg chg="modNotesTx">
        <pc:chgData name="Margot Offerijns" userId="b9c9a22c-53c5-46d5-9cd7-5e5ddbd21b1b" providerId="ADAL" clId="{B3E1A127-955D-4474-A0E6-023EE0F0AC3C}" dt="2024-08-06T13:16:35.601" v="116" actId="20577"/>
        <pc:sldMkLst>
          <pc:docMk/>
          <pc:sldMk cId="0" sldId="258"/>
        </pc:sldMkLst>
      </pc:sldChg>
      <pc:sldChg chg="modNotesTx">
        <pc:chgData name="Margot Offerijns" userId="b9c9a22c-53c5-46d5-9cd7-5e5ddbd21b1b" providerId="ADAL" clId="{B3E1A127-955D-4474-A0E6-023EE0F0AC3C}" dt="2024-08-06T13:16:51.330" v="117" actId="12"/>
        <pc:sldMkLst>
          <pc:docMk/>
          <pc:sldMk cId="0" sldId="259"/>
        </pc:sldMkLst>
      </pc:sldChg>
      <pc:sldChg chg="modNotesTx">
        <pc:chgData name="Margot Offerijns" userId="b9c9a22c-53c5-46d5-9cd7-5e5ddbd21b1b" providerId="ADAL" clId="{B3E1A127-955D-4474-A0E6-023EE0F0AC3C}" dt="2024-08-06T13:18:01.730" v="178" actId="20577"/>
        <pc:sldMkLst>
          <pc:docMk/>
          <pc:sldMk cId="0" sldId="2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03.09.2024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‹nr.›</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Official welcome by the host and the organizing parties to make participants feel welcome and to stress the importance of the training</a:t>
            </a:r>
          </a:p>
          <a:p>
            <a:endParaRPr lang="en-US" dirty="0"/>
          </a:p>
          <a:p>
            <a:r>
              <a:rPr lang="en-US" b="1" dirty="0"/>
              <a:t>What is needed:</a:t>
            </a:r>
          </a:p>
          <a:p>
            <a:r>
              <a:rPr lang="en-US" dirty="0"/>
              <a:t>-</a:t>
            </a:r>
          </a:p>
          <a:p>
            <a:endParaRPr lang="en-US" dirty="0"/>
          </a:p>
          <a:p>
            <a:r>
              <a:rPr lang="en-US" b="1" dirty="0"/>
              <a:t>What to share with the participants:</a:t>
            </a:r>
          </a:p>
          <a:p>
            <a:r>
              <a:rPr lang="en-US" dirty="0"/>
              <a:t>To be decided by the organizing parties: why this training is important to the organizing parties</a:t>
            </a:r>
          </a:p>
          <a:p>
            <a:r>
              <a:rPr lang="en-US" dirty="0"/>
              <a:t>But also: logistics, e.g. the Wi-Fi code, bathroom, translation etc.</a:t>
            </a:r>
          </a:p>
          <a:p>
            <a:endParaRPr lang="en-US" dirty="0"/>
          </a:p>
          <a:p>
            <a:r>
              <a:rPr lang="en-US" dirty="0"/>
              <a:t>“With the increasing need for companies to stop, prevent, and/or mitigate their negative impacts on people and planet in international value chains, the role of trade unions becomes more relevant every day. Since the endorsement of the United Nations Guiding Principles on Business and Human Rights in 2011, and the incorporation of these guidelines in the OECD Guidelines for Multinational Enterprises (updated in 2023), companies worldwide are expected to do due diligence, showing their accountability regarding human rights, including </a:t>
            </a:r>
            <a:r>
              <a:rPr lang="en-US" dirty="0" err="1"/>
              <a:t>labour</a:t>
            </a:r>
            <a:r>
              <a:rPr lang="en-US" dirty="0"/>
              <a:t> rights, throughout their entire value chain. Currently, more and more governments are introducing legislation that incorporates these guidelines, compelling companies to do Human Rights and Environmental Due Diligence (HREDD). </a:t>
            </a:r>
          </a:p>
          <a:p>
            <a:endParaRPr lang="en-US" dirty="0"/>
          </a:p>
          <a:p>
            <a:r>
              <a:rPr lang="en-US" dirty="0"/>
              <a:t>This offers trade unions, especially those in production countries, a unique opportunity to claim their role as a key stakeholder in HREDD processes. It is crucial that they, and the other parties involved, understand how important unions are as rightsholders in these processes. Unfortunately, companies are not always aware of the role that trade unions can play in HREDD. </a:t>
            </a:r>
            <a:r>
              <a:rPr lang="en-US" dirty="0">
                <a:solidFill>
                  <a:srgbClr val="FF0000"/>
                </a:solidFill>
                <a:highlight>
                  <a:srgbClr val="FFFF00"/>
                </a:highlight>
              </a:rPr>
              <a:t>Trade union rights are fundamental rights in and of themselves. </a:t>
            </a:r>
            <a:r>
              <a:rPr lang="en-US" dirty="0"/>
              <a:t>They are also </a:t>
            </a:r>
            <a:r>
              <a:rPr lang="en-US" dirty="0" err="1"/>
              <a:t>recognised</a:t>
            </a:r>
            <a:r>
              <a:rPr lang="en-US" dirty="0"/>
              <a:t> as “enabling rights,” meaning that respecting these rights often leads to the fulfilment of a number of other </a:t>
            </a:r>
            <a:r>
              <a:rPr lang="en-US" dirty="0" err="1"/>
              <a:t>labour</a:t>
            </a:r>
            <a:r>
              <a:rPr lang="en-US" dirty="0"/>
              <a:t> rights, including adequate wages, reasonable working hours, and workplace safety. Moreover, the existence of well-functioning trade unions reduces workplace conflicts and sick leave because they are engaged in social dialogue. This all eventually increases </a:t>
            </a:r>
            <a:r>
              <a:rPr lang="en-US" dirty="0" err="1"/>
              <a:t>labour</a:t>
            </a:r>
            <a:r>
              <a:rPr lang="en-US" dirty="0"/>
              <a:t> productivity.</a:t>
            </a:r>
          </a:p>
          <a:p>
            <a:endParaRPr lang="en-US" dirty="0"/>
          </a:p>
          <a:p>
            <a:r>
              <a:rPr lang="en-US" dirty="0"/>
              <a:t>With profound knowledge of the HREDD process and the role that trade unions can play in this process, trade unions can become agents of change for their constituencies. HREDD offers trade unions an opportunity to engage proactively with management, supply chain partners, and other stakeholders to address the power relation that underlie many of the structural problems that workers face in international supply chains. This training will address how trade unions can take up their role in HREDD processes.”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can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phone you use, the pen you write with, the clothes you wear, even the soup you eat: it is very likely that ingredients or maybe even the whole product comes from abroad. The consequences of our consumption can be disastrous for those working in the value chain, those living nearby production facilities, environment or climate. </a:t>
            </a:r>
          </a:p>
          <a:p>
            <a:r>
              <a:rPr lang="en-US" dirty="0"/>
              <a:t>A few examples: the collapse of Rana Plaza in 2013 leading to more than a thousand deaths, children working in </a:t>
            </a:r>
            <a:r>
              <a:rPr lang="en-US" dirty="0" err="1"/>
              <a:t>artisinal</a:t>
            </a:r>
            <a:r>
              <a:rPr lang="en-US" dirty="0"/>
              <a:t> mining, mine pits causing deforestation, unsafe working conditions in factories and pollution of industry causing people in surrounding villages to get sick or even die early. ”</a:t>
            </a:r>
            <a:endParaRPr lang="en-US" b="1" u="sng"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is the final group exercise. The participants would like to find out more information on the company they have selected for their group work during the last few days. It is a nice exercise for trade unions to actually try and find public information. You need to decide on the time you will allow for this exercise. It really varies per group. We would advise to start with 20 min, and then expand if needed. All groups need to assign a presenter (which can change of course with each round of group work). Idea is for the groups to write down on a piece of paper the answers to the questions above. Walk around the room during the group work, help them to find the right websites, and indicate when there are 5 min left and check whether they need more time.  Relevant sources of information are of course the company websites. But also these websites:</a:t>
            </a:r>
          </a:p>
          <a:p>
            <a:r>
              <a:rPr lang="en-US" dirty="0"/>
              <a:t>- https://opensupplyhub.org/</a:t>
            </a:r>
          </a:p>
          <a:p>
            <a:r>
              <a:rPr lang="en-US" dirty="0"/>
              <a:t>- https://open.sourcemap.com/maps/59f3a1302e51a0df4b53bd32</a:t>
            </a:r>
          </a:p>
          <a:p>
            <a:r>
              <a:rPr lang="en-US" dirty="0"/>
              <a:t>- Home | Ethical Trading Initiative (ethicaltrade.org)</a:t>
            </a:r>
          </a:p>
          <a:p>
            <a:r>
              <a:rPr lang="en-US" dirty="0"/>
              <a:t>Make sure to visit these websites before the training and get familiar with the set-up of these sites. </a:t>
            </a:r>
          </a:p>
          <a:p>
            <a:endParaRPr lang="en-US" dirty="0"/>
          </a:p>
          <a:p>
            <a:r>
              <a:rPr lang="en-US" b="1" dirty="0"/>
              <a:t>What is needed:</a:t>
            </a:r>
          </a:p>
          <a:p>
            <a:pPr marL="171450" indent="-171450">
              <a:buFont typeface="Arial" panose="020B0604020202020204" pitchFamily="34" charset="0"/>
              <a:buChar char="•"/>
            </a:pPr>
            <a:r>
              <a:rPr lang="en-US" b="0" dirty="0"/>
              <a:t>A place to work for each of the groups (can be in the same room or in break out rooms)</a:t>
            </a:r>
          </a:p>
          <a:p>
            <a:pPr marL="171450" indent="-171450">
              <a:buFont typeface="Arial" panose="020B0604020202020204" pitchFamily="34" charset="0"/>
              <a:buChar char="•"/>
            </a:pPr>
            <a:r>
              <a:rPr lang="en-US" b="0" dirty="0"/>
              <a:t>Paper for each group</a:t>
            </a:r>
          </a:p>
          <a:p>
            <a:pPr marL="171450" indent="-171450">
              <a:buFont typeface="Arial" panose="020B0604020202020204" pitchFamily="34" charset="0"/>
              <a:buChar char="•"/>
            </a:pPr>
            <a:r>
              <a:rPr lang="en-US" b="0" dirty="0"/>
              <a:t>Pens for each group</a:t>
            </a:r>
          </a:p>
          <a:p>
            <a:pPr marL="171450" indent="-171450">
              <a:buFont typeface="Arial" panose="020B0604020202020204" pitchFamily="34" charset="0"/>
              <a:buChar char="•"/>
            </a:pPr>
            <a:r>
              <a:rPr lang="en-US" b="0" dirty="0"/>
              <a:t>A computer or telephone with an internet connection per group</a:t>
            </a:r>
          </a:p>
          <a:p>
            <a:endParaRPr lang="en-US" dirty="0"/>
          </a:p>
          <a:p>
            <a:r>
              <a:rPr lang="en-US" b="1" dirty="0"/>
              <a:t>What to share with the participants:</a:t>
            </a:r>
          </a:p>
          <a:p>
            <a:r>
              <a:rPr lang="en-US" dirty="0"/>
              <a:t>“In your groups: look online what you can find on RBC policies and activities from the buyer/ brand of your group work case;</a:t>
            </a:r>
          </a:p>
          <a:p>
            <a:pPr marL="171450" indent="-171450">
              <a:buFont typeface="Arial" panose="020B0604020202020204" pitchFamily="34" charset="0"/>
              <a:buChar char="•"/>
            </a:pPr>
            <a:r>
              <a:rPr lang="en-US" dirty="0"/>
              <a:t>Can you find their RBC/ Human Rights Policy?</a:t>
            </a:r>
          </a:p>
          <a:p>
            <a:pPr marL="171450" indent="-171450">
              <a:buFont typeface="Arial" panose="020B0604020202020204" pitchFamily="34" charset="0"/>
              <a:buChar char="•"/>
            </a:pPr>
            <a:r>
              <a:rPr lang="en-US" dirty="0"/>
              <a:t>Can you find the factories in Cambodia/Vietnam where they source?</a:t>
            </a:r>
          </a:p>
          <a:p>
            <a:pPr marL="171450" indent="-171450">
              <a:buFont typeface="Arial" panose="020B0604020202020204" pitchFamily="34" charset="0"/>
              <a:buChar char="•"/>
            </a:pPr>
            <a:r>
              <a:rPr lang="en-US" dirty="0"/>
              <a:t>Can you find the company/ brands grievance mechanism online?.”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shows an example of a site that is very relevant and useful for trade unions, since they can find information on who sources from where here:</a:t>
            </a:r>
          </a:p>
          <a:p>
            <a:pPr marL="171450" indent="-171450">
              <a:buFont typeface="Arial" panose="020B0604020202020204" pitchFamily="34" charset="0"/>
              <a:buChar char="•"/>
            </a:pPr>
            <a:r>
              <a:rPr lang="en-US" dirty="0"/>
              <a:t>https://opensupplyhub.org/</a:t>
            </a:r>
          </a:p>
          <a:p>
            <a:pPr marL="171450" indent="-171450">
              <a:buFont typeface="Arial" panose="020B0604020202020204" pitchFamily="34" charset="0"/>
              <a:buChar char="•"/>
            </a:pPr>
            <a:r>
              <a:rPr lang="en-US" dirty="0"/>
              <a:t>https://transparencypledge.org/</a:t>
            </a:r>
          </a:p>
          <a:p>
            <a:r>
              <a:rPr lang="en-US" dirty="0"/>
              <a:t>For RN/CA Numbers:</a:t>
            </a:r>
          </a:p>
          <a:p>
            <a:pPr marL="171450" indent="-171450">
              <a:buFont typeface="Arial" panose="020B0604020202020204" pitchFamily="34" charset="0"/>
              <a:buChar char="•"/>
            </a:pPr>
            <a:r>
              <a:rPr lang="en-US" dirty="0"/>
              <a:t>U.S. brands: https://rn.ftc.gov/Account/BasicSearch</a:t>
            </a:r>
          </a:p>
          <a:p>
            <a:pPr marL="171450" indent="-171450">
              <a:buFont typeface="Arial" panose="020B0604020202020204" pitchFamily="34" charset="0"/>
              <a:buChar char="•"/>
            </a:pPr>
            <a:r>
              <a:rPr lang="en-US" dirty="0"/>
              <a:t>Canada: http://: https:/www.apparelsearch.com/terms/c/ca_number.html</a:t>
            </a:r>
          </a:p>
          <a:p>
            <a:endParaRPr lang="en-US" dirty="0"/>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worldwide are becoming more transparent, especially in textiles. Interesting new tools have been developed that can also be used by you as a trade union to find out who sources from factories or plantations in your country. This is a screenshot of the open Supply Hub. A site where companies, but also other stakeholders, can upload information on who sources where. But there are also other interesting websites: the company and CSR reports, buyers supply chain lists which can often be found on the website of the company, the website of the transparency pledge where you can find for example of which multi stakeholder or industry initiative a brand is a member and for US/ Canadian brand you can fid RN/ CA numbers online.”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After each round of group work, the group work is discussed together. In this case we will do a plenary discussion with the participants on their group work. </a:t>
            </a:r>
          </a:p>
          <a:p>
            <a:endParaRPr lang="en-US" dirty="0"/>
          </a:p>
          <a:p>
            <a:r>
              <a:rPr lang="en-US" b="1" dirty="0"/>
              <a:t>What is needed:</a:t>
            </a:r>
          </a:p>
          <a:p>
            <a:r>
              <a:rPr lang="en-US" dirty="0"/>
              <a:t>-</a:t>
            </a:r>
          </a:p>
          <a:p>
            <a:endParaRPr lang="en-US" dirty="0"/>
          </a:p>
          <a:p>
            <a:r>
              <a:rPr lang="en-US" b="1" dirty="0"/>
              <a:t>What to share with the participants:</a:t>
            </a:r>
          </a:p>
          <a:p>
            <a:r>
              <a:rPr lang="en-US" dirty="0"/>
              <a:t>Facilitate a general discussion on their findings by asking whether they actually found the answers to the questions and whether this was difficult.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zooms in on the role of the trade union in this particular step. This is an interactive slide: the participants are asked to first brainstorm themselves, and then together you can have a group conversation on the results of the brainstorm after summarizing the outcomes of the brainstorm with the group. In this final step, trade unions do not have a very big role. But they could keep employees, employers and the brand informed on developments like a CBA, also they can monitor and communicate on the due diligence implementation of the company, publish articles in newspapers or on the website, etc. </a:t>
            </a:r>
          </a:p>
          <a:p>
            <a:endParaRPr lang="en-US" b="1" dirty="0"/>
          </a:p>
          <a:p>
            <a:r>
              <a:rPr lang="en-US" b="1" dirty="0"/>
              <a:t>What is needed:</a:t>
            </a:r>
          </a:p>
          <a:p>
            <a:pPr marL="171450" indent="-171450">
              <a:buFont typeface="Arial" panose="020B0604020202020204" pitchFamily="34" charset="0"/>
              <a:buChar char="•"/>
            </a:pPr>
            <a:r>
              <a:rPr lang="en-US" dirty="0"/>
              <a:t>Flipchart on the wall with Step 5 written on it</a:t>
            </a:r>
          </a:p>
          <a:p>
            <a:pPr marL="171450" indent="-171450">
              <a:buFont typeface="Arial" panose="020B0604020202020204" pitchFamily="34" charset="0"/>
              <a:buChar char="•"/>
            </a:pPr>
            <a:r>
              <a:rPr lang="en-US" dirty="0"/>
              <a:t>Post-its </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post-its and write down for yourselves in the coming 5-10 min what potential roles you see for the trade union in this step. What could the trade union do to support the brand in doing due diligence, what would be their expertise? Please write it down on a post-in, one idea per post-it, and hang it on the wall.” After 5-10 min: summarize the findings on the wall, and facilitate a short conversation on the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presents the outcome of the brainstorm of previous trainings and what was shared in a special paper CNV Internationaal wrote on the role of. trade unions in HRDD. Check whether the outcome of the brainstorm is in line with these roles. </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need to communicate about their due diligence process in ways that are relevant and understandable to different stakeholder groups. As a trade union you can:</a:t>
            </a:r>
          </a:p>
          <a:p>
            <a:pPr marL="171450" indent="-171450">
              <a:buFont typeface="Arial" panose="020B0604020202020204" pitchFamily="34" charset="0"/>
              <a:buChar char="•"/>
            </a:pPr>
            <a:r>
              <a:rPr lang="en-US" dirty="0"/>
              <a:t>Provide valuable input for general reporting requirements of the company or good practices that local and international companies can use in their communication.</a:t>
            </a:r>
          </a:p>
          <a:p>
            <a:pPr marL="171450" indent="-171450">
              <a:buFont typeface="Arial" panose="020B0604020202020204" pitchFamily="34" charset="0"/>
              <a:buChar char="•"/>
            </a:pPr>
            <a:r>
              <a:rPr lang="en-US" dirty="0"/>
              <a:t>Facilitate meetings to enable companies to communicate with their employees whenever important decisions are taken or input is needed. You can also support companies in making sure this communication is meaningful, that employees are communicated with in a language they understand, they receive necessary information, and are able to understand what is communicated to them.</a:t>
            </a:r>
          </a:p>
          <a:p>
            <a:pPr marL="171450" indent="-171450">
              <a:buFont typeface="Arial" panose="020B0604020202020204" pitchFamily="34" charset="0"/>
              <a:buChar char="•"/>
            </a:pPr>
            <a:r>
              <a:rPr lang="en-US" dirty="0"/>
              <a:t>Keep members, employers, and (international) buyers informed about CBAs, internal regulations, or due diligence process results, directly via meetings or conferences, or indirectly through papers, internet, and multimedia channels.</a:t>
            </a:r>
          </a:p>
          <a:p>
            <a:pPr marL="171450" indent="-171450">
              <a:buFont typeface="Arial" panose="020B0604020202020204" pitchFamily="34" charset="0"/>
              <a:buChar char="•"/>
            </a:pPr>
            <a:r>
              <a:rPr lang="en-US" dirty="0"/>
              <a:t>Coordinate the </a:t>
            </a:r>
            <a:r>
              <a:rPr lang="en-US" dirty="0" err="1"/>
              <a:t>organisation</a:t>
            </a:r>
            <a:r>
              <a:rPr lang="en-US" dirty="0"/>
              <a:t> of periodic conferences for employees by conducting social dialogue in accordance with legal regulations; share and </a:t>
            </a:r>
            <a:r>
              <a:rPr lang="en-US" dirty="0" err="1"/>
              <a:t>summarise</a:t>
            </a:r>
            <a:r>
              <a:rPr lang="en-US" dirty="0"/>
              <a:t> lessons learned.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relates to a possible instrument that relates to communication, but of course is relevant in general for trade unions in dealing with this topic: lobby and advocacy.</a:t>
            </a:r>
          </a:p>
          <a:p>
            <a:endParaRPr lang="en-US" dirty="0"/>
          </a:p>
          <a:p>
            <a:r>
              <a:rPr lang="en-US" b="1" dirty="0"/>
              <a:t>What is needed:</a:t>
            </a:r>
          </a:p>
          <a:p>
            <a:r>
              <a:rPr lang="en-US" dirty="0"/>
              <a:t>-</a:t>
            </a:r>
          </a:p>
          <a:p>
            <a:endParaRPr lang="en-US" b="1" dirty="0"/>
          </a:p>
          <a:p>
            <a:r>
              <a:rPr lang="en-US" b="1" dirty="0"/>
              <a:t>What to share with the participants:</a:t>
            </a:r>
          </a:p>
          <a:p>
            <a:r>
              <a:rPr lang="en-US" dirty="0"/>
              <a:t>" Work with policy makers, like governments and employers, to advocate and lobby for social values and norms related to working conditions. Lobby towards governments is especially important. All governments are required to develop an action plan for business and human rights under the UNGPs. Not many have done so. Urging your national government to start with a baseline study and develop a National Action Plan (NAP) based on this baseline is an important first step. Also, governments play a key part in for example facilitating and mandating social dialogue, creating space for trade unions, ratifying ILO core conventions and international human rights treaties and enforcing compliance with policies and legislation. </a:t>
            </a:r>
          </a:p>
          <a:p>
            <a:endParaRPr lang="en-US" dirty="0"/>
          </a:p>
          <a:p>
            <a:r>
              <a:rPr lang="en-US" dirty="0"/>
              <a:t>In the Netherlands, CNV Internationaal has been involved in lobby and advocacy towards decision makers in the Netherlands and Europe in many different ways. For example, in the past years, CNV Internationaal has been instrumental in organizing and showing the support of consumers and companies in the Netherlands towards HRDD legislation."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The training will end by reflecting together on what was discussed during the training: do the participants feel they have the knowledge and competences to start working on the HRDD, what will they do first when they get back to the office Monday (or Friday)? This will help the participants to actually get started on the subject but also gives you valuable information on what they need additionally (if anything) to get started. Participants will write down their answers to the questions posted on post-its and hang them on different flip charts which you have prepared up front. One flip chart is titled: remaining questions, and one flip chart is titled is there anything you still need to start working on this issue? Give the participants 10’ minutes to think this through, and actively ask them to start putting the post-its on the flip charts to inspire others to do so as well.</a:t>
            </a:r>
          </a:p>
          <a:p>
            <a:endParaRPr lang="en-US" dirty="0"/>
          </a:p>
          <a:p>
            <a:r>
              <a:rPr lang="en-US" b="1" dirty="0"/>
              <a:t>What is needed:</a:t>
            </a:r>
          </a:p>
          <a:p>
            <a:pPr marL="171450" indent="-171450">
              <a:buFont typeface="Arial" panose="020B0604020202020204" pitchFamily="34" charset="0"/>
              <a:buChar char="•"/>
            </a:pPr>
            <a:r>
              <a:rPr lang="en-US" dirty="0"/>
              <a:t>Two flipchart on the wall: </a:t>
            </a:r>
          </a:p>
          <a:p>
            <a:pPr marL="628650" lvl="1" indent="-171450">
              <a:buFont typeface="Arial" panose="020B0604020202020204" pitchFamily="34" charset="0"/>
              <a:buChar char="•"/>
            </a:pPr>
            <a:r>
              <a:rPr lang="en-US" dirty="0"/>
              <a:t>One flip chart is titled: remaining questions,</a:t>
            </a:r>
          </a:p>
          <a:p>
            <a:pPr marL="628650" lvl="1" indent="-171450">
              <a:buFont typeface="Arial" panose="020B0604020202020204" pitchFamily="34" charset="0"/>
              <a:buChar char="•"/>
            </a:pPr>
            <a:r>
              <a:rPr lang="en-US" dirty="0"/>
              <a:t>The other flip chart is titled is there anything you still need to start working on this issue?</a:t>
            </a:r>
          </a:p>
          <a:p>
            <a:pPr marL="171450" indent="-171450">
              <a:buFont typeface="Arial" panose="020B0604020202020204" pitchFamily="34" charset="0"/>
              <a:buChar char="•"/>
            </a:pPr>
            <a:r>
              <a:rPr lang="en-US" dirty="0"/>
              <a:t>Post-its</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 its, and write down on separate post-its for yourselves in the coming 5-10 min any remaining questions you still might have, if you feel ready to start working on the issue and if not, what do you still need to feel ready and capacitated to do so? Stick the post-its to the relevant flip chart on the wall”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If there are next steps that can be discussed to follow up on the training, these can be presented here. Suggested actions include: following up on the action plans, </a:t>
            </a:r>
            <a:r>
              <a:rPr lang="en-US" dirty="0" err="1"/>
              <a:t>intervision</a:t>
            </a:r>
            <a:r>
              <a:rPr lang="en-US" dirty="0"/>
              <a:t> sessions to discuss the progress of whether they are able to implement the knowledge they learnt in this training, follow-up training sessions. Please change this slide according to the next steps that will be presented. </a:t>
            </a:r>
          </a:p>
          <a:p>
            <a:endParaRPr lang="en-US" dirty="0"/>
          </a:p>
          <a:p>
            <a:r>
              <a:rPr lang="en-US" b="1" dirty="0"/>
              <a:t>What is needed:</a:t>
            </a:r>
          </a:p>
          <a:p>
            <a:r>
              <a:rPr lang="en-US" dirty="0"/>
              <a:t>-</a:t>
            </a:r>
          </a:p>
          <a:p>
            <a:endParaRPr lang="en-US" dirty="0"/>
          </a:p>
          <a:p>
            <a:r>
              <a:rPr lang="en-US" b="1" dirty="0"/>
              <a:t>What to share with the participants:</a:t>
            </a:r>
          </a:p>
          <a:p>
            <a:r>
              <a:rPr lang="en-US" dirty="0"/>
              <a:t>Depends on the identified next steps.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“Businesses operate more and more internationally. There is hardly any value chain without an international actor. On the other hand, judicial systems are still mainly organized nationally (or sometimes partly regionally like in the European Union). This leads to a governance gap: businesses can be held accountable for negative impacts on human rights caused by their activities in their home country but not when they decide to shift some of their business activities to other countries with maybe less well functioning judicial systems.”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United Nations Guiding Principles for Business and Human Rights (UNGPs) and the concept of Human Rights Due Diligence, were developed after more than 50 consultations worldwide with all kinds of stakeholders: local businesses, multi nationals, local governments, NGOs, trade unions, local community leaders, etc. These consultations resulted in a new standard for business and human rights in 2011: the United Nations Guiding Principles for Business and Human Rights (UNGPs). These principles were adopted by the UN Human Rights Council on June 16, 2011.”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r>
              <a:rPr lang="en-US" dirty="0"/>
              <a:t>It is important to stress here that governments of all countries worldwide are expected to protect Human Rights as enshrined in the International Bill of Human Rights and the ILO Core Conventions.</a:t>
            </a:r>
          </a:p>
          <a:p>
            <a:endParaRPr lang="en-US" dirty="0"/>
          </a:p>
          <a:p>
            <a:r>
              <a:rPr lang="en-US" b="1" dirty="0"/>
              <a:t>What is needed:</a:t>
            </a:r>
          </a:p>
          <a:p>
            <a:r>
              <a:rPr lang="en-US" dirty="0"/>
              <a:t>-</a:t>
            </a:r>
          </a:p>
          <a:p>
            <a:endParaRPr lang="en-US" dirty="0"/>
          </a:p>
          <a:p>
            <a:r>
              <a:rPr lang="en-US" b="1" dirty="0"/>
              <a:t>What to share with the participants:</a:t>
            </a:r>
          </a:p>
          <a:p>
            <a:r>
              <a:rPr lang="en-US" dirty="0"/>
              <a:t>"The UNGPs are based on a framework that consists of three pillars: protect, respect and remedy. The state has the duty to protect human rights. All states in all countries worldwide have an obligation to protect human rights abuse through for example policies, legislation and regulations. Companies need to respect human rights, address negative human rights impacts in which they are involved and comply with all applicable laws. And victims of negative human rights impacts are entitled to effective remedy, which is a joint responsibility of states and companies."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r>
              <a:rPr lang="en-US" dirty="0"/>
              <a:t>It is good to stress that the UNGPs are applicable to all UN member states.</a:t>
            </a:r>
          </a:p>
          <a:p>
            <a:endParaRPr lang="en-US" b="1" dirty="0"/>
          </a:p>
          <a:p>
            <a:r>
              <a:rPr lang="en-US" b="1" dirty="0"/>
              <a:t>What is needed:</a:t>
            </a:r>
          </a:p>
          <a:p>
            <a:r>
              <a:rPr lang="en-US" dirty="0"/>
              <a:t>-</a:t>
            </a:r>
          </a:p>
          <a:p>
            <a:endParaRPr lang="en-US" dirty="0"/>
          </a:p>
          <a:p>
            <a:r>
              <a:rPr lang="en-US" b="1" dirty="0"/>
              <a:t>What to share with the participants:</a:t>
            </a:r>
          </a:p>
          <a:p>
            <a:r>
              <a:rPr lang="en-US" dirty="0"/>
              <a:t>“These United Nations Guiding Principles on Business and Human Rights, the UNGPS, were well received: companies, governments, NGOs, trade unions, they all embraced the guidelines and stressed its importance. Immediately, the OECD Guidelines for multinational enterprises were revised to include the UNGPs, and especially the concept of human rights due diligence, which was expanded to also include the environment and since 2023 also the climate. The UNGPs and the OECD Guidelines are the current international normative standard for responsible business conduct”.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Good to stress is that governments of all countries worldwide are obliged to protect human rights in accordance with the International Bill of Human Rights and the ILO Core Conventions.</a:t>
            </a:r>
          </a:p>
          <a:p>
            <a:endParaRPr lang="en-US" dirty="0"/>
          </a:p>
          <a:p>
            <a:r>
              <a:rPr lang="en-US" b="1" dirty="0"/>
              <a:t>What is needed:</a:t>
            </a:r>
          </a:p>
          <a:p>
            <a:r>
              <a:rPr lang="en-US" dirty="0"/>
              <a:t>-</a:t>
            </a:r>
          </a:p>
          <a:p>
            <a:endParaRPr lang="en-US" dirty="0"/>
          </a:p>
          <a:p>
            <a:r>
              <a:rPr lang="en-US" b="1" dirty="0"/>
              <a:t>What to share with the participants:</a:t>
            </a:r>
          </a:p>
          <a:p>
            <a:r>
              <a:rPr lang="en-US" dirty="0"/>
              <a:t>"The Universal Declaration of Human Rights, the International Covenant on Economic, Social and Cultural Rights, and the International Covenant on Civil and Political Right (together also the International </a:t>
            </a:r>
            <a:r>
              <a:rPr lang="en-US" dirty="0" err="1"/>
              <a:t>Billl</a:t>
            </a:r>
            <a:r>
              <a:rPr lang="en-US" dirty="0"/>
              <a:t> of Human Rights) and the ILO (International Labor Organization) Core Conventions are the basis for UNGPs, which were further developed in the OECD guidelines. Specific guides were then written for specific sectors by the OECD."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will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“All companies, large and small, have a responsibility to respect workers’ rights, the welfare of communities and the environment, including climate. This responsibility applies to their entire supply chain. This includes not only labor rights, but also, the rights of suppliers and communities in which they or their suppliers operate. Risks to the company's surroundings are central. Companies are expected to fulfill this responsibility by doing due diligence: an ongoing management process.”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“This on-doing due diligence process consists of six steps, which will be further explained during this training. Step 1 is embedding responsible business conduct into policies and management systems. Step 2 is identifying and assessing adverse impacts on human rights and the environment in entire value chain: all own operations, those in the supply chain and  those of business relationships. Step 3 is to cease, prevent or mitigate the adverse impacts founds. In step 4 companies need to track their own performance on due diligence: is the process implemented in the right way and what are the results. Step 5 is about communication: how does the company address the negative impacts found? And finally step 6: if negative impacts are found, companies need to provide for or cooperate in remediation when appropriate. We will further discuss these six steps in the remainder of the training.”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p>
          <a:p>
            <a:r>
              <a:rPr lang="en-US" dirty="0"/>
              <a:t>“To summarize: The central concept of the UNGPs and the OECD Guidelines is Human Rights and Environmental Due Diligence. This is an ongoing management process that consists of six steps which COMPANIES with international value chains need to implement to ensure that they respect human rights, the environment and climate in their entire value chain. So it is a process COMPANIES need to implement! It was developed as a voluntary concept but not unbinding since UN Member States have a legal duty to protect human rights also from violations by companies operating within their territories. UN Member States endorsed the UNGPs. OECD Member States are officially the ones who signed the OECD Guidelines, and are obliged to encourage "their" companies to implement these guidelines.”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have made a quick journey through the history and the theoretical background of due diligence. It is important to now sum up the key elements.</a:t>
            </a:r>
          </a:p>
          <a:p>
            <a:endParaRPr lang="en-US" dirty="0"/>
          </a:p>
          <a:p>
            <a:r>
              <a:rPr lang="en-US" b="1" dirty="0"/>
              <a:t>What is needed:</a:t>
            </a:r>
          </a:p>
          <a:p>
            <a:r>
              <a:rPr lang="en-US" dirty="0"/>
              <a:t>-</a:t>
            </a:r>
          </a:p>
          <a:p>
            <a:endParaRPr lang="en-US" dirty="0"/>
          </a:p>
          <a:p>
            <a:r>
              <a:rPr lang="en-US" b="1" dirty="0"/>
              <a:t>What to share with the participants:</a:t>
            </a:r>
          </a:p>
          <a:p>
            <a:r>
              <a:rPr lang="en-US" dirty="0"/>
              <a:t>“ To sum up, the key elements of due diligence are:</a:t>
            </a:r>
          </a:p>
          <a:p>
            <a:pPr marL="171450" indent="-171450">
              <a:buFont typeface="Arial" panose="020B0604020202020204" pitchFamily="34" charset="0"/>
              <a:buChar char="•"/>
            </a:pPr>
            <a:r>
              <a:rPr lang="en-US" dirty="0"/>
              <a:t> HRDD is based on internationally recognized RBC standards, recognized not only by the OECD but also by the UN, and therefore this is a universal concept, applicable to all companies with international value chains, thus also for companies in production countries.</a:t>
            </a:r>
          </a:p>
          <a:p>
            <a:pPr marL="171450" indent="-171450">
              <a:buFont typeface="Arial" panose="020B0604020202020204" pitchFamily="34" charset="0"/>
              <a:buChar char="•"/>
            </a:pPr>
            <a:r>
              <a:rPr lang="en-US" dirty="0"/>
              <a:t>Main goal of HRDD is preventing negative impacts. Of course, remediation of negative impacts is an important element, but first and foremost it is about prevention.</a:t>
            </a:r>
          </a:p>
          <a:p>
            <a:pPr marL="171450" indent="-171450">
              <a:buFont typeface="Arial" panose="020B0604020202020204" pitchFamily="34" charset="0"/>
              <a:buChar char="•"/>
            </a:pPr>
            <a:r>
              <a:rPr lang="en-US" dirty="0"/>
              <a:t>HRDD is a dynamic, ongoing, reactive and flexible process: adaptable to the context in which the company operates.</a:t>
            </a:r>
          </a:p>
          <a:p>
            <a:pPr marL="171450" indent="-171450">
              <a:buFont typeface="Arial" panose="020B0604020202020204" pitchFamily="34" charset="0"/>
              <a:buChar char="•"/>
            </a:pPr>
            <a:r>
              <a:rPr lang="en-US" dirty="0"/>
              <a:t>HRDD is about risks, but not only about risks for the company, but also, and foremost about risks for the surroundings of the companies, for others outside of the company.</a:t>
            </a:r>
          </a:p>
          <a:p>
            <a:pPr marL="171450" indent="-171450">
              <a:buFont typeface="Arial" panose="020B0604020202020204" pitchFamily="34" charset="0"/>
              <a:buChar char="•"/>
            </a:pPr>
            <a:r>
              <a:rPr lang="en-US" dirty="0"/>
              <a:t>When doing HRDD there should be extra attention for gender and vulnerable groups: women and girls are often impacted more by human rights violations and are often more difficult to reach. Children or people with a disability are also extra vulnerable.</a:t>
            </a:r>
          </a:p>
          <a:p>
            <a:pPr marL="171450" indent="-171450">
              <a:buFont typeface="Arial" panose="020B0604020202020204" pitchFamily="34" charset="0"/>
              <a:buChar char="•"/>
            </a:pPr>
            <a:r>
              <a:rPr lang="en-US" dirty="0"/>
              <a:t>HRDD is proportional in itself, meaning that what a company is supposed to do depends, amongst others, on the size of the company, its’ position in the value chain and the degree/ extent of the negative impact (the more impactful the negative impact, the greater the responsibility). </a:t>
            </a:r>
          </a:p>
          <a:p>
            <a:pPr marL="171450" indent="-171450">
              <a:buFont typeface="Arial" panose="020B0604020202020204" pitchFamily="34" charset="0"/>
              <a:buChar char="•"/>
            </a:pPr>
            <a:r>
              <a:rPr lang="en-US" dirty="0"/>
              <a:t>As already said, stakeholder involvement is key in every step of HRDD.</a:t>
            </a:r>
          </a:p>
          <a:p>
            <a:pPr marL="171450" indent="-171450">
              <a:buFont typeface="Arial" panose="020B0604020202020204" pitchFamily="34" charset="0"/>
              <a:buChar char="•"/>
            </a:pPr>
            <a:r>
              <a:rPr lang="en-US" dirty="0"/>
              <a:t>And lastly: HREDD is really about shared responsibility: brands are responsible for their value chain, together with all value chain partners. Partners in the value chain should support each other in respecting human rights, the climate and environment."</a:t>
            </a:r>
          </a:p>
          <a:p>
            <a:pPr marL="0" indent="0">
              <a:buFont typeface="Arial" panose="020B0604020202020204" pitchFamily="34" charset="0"/>
              <a:buNone/>
            </a:pP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important to create a pleasant and open atmosphere during the training.; to make the participants feel welcome and secure. This exercise requires people to stand up, to mix with their fellow participants and thereby creates an open atmosphere. Age can be uncomfortable in some cultures, if this is the case, you can also decide to ask people to form a line based on length, or on how long somebody is involved in the trade union. One of the trainers should write down expectations on a flip chart. The flip chart should be posted on the wall of the training room, this enables to makes references to it during the training and at the end of the training.</a:t>
            </a:r>
          </a:p>
          <a:p>
            <a:endParaRPr lang="en-US" dirty="0"/>
          </a:p>
          <a:p>
            <a:r>
              <a:rPr lang="en-US" b="1" dirty="0"/>
              <a:t>What is needed:</a:t>
            </a:r>
          </a:p>
          <a:p>
            <a:pPr marL="171450" indent="-171450">
              <a:buFont typeface="Arial" panose="020B0604020202020204" pitchFamily="34" charset="0"/>
              <a:buChar char="•"/>
            </a:pPr>
            <a:r>
              <a:rPr lang="en-US" dirty="0"/>
              <a:t>Room large enough to be able to form a line of participants, or a circle if the room does not allow for a line</a:t>
            </a:r>
          </a:p>
          <a:p>
            <a:pPr marL="171450" indent="-171450">
              <a:buFont typeface="Arial" panose="020B0604020202020204" pitchFamily="34" charset="0"/>
              <a:buChar char="•"/>
            </a:pPr>
            <a:r>
              <a:rPr lang="en-US" dirty="0"/>
              <a:t>Flip chart </a:t>
            </a:r>
          </a:p>
          <a:p>
            <a:pPr marL="171450" indent="-171450">
              <a:buFont typeface="Arial" panose="020B0604020202020204" pitchFamily="34" charset="0"/>
              <a:buChar char="•"/>
            </a:pPr>
            <a:r>
              <a:rPr lang="en-US" dirty="0"/>
              <a:t>Markers</a:t>
            </a:r>
          </a:p>
          <a:p>
            <a:pPr marL="171450" indent="-171450">
              <a:buFont typeface="Arial" panose="020B0604020202020204" pitchFamily="34" charset="0"/>
              <a:buChar char="•"/>
            </a:pPr>
            <a:r>
              <a:rPr lang="en-US" dirty="0"/>
              <a:t>Masking tape</a:t>
            </a:r>
          </a:p>
          <a:p>
            <a:endParaRPr lang="en-US" dirty="0"/>
          </a:p>
          <a:p>
            <a:r>
              <a:rPr lang="en-US" b="1" dirty="0"/>
              <a:t>What to share with the participants:</a:t>
            </a:r>
          </a:p>
          <a:p>
            <a:r>
              <a:rPr lang="en-US" dirty="0"/>
              <a:t>“Please form a line together, from oldest to youngest participant. When the line is formed, please share with the group what your name is, the </a:t>
            </a:r>
            <a:r>
              <a:rPr lang="en-US" dirty="0" err="1"/>
              <a:t>organisation</a:t>
            </a:r>
            <a:r>
              <a:rPr lang="en-US" dirty="0"/>
              <a:t> you are working for and your position. What makes you proud of this organization? Also please share what you hope to learn these days.”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These slides show the development from voluntary guidelines to legislation. We will not go into the content of all legislation into detail, since we believe that if you understand the OESO guidelines, you can support companies/hold them accountable for doing HREDD since all legislation is based on the OECD Guidelines.</a:t>
            </a:r>
          </a:p>
          <a:p>
            <a:endParaRPr lang="en-US" dirty="0"/>
          </a:p>
          <a:p>
            <a:r>
              <a:rPr lang="en-US" b="1" dirty="0"/>
              <a:t>What is needed:</a:t>
            </a:r>
          </a:p>
          <a:p>
            <a:r>
              <a:rPr lang="en-US" dirty="0"/>
              <a:t>-</a:t>
            </a:r>
          </a:p>
          <a:p>
            <a:endParaRPr lang="en-US" dirty="0"/>
          </a:p>
          <a:p>
            <a:r>
              <a:rPr lang="en-US" b="1" dirty="0"/>
              <a:t>What to share with the participants:</a:t>
            </a:r>
          </a:p>
          <a:p>
            <a:r>
              <a:rPr lang="en-US" dirty="0"/>
              <a:t>“Although companies are supposed to do due diligence for human rights and the environment since 2011, many are not implementing due diligence. Therefore, there is an increasing call for legislation since 2014, to make due diligence for human rights a legal obligation for companies. So, the voluntary HREDD is becoming mandatory for companies in certain jurisdictions like the European Union."</a:t>
            </a:r>
          </a:p>
          <a:p>
            <a:r>
              <a:rPr lang="en-US" dirty="0"/>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These slides show the development from voluntary guidelines to legislation in time. We will not detail the content of all legislation, since we believe that if you understand the OESO guidelines, you can support companies/ hold them accountable for doing HREDD since all legislation is based on the OECD Guidelines.</a:t>
            </a:r>
          </a:p>
          <a:p>
            <a:endParaRPr lang="en-US" dirty="0"/>
          </a:p>
          <a:p>
            <a:r>
              <a:rPr lang="en-US" b="1" dirty="0"/>
              <a:t>What is needed:</a:t>
            </a:r>
          </a:p>
          <a:p>
            <a:r>
              <a:rPr lang="en-US" dirty="0"/>
              <a:t>-</a:t>
            </a:r>
          </a:p>
          <a:p>
            <a:endParaRPr lang="en-US" dirty="0"/>
          </a:p>
          <a:p>
            <a:r>
              <a:rPr lang="en-US" b="1" dirty="0"/>
              <a:t>What to share with the participants:</a:t>
            </a:r>
          </a:p>
          <a:p>
            <a:r>
              <a:rPr lang="en-US" dirty="0"/>
              <a:t>"This slide clearly shows the trend of moving from voluntary to mandatory: In France the first broad due diligence law was adopted in 2016; in 2022, Norway and Germany followed suit. All of these laws are based on the OECD Guidelines and the UNGPs.</a:t>
            </a:r>
          </a:p>
          <a:p>
            <a:endParaRPr lang="en-US" dirty="0"/>
          </a:p>
          <a:p>
            <a:r>
              <a:rPr lang="en-US" dirty="0"/>
              <a:t>After several European countries set out to develop legislation, the European Union decided it would be better to have broad due diligence legislation on a European level. So, the European commission developed a legislative proposal, based on the OECD Guidelines. This proposal is called the Corporate Sustainability Due Diligence Directive (CSDDD), and was adopted in 2024. The law applies to all companies with more than 1000 employees and 450 million in revenues. But the European Union already developed legislation which requires companies to report on sustainability and their due diligence efforts called the Corporate Sustainability Reporting Directive (CSRD). Also, the EU developed legislation on deforestation: when importing certain products like soy, palm oil or cocoa, companies need to prove with GPS location coordinates that these products were not grown on lands that were deforested since 2020. And concluding, there is upcoming legislation on forced labor which is expected to be adopted in 2024. If it can be proven that products on the EU market are made with forced labor, the products will be taken of the market only to be readmitted when forced </a:t>
            </a:r>
            <a:r>
              <a:rPr lang="en-US" dirty="0" err="1"/>
              <a:t>labour</a:t>
            </a:r>
            <a:r>
              <a:rPr lang="en-US" dirty="0"/>
              <a:t> is eliminated in the supply chain.</a:t>
            </a:r>
          </a:p>
          <a:p>
            <a:endParaRPr lang="en-US" dirty="0"/>
          </a:p>
          <a:p>
            <a:r>
              <a:rPr lang="en-US" dirty="0"/>
              <a:t>European brands are faced with numerous laws that have due diligence elements and are all based on the OECD guidelines. Stakeholders like trade unions, governments and suppliers in production countries that understand these OECD guidelines, understand the role they play in due diligence, can have a competitive advantage for European brands which is an important reason for this training.</a:t>
            </a:r>
          </a:p>
          <a:p>
            <a:endParaRPr lang="en-US" dirty="0"/>
          </a:p>
          <a:p>
            <a:r>
              <a:rPr lang="en-US" dirty="0"/>
              <a:t>Although the legislation debate is most advanced in the EU, other parts of the world are following. In Australia, the Modern Slavery Acts of 2018 is being updated to include more elements of due diligence. Also in Japan, Guidelines for Business and Human Rights are developed, and many expect these guidelines (based on the OECD Guidelines) to be further developed into legislation. Another example is the US Tariff act, an act that already exists for a very long time but was recently updated to exclude import from all products from Xinjiang since the assumption is all of these products are made with modern slavery. Also, a legislative proposal on broad due diligence was tabled in South Korea in 2023. The expectation is that with the EU developing legislation based on the international norms, companies worldwide that export to the EU but also to other countries will make sure they have due diligence systems in place for all their products so they comply with the EU law and can there for export to the EU and all other countries in the world."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These slides show the development from voluntary guidelines to legislation. We will not go into the content of all legislation in detail, since we believe that if you understand the OESO guidelines, you can support companies/hold them accountable for doing HREDD since all legislation is based on these guidelines.</a:t>
            </a:r>
          </a:p>
          <a:p>
            <a:endParaRPr lang="en-US" dirty="0"/>
          </a:p>
          <a:p>
            <a:r>
              <a:rPr lang="en-US" b="1" dirty="0"/>
              <a:t>What is needed:</a:t>
            </a:r>
          </a:p>
          <a:p>
            <a:r>
              <a:rPr lang="en-US" dirty="0"/>
              <a:t>-</a:t>
            </a:r>
          </a:p>
          <a:p>
            <a:endParaRPr lang="en-US" b="1" dirty="0"/>
          </a:p>
          <a:p>
            <a:r>
              <a:rPr lang="en-US" b="1" dirty="0"/>
              <a:t>What to share with the participants:</a:t>
            </a:r>
          </a:p>
          <a:p>
            <a:r>
              <a:rPr lang="en-US" dirty="0"/>
              <a:t>"Since the European broad due diligence law, the CSDDD, is to date the most advanced due diligence law in one of the biggest markets in the world, we zoom in quickly on this law, which applies to the largest companies (those with more than 1.000 employees and 450 </a:t>
            </a:r>
            <a:r>
              <a:rPr lang="en-US" dirty="0" err="1"/>
              <a:t>milllion</a:t>
            </a:r>
            <a:r>
              <a:rPr lang="en-US" dirty="0"/>
              <a:t> annual sales) selling products or services on the European market. But even though it only applies to these companies, it covers their entire supply chain. If an adverse impact </a:t>
            </a:r>
            <a:r>
              <a:rPr lang="en-US" dirty="0" err="1"/>
              <a:t>happenssomewhere</a:t>
            </a:r>
            <a:r>
              <a:rPr lang="en-US" dirty="0"/>
              <a:t> in the world  in their supply chain and they did not respond in line with their due diligence obligation, they can be held accountable in Europe"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will now zoom into two elements of DD: gender and stakeholders, starting with gender</a:t>
            </a:r>
          </a:p>
          <a:p>
            <a:endParaRPr lang="en-US" dirty="0"/>
          </a:p>
          <a:p>
            <a:r>
              <a:rPr lang="en-US" b="1" dirty="0"/>
              <a:t>What is needed:</a:t>
            </a:r>
          </a:p>
          <a:p>
            <a:r>
              <a:rPr lang="en-US" dirty="0"/>
              <a:t>-</a:t>
            </a:r>
          </a:p>
          <a:p>
            <a:endParaRPr lang="en-US" dirty="0"/>
          </a:p>
          <a:p>
            <a:r>
              <a:rPr lang="en-US" b="1" dirty="0"/>
              <a:t>What to share with the participants:</a:t>
            </a:r>
          </a:p>
          <a:p>
            <a:r>
              <a:rPr lang="en-US" dirty="0"/>
              <a:t>“ As said, there are several elements of due diligence that haven an impact on the quality of the due diligence process. One is extra attention to gender and vulnerable groups"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After all the theory shared, we need an exercise! The powerwalk will bring insight into gender dimensions.</a:t>
            </a:r>
          </a:p>
          <a:p>
            <a:endParaRPr lang="en-US" dirty="0"/>
          </a:p>
          <a:p>
            <a:r>
              <a:rPr lang="en-US" b="1" dirty="0"/>
              <a:t>What is needed:</a:t>
            </a:r>
          </a:p>
          <a:p>
            <a:r>
              <a:rPr lang="en-US" dirty="0"/>
              <a:t>- A room big enough to stand in a line and move forward or backward</a:t>
            </a:r>
          </a:p>
          <a:p>
            <a:r>
              <a:rPr lang="en-US" dirty="0"/>
              <a:t>- Printed roles for all participants (one each)</a:t>
            </a:r>
          </a:p>
          <a:p>
            <a:r>
              <a:rPr lang="en-US" dirty="0"/>
              <a:t>- The statement as stated below</a:t>
            </a:r>
          </a:p>
          <a:p>
            <a:endParaRPr lang="en-US" dirty="0"/>
          </a:p>
          <a:p>
            <a:r>
              <a:rPr lang="en-US" b="1" dirty="0"/>
              <a:t>What to share with the participants:</a:t>
            </a:r>
          </a:p>
          <a:p>
            <a:endParaRPr lang="en-US" dirty="0"/>
          </a:p>
          <a:p>
            <a:r>
              <a:rPr lang="en-US" dirty="0"/>
              <a:t>Powerwalk exercise</a:t>
            </a:r>
          </a:p>
          <a:p>
            <a:pPr marL="228600" indent="-228600">
              <a:buFont typeface="+mj-lt"/>
              <a:buAutoNum type="arabicPeriod"/>
            </a:pPr>
            <a:r>
              <a:rPr lang="en-US" dirty="0"/>
              <a:t>Put participants in a line, shoulder to shoulder, facing the same direction</a:t>
            </a:r>
          </a:p>
          <a:p>
            <a:pPr marL="228600" indent="-228600">
              <a:buFont typeface="+mj-lt"/>
              <a:buAutoNum type="arabicPeriod"/>
            </a:pPr>
            <a:r>
              <a:rPr lang="en-US" dirty="0"/>
              <a:t>Give each participant a slip of paper with the description of their character (see Annex 1). If there are more participants than roles, some participants will have the same character. Tell them to keep their role secret until the debriefing</a:t>
            </a:r>
          </a:p>
          <a:p>
            <a:pPr marL="228600" indent="-228600">
              <a:buFont typeface="+mj-lt"/>
              <a:buAutoNum type="arabicPeriod"/>
            </a:pPr>
            <a:r>
              <a:rPr lang="en-US" dirty="0"/>
              <a:t>Ask participants to listen to the statements (see Annex 2):</a:t>
            </a:r>
          </a:p>
          <a:p>
            <a:pPr marL="171450" indent="-171450">
              <a:buFont typeface="Arial" panose="020B0604020202020204" pitchFamily="34" charset="0"/>
              <a:buChar char="•"/>
            </a:pPr>
            <a:r>
              <a:rPr lang="en-US" dirty="0"/>
              <a:t>For statements to which their character could answer “yes’, they take one step forward </a:t>
            </a:r>
          </a:p>
          <a:p>
            <a:pPr marL="171450" indent="-171450">
              <a:buFont typeface="Arial" panose="020B0604020202020204" pitchFamily="34" charset="0"/>
              <a:buChar char="•"/>
            </a:pPr>
            <a:r>
              <a:rPr lang="en-US" dirty="0"/>
              <a:t>For statements where they would answer “no” they take one step backwards</a:t>
            </a:r>
          </a:p>
          <a:p>
            <a:pPr marL="171450" indent="-171450">
              <a:buFont typeface="Arial" panose="020B0604020202020204" pitchFamily="34" charset="0"/>
              <a:buChar char="•"/>
            </a:pPr>
            <a:r>
              <a:rPr lang="en-US" dirty="0"/>
              <a:t>If the statement does not relate to them at all, or they don’t know how to answer, they can stay in the same place</a:t>
            </a:r>
          </a:p>
          <a:p>
            <a:pPr marL="0" indent="0">
              <a:buFont typeface="Arial" panose="020B0604020202020204" pitchFamily="34" charset="0"/>
              <a:buNone/>
            </a:pPr>
            <a:r>
              <a:rPr lang="en-US" dirty="0"/>
              <a:t>4.   Read each statement, ensure that everyone can hear your statement. Read no more than 7-8 statements </a:t>
            </a:r>
          </a:p>
          <a:p>
            <a:pPr marL="0" indent="0">
              <a:buFont typeface="+mj-lt"/>
              <a:buNone/>
            </a:pPr>
            <a:r>
              <a:rPr lang="en-US" dirty="0"/>
              <a:t>5.   To generate learning, randomly ask different people from different locations in the room: </a:t>
            </a:r>
          </a:p>
          <a:p>
            <a:pPr marL="171450" indent="-171450">
              <a:buFont typeface="Arial" panose="020B0604020202020204" pitchFamily="34" charset="0"/>
              <a:buChar char="•"/>
            </a:pPr>
            <a:r>
              <a:rPr lang="en-US" dirty="0"/>
              <a:t>How did it feel to move forward and leave others behind? How did it feel to move further back? </a:t>
            </a:r>
          </a:p>
          <a:p>
            <a:pPr marL="171450" indent="-171450">
              <a:buFont typeface="Arial" panose="020B0604020202020204" pitchFamily="34" charset="0"/>
              <a:buChar char="•"/>
            </a:pPr>
            <a:r>
              <a:rPr lang="en-US" dirty="0"/>
              <a:t>To describe why they are where they are in the line </a:t>
            </a:r>
          </a:p>
          <a:p>
            <a:pPr marL="171450" indent="-171450">
              <a:buFont typeface="Arial" panose="020B0604020202020204" pitchFamily="34" charset="0"/>
              <a:buChar char="•"/>
            </a:pPr>
            <a:r>
              <a:rPr lang="en-US" dirty="0"/>
              <a:t>Try to summarize who is where</a:t>
            </a:r>
          </a:p>
          <a:p>
            <a:endParaRPr lang="en-US" dirty="0"/>
          </a:p>
          <a:p>
            <a:r>
              <a:rPr lang="en-US" dirty="0"/>
              <a:t>Notes for the facilitator:</a:t>
            </a:r>
          </a:p>
          <a:p>
            <a:r>
              <a:rPr lang="en-US" dirty="0"/>
              <a:t>- For the powerwalk exercise, sufficient room is needed; wide enough so all participants can stand shoulder to shoulder, deep enough to allow ten steps back and forth. This may mean that you need a separate room than the classroom. </a:t>
            </a:r>
          </a:p>
          <a:p>
            <a:endParaRPr lang="en-US" dirty="0"/>
          </a:p>
          <a:p>
            <a:r>
              <a:rPr lang="en-US" dirty="0"/>
              <a:t>Tip: Try to give female roles to male participants and vice versa. </a:t>
            </a:r>
          </a:p>
          <a:p>
            <a:endParaRPr lang="en-US" dirty="0"/>
          </a:p>
          <a:p>
            <a:r>
              <a:rPr lang="en-US" dirty="0"/>
              <a:t>Plenary discussion</a:t>
            </a:r>
          </a:p>
          <a:p>
            <a:pPr marL="171450" indent="-171450">
              <a:buFont typeface="Arial" panose="020B0604020202020204" pitchFamily="34" charset="0"/>
              <a:buChar char="•"/>
            </a:pPr>
            <a:r>
              <a:rPr lang="en-US" dirty="0"/>
              <a:t>What are some of the shared reasons for people’s places in the line? Look for issues such as access to resources, social status, what they could (not) do, issues of intersectionality. </a:t>
            </a:r>
          </a:p>
          <a:p>
            <a:pPr marL="171450" indent="-171450">
              <a:buFont typeface="Arial" panose="020B0604020202020204" pitchFamily="34" charset="0"/>
              <a:buChar char="•"/>
            </a:pPr>
            <a:r>
              <a:rPr lang="en-US" dirty="0"/>
              <a:t>Ask who had the same characters and where they ended up. Explore differences why they ended up where they did </a:t>
            </a:r>
          </a:p>
          <a:p>
            <a:pPr marL="171450" indent="-171450">
              <a:buFont typeface="Arial" panose="020B0604020202020204" pitchFamily="34" charset="0"/>
              <a:buChar char="•"/>
            </a:pPr>
            <a:r>
              <a:rPr lang="en-US" dirty="0"/>
              <a:t>What different power relations are demonstrated by the results of the exercise?</a:t>
            </a:r>
          </a:p>
          <a:p>
            <a:endParaRPr lang="en-US" dirty="0"/>
          </a:p>
          <a:p>
            <a:r>
              <a:rPr lang="en-US" u="sng" dirty="0"/>
              <a:t>Annex 1: Sample Characters RMG sector</a:t>
            </a:r>
          </a:p>
          <a:p>
            <a:endParaRPr lang="en-US" dirty="0"/>
          </a:p>
          <a:p>
            <a:pPr marL="228600" indent="-228600">
              <a:buFont typeface="+mj-lt"/>
              <a:buAutoNum type="arabicPeriod"/>
            </a:pPr>
            <a:r>
              <a:rPr lang="en-US" dirty="0"/>
              <a:t>Male worker, 40 years, married, father of two kids, working as a tailor with a formal contract, no worker’s representative at factory/work-place, member of a trade union.</a:t>
            </a:r>
          </a:p>
          <a:p>
            <a:pPr marL="228600" indent="-228600">
              <a:buFont typeface="+mj-lt"/>
              <a:buAutoNum type="arabicPeriod"/>
            </a:pPr>
            <a:r>
              <a:rPr lang="en-US" dirty="0"/>
              <a:t>Male migrant worker, 21 years, single youth, recently arrived from rural area, working as a contract </a:t>
            </a:r>
            <a:r>
              <a:rPr lang="en-US" dirty="0" err="1"/>
              <a:t>labourer</a:t>
            </a:r>
            <a:r>
              <a:rPr lang="en-US" dirty="0"/>
              <a:t>, packer (unskilled worker), no worker’s representative at factory, not member of a trade union.</a:t>
            </a:r>
          </a:p>
          <a:p>
            <a:pPr marL="228600" indent="-228600">
              <a:buFont typeface="+mj-lt"/>
              <a:buAutoNum type="arabicPeriod"/>
            </a:pPr>
            <a:r>
              <a:rPr lang="en-US" dirty="0"/>
              <a:t>Male factory manager, 43 years, studied in Europe.</a:t>
            </a:r>
          </a:p>
          <a:p>
            <a:pPr marL="228600" indent="-228600">
              <a:buFont typeface="+mj-lt"/>
              <a:buAutoNum type="arabicPeriod"/>
            </a:pPr>
            <a:r>
              <a:rPr lang="en-US" dirty="0"/>
              <a:t>Male retailer/brand representative, 50 years, married, 2 children, with secondary education.</a:t>
            </a:r>
          </a:p>
          <a:p>
            <a:pPr marL="228600" indent="-228600">
              <a:buFont typeface="+mj-lt"/>
              <a:buAutoNum type="arabicPeriod"/>
            </a:pPr>
            <a:r>
              <a:rPr lang="en-US" dirty="0"/>
              <a:t>Male trade union leader, 68 years.</a:t>
            </a:r>
          </a:p>
          <a:p>
            <a:pPr marL="228600" indent="-228600">
              <a:buFont typeface="+mj-lt"/>
              <a:buAutoNum type="arabicPeriod"/>
            </a:pPr>
            <a:r>
              <a:rPr lang="en-US" dirty="0"/>
              <a:t>Female worker, 26 years, married, 2 children, working as a tailor with a formal contract, no worker’s representative at factory/work-place, not member of a trade union, husband gets occasional jobs.</a:t>
            </a:r>
          </a:p>
          <a:p>
            <a:pPr marL="228600" indent="-228600">
              <a:buFont typeface="+mj-lt"/>
              <a:buAutoNum type="arabicPeriod"/>
            </a:pPr>
            <a:r>
              <a:rPr lang="en-US" dirty="0"/>
              <a:t>Female worker, 34 years, married, 2 children, working as a tailor with a formal contract, worker’s representative at factory/work-place, member of a trade union. </a:t>
            </a:r>
          </a:p>
          <a:p>
            <a:pPr marL="228600" indent="-228600">
              <a:buFont typeface="+mj-lt"/>
              <a:buAutoNum type="arabicPeriod"/>
            </a:pPr>
            <a:r>
              <a:rPr lang="en-US" dirty="0"/>
              <a:t>Female worker, 27 years, divorced single-parent of 2 children, working as a toilet cleaner in the factory, lives with her parents far from the workplace, takes the bus to work, no worker’s representative at factory/work-place, not a member of a trade union.</a:t>
            </a:r>
          </a:p>
          <a:p>
            <a:pPr marL="228600" indent="-228600">
              <a:buFont typeface="+mj-lt"/>
              <a:buAutoNum type="arabicPeriod"/>
            </a:pPr>
            <a:r>
              <a:rPr lang="en-US" dirty="0"/>
              <a:t>Female worker, 19 years, single, working as a contract </a:t>
            </a:r>
            <a:r>
              <a:rPr lang="en-US" dirty="0" err="1"/>
              <a:t>labourer</a:t>
            </a:r>
            <a:r>
              <a:rPr lang="en-US" dirty="0"/>
              <a:t>, lives in a factory-run hostel and is not allowed to leave the hostel when off work, no worker’s representative at factory/work-place, not member of a trade union.</a:t>
            </a:r>
          </a:p>
          <a:p>
            <a:pPr marL="228600" indent="-228600">
              <a:buFont typeface="+mj-lt"/>
              <a:buAutoNum type="arabicPeriod"/>
            </a:pPr>
            <a:r>
              <a:rPr lang="en-US" dirty="0"/>
              <a:t>Female worker, 25 years, migrant, does not speak the regional language, married but lives separate from her husband and 2 children, lives in a hostel, working as a contract </a:t>
            </a:r>
            <a:r>
              <a:rPr lang="en-US" dirty="0" err="1"/>
              <a:t>labourer</a:t>
            </a:r>
            <a:r>
              <a:rPr lang="en-US" dirty="0"/>
              <a:t>, packer (unskilled worker), not member of a trade union</a:t>
            </a:r>
          </a:p>
          <a:p>
            <a:pPr marL="228600" indent="-228600">
              <a:buFont typeface="+mj-lt"/>
              <a:buAutoNum type="arabicPeriod"/>
            </a:pPr>
            <a:r>
              <a:rPr lang="en-US" dirty="0"/>
              <a:t>Female home worker, 60 years, 3 daughters, 6 grandchildren, unskilled, not member of a trade union, not member of a welfare-scheme.</a:t>
            </a:r>
          </a:p>
          <a:p>
            <a:pPr marL="228600" indent="-228600">
              <a:buFont typeface="+mj-lt"/>
              <a:buAutoNum type="arabicPeriod"/>
            </a:pPr>
            <a:r>
              <a:rPr lang="en-US" dirty="0"/>
              <a:t>Women’s trade union leader, 53 years.</a:t>
            </a:r>
          </a:p>
          <a:p>
            <a:pPr marL="228600" indent="-228600">
              <a:buFont typeface="+mj-lt"/>
              <a:buAutoNum type="arabicPeriod"/>
            </a:pPr>
            <a:r>
              <a:rPr lang="en-US" dirty="0"/>
              <a:t>LGBTQ+ worker, works as a tailor, lives in a factory-run hostel, not unionized.</a:t>
            </a:r>
          </a:p>
          <a:p>
            <a:endParaRPr lang="en-US" dirty="0"/>
          </a:p>
          <a:p>
            <a:r>
              <a:rPr lang="en-US" dirty="0"/>
              <a:t> </a:t>
            </a:r>
          </a:p>
          <a:p>
            <a:r>
              <a:rPr lang="en-US" u="sng" dirty="0"/>
              <a:t>Annex 2: Sample Statements</a:t>
            </a:r>
          </a:p>
          <a:p>
            <a:endParaRPr lang="en-US" dirty="0"/>
          </a:p>
          <a:p>
            <a:r>
              <a:rPr lang="en-US" dirty="0" err="1"/>
              <a:t>i</a:t>
            </a:r>
            <a:r>
              <a:rPr lang="en-US" dirty="0"/>
              <a:t>.	I receive fixed monthly payments </a:t>
            </a:r>
          </a:p>
          <a:p>
            <a:r>
              <a:rPr lang="en-US" dirty="0"/>
              <a:t>ii.	I have no fear of sexual and/or gender based violence during my work.</a:t>
            </a:r>
          </a:p>
          <a:p>
            <a:r>
              <a:rPr lang="en-US" dirty="0"/>
              <a:t>iii.	I have a voice to participate in trade union processes. </a:t>
            </a:r>
          </a:p>
          <a:p>
            <a:r>
              <a:rPr lang="en-US" dirty="0"/>
              <a:t>iv.	If the company/factory where I work closes, I can easily find a new job. </a:t>
            </a:r>
          </a:p>
          <a:p>
            <a:r>
              <a:rPr lang="en-US" dirty="0"/>
              <a:t>v.	I can spend the income generated from my work as I want.</a:t>
            </a:r>
          </a:p>
          <a:p>
            <a:r>
              <a:rPr lang="en-US" dirty="0"/>
              <a:t>vi.	My supervisor/manager takes into account my domestic work-load and work-schedule when planning my work</a:t>
            </a:r>
          </a:p>
          <a:p>
            <a:r>
              <a:rPr lang="en-US" dirty="0"/>
              <a:t>vii.	I am properly protected from health and safety risks of my job.</a:t>
            </a:r>
          </a:p>
          <a:p>
            <a:r>
              <a:rPr lang="en-US" dirty="0"/>
              <a:t>viii.	I can say no to overtime work / extra shifts.</a:t>
            </a:r>
          </a:p>
          <a:p>
            <a:r>
              <a:rPr lang="en-US" dirty="0"/>
              <a:t>ix.	I know my </a:t>
            </a:r>
            <a:r>
              <a:rPr lang="en-US" dirty="0" err="1"/>
              <a:t>labour</a:t>
            </a:r>
            <a:r>
              <a:rPr lang="en-US" dirty="0"/>
              <a:t> rights.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will now zoom into two elements of DD: gender and stakeholders, starting with gender</a:t>
            </a:r>
          </a:p>
          <a:p>
            <a:endParaRPr lang="en-US" dirty="0"/>
          </a:p>
          <a:p>
            <a:r>
              <a:rPr lang="en-US" b="1" dirty="0"/>
              <a:t>What is needed:</a:t>
            </a:r>
          </a:p>
          <a:p>
            <a:r>
              <a:rPr lang="en-US" dirty="0"/>
              <a:t>-</a:t>
            </a:r>
          </a:p>
          <a:p>
            <a:endParaRPr lang="en-US" dirty="0"/>
          </a:p>
          <a:p>
            <a:r>
              <a:rPr lang="en-US" b="1" dirty="0"/>
              <a:t>What to share with the participants:</a:t>
            </a:r>
          </a:p>
          <a:p>
            <a:r>
              <a:rPr lang="en-US" dirty="0"/>
              <a:t>"Each of these examples also have profound impact on business. When women suffer violence and harassment at the workplace, this results in lower productivity levels and retention rates due to women not feeling safe or respected at work. When women face barriers to professional advancement, companies limit opportunities for product and process innovation. When women do not have access to family planning, lack adequate pre- and postnatal care (as well as general healthcare), or suffer from domestic or workplace violence, it is not surprising that some degree of productivity is lost, and that high rates of absenteeism and turnover are observed. Thus: not only women themselves, but also business suffer from these impacts."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will now zoom into two elements of DD: Gender and Stakeholders, starting with gender</a:t>
            </a:r>
          </a:p>
          <a:p>
            <a:endParaRPr lang="en-US" dirty="0"/>
          </a:p>
          <a:p>
            <a:r>
              <a:rPr lang="en-US" b="1" dirty="0"/>
              <a:t>What is needed:</a:t>
            </a:r>
          </a:p>
          <a:p>
            <a:r>
              <a:rPr lang="en-US" dirty="0"/>
              <a:t>-</a:t>
            </a:r>
          </a:p>
          <a:p>
            <a:endParaRPr lang="en-US" dirty="0"/>
          </a:p>
          <a:p>
            <a:r>
              <a:rPr lang="en-US" b="1" dirty="0"/>
              <a:t>What to share with the participants:</a:t>
            </a:r>
          </a:p>
          <a:p>
            <a:r>
              <a:rPr lang="en-US" dirty="0"/>
              <a:t>"Risks to women are not routinely highlighted in HRDD, due to existing gender equity. Therefore, companies should make extra efforts to highlight these risks. For example, by cooperating with local women's rights organizations.</a:t>
            </a:r>
          </a:p>
          <a:p>
            <a:r>
              <a:rPr lang="en-US" dirty="0"/>
              <a:t>In assessments or researches, men are typically used as the default: which means that the consequences for women are overlooked. E.g.: that there is always a line in front of the women's restroom because the fact that women go to the restroom longer/more often is not considered. Or the fact that it was only recently discovered that the symptoms for a heart attack for women are different than for men."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will now zoom into two elements of DD: gender and stakeholders, starting with gender</a:t>
            </a:r>
          </a:p>
          <a:p>
            <a:endParaRPr lang="en-US" dirty="0"/>
          </a:p>
          <a:p>
            <a:r>
              <a:rPr lang="en-US" b="1" dirty="0"/>
              <a:t>What is needed:</a:t>
            </a:r>
          </a:p>
          <a:p>
            <a:r>
              <a:rPr lang="en-US" dirty="0"/>
              <a:t>-</a:t>
            </a:r>
          </a:p>
          <a:p>
            <a:endParaRPr lang="en-US" dirty="0"/>
          </a:p>
          <a:p>
            <a:r>
              <a:rPr lang="en-US" b="1" dirty="0"/>
              <a:t>What to share with the participants:</a:t>
            </a:r>
          </a:p>
          <a:p>
            <a:r>
              <a:rPr lang="en-US" dirty="0"/>
              <a:t>"To close this section on gender responsive due diligence, an example will be given of the difference it can make to apply a gender lens. </a:t>
            </a:r>
          </a:p>
          <a:p>
            <a:endParaRPr lang="en-US" dirty="0"/>
          </a:p>
          <a:p>
            <a:r>
              <a:rPr lang="en-US" dirty="0"/>
              <a:t>The case: A company found a certain team manager behaving indecently towards female employees (sexual harassment). Actions that the company would take when not applying a gender lens:</a:t>
            </a:r>
          </a:p>
          <a:p>
            <a:r>
              <a:rPr lang="en-US" dirty="0"/>
              <a:t>- Investigation to confirm the findings</a:t>
            </a:r>
          </a:p>
          <a:p>
            <a:r>
              <a:rPr lang="en-US" dirty="0"/>
              <a:t>- Dismissal of the manager</a:t>
            </a:r>
          </a:p>
          <a:p>
            <a:r>
              <a:rPr lang="en-US" dirty="0"/>
              <a:t>The company then focusses on other risks that were found. </a:t>
            </a:r>
          </a:p>
          <a:p>
            <a:endParaRPr lang="en-US" dirty="0"/>
          </a:p>
          <a:p>
            <a:r>
              <a:rPr lang="en-US" dirty="0"/>
              <a:t>Did the company in this case address the root cause of the problem? Not really"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will now zoom into two elements of DD: gender and stakeholders, starting with gender</a:t>
            </a:r>
          </a:p>
          <a:p>
            <a:endParaRPr lang="en-US" dirty="0"/>
          </a:p>
          <a:p>
            <a:r>
              <a:rPr lang="en-US" b="1" dirty="0"/>
              <a:t>What is needed:</a:t>
            </a:r>
          </a:p>
          <a:p>
            <a:r>
              <a:rPr lang="en-US" dirty="0"/>
              <a:t>-</a:t>
            </a:r>
          </a:p>
          <a:p>
            <a:endParaRPr lang="en-US" b="1" dirty="0"/>
          </a:p>
          <a:p>
            <a:r>
              <a:rPr lang="en-US" b="1" dirty="0"/>
              <a:t>What to share with the participants:</a:t>
            </a:r>
          </a:p>
          <a:p>
            <a:r>
              <a:rPr lang="en-US" dirty="0"/>
              <a:t>"When the </a:t>
            </a:r>
            <a:r>
              <a:rPr lang="en-US" dirty="0" err="1"/>
              <a:t>genderlens</a:t>
            </a:r>
            <a:r>
              <a:rPr lang="en-US" dirty="0"/>
              <a:t> is applied, the company will take different actions:</a:t>
            </a:r>
          </a:p>
          <a:p>
            <a:endParaRPr lang="en-US" dirty="0"/>
          </a:p>
          <a:p>
            <a:r>
              <a:rPr lang="en-US" dirty="0"/>
              <a:t>As a result of the scoping exercise that a company executed in the second step of HRDD processes, it found some cases of sexual harassment in the workplace. The findings suggest that a certain team manager behaves indecently towards female employees. This is confirmed when the company dives deeper into the cases, and given the severity of the cases, the company decides to dismiss the manager. Additionally, the company investigates why these cases were not brought up through their regular grievance mechanism. It commissions an external agency to research how employees perceive their work, their managers, and the company culture. The company also investigates the knowledge of and attitudes of all managers on the topic of sexual harassment. It concludes that managers lack knowledge on what is appropriate </a:t>
            </a:r>
            <a:r>
              <a:rPr lang="en-US" dirty="0" err="1"/>
              <a:t>behaviour</a:t>
            </a:r>
            <a:r>
              <a:rPr lang="en-US" dirty="0"/>
              <a:t>, and that female employees fear retaliation when reporting cases through the current grievance mechanism. In response to these findings, the company starts a widespread internal campaign on sexual harassment and requires all managers to follow a training on gender-based violence. Furthermore, improvements are made to the grievance mechanism, including appointing a trusted third party that ensures anonymous complaints and confidentiality, while also enabling a channel for communication with the complainant."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We will now zoom into two elements of DD: gender and stakeholders, starting with gender</a:t>
            </a:r>
          </a:p>
          <a:p>
            <a:endParaRPr lang="en-US" dirty="0"/>
          </a:p>
          <a:p>
            <a:r>
              <a:rPr lang="en-US" b="1" dirty="0"/>
              <a:t>What is needed:</a:t>
            </a:r>
          </a:p>
          <a:p>
            <a:r>
              <a:rPr lang="en-US" dirty="0"/>
              <a:t>-</a:t>
            </a:r>
          </a:p>
          <a:p>
            <a:endParaRPr lang="en-US" dirty="0"/>
          </a:p>
          <a:p>
            <a:r>
              <a:rPr lang="en-US" b="1" dirty="0"/>
              <a:t>What to share with the participants:</a:t>
            </a:r>
          </a:p>
          <a:p>
            <a:r>
              <a:rPr lang="en-US" dirty="0"/>
              <a:t>“ Again, as said there are several elements of due diligence, which decide on the quality of the due diligence process. One is stakeholder involvement in every step of due diligence"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To be clear on what we would like to achieve with the training, it is good to share goals of the training with the participants,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training has three goals. To create an in-depth understanding of:</a:t>
            </a:r>
          </a:p>
          <a:p>
            <a:pPr marL="171450" indent="-171450">
              <a:buFont typeface="Arial" panose="020B0604020202020204" pitchFamily="34" charset="0"/>
              <a:buChar char="•"/>
            </a:pPr>
            <a:r>
              <a:rPr lang="en-US" dirty="0"/>
              <a:t>Human Rights and Environmental Due Diligence (HREDD) (in line with OECD Guidelines for multinational enterprises and United Nations Guiding Principles on Business and Human Rights (UNGPs))</a:t>
            </a:r>
          </a:p>
          <a:p>
            <a:pPr marL="171450" indent="-171450">
              <a:buFont typeface="Arial" panose="020B0604020202020204" pitchFamily="34" charset="0"/>
              <a:buChar char="•"/>
            </a:pPr>
            <a:r>
              <a:rPr lang="en-US" dirty="0"/>
              <a:t>The role that trade unions in production countries can play in HREDD</a:t>
            </a:r>
          </a:p>
          <a:p>
            <a:pPr marL="171450" indent="-171450" algn="l">
              <a:lnSpc>
                <a:spcPts val="3625"/>
              </a:lnSpc>
              <a:buFont typeface="Arial" panose="020B0604020202020204" pitchFamily="34" charset="0"/>
              <a:buChar char="•"/>
            </a:pPr>
            <a:r>
              <a:rPr lang="en-US" sz="1200" spc="23" dirty="0">
                <a:solidFill>
                  <a:srgbClr val="000000"/>
                </a:solidFill>
                <a:latin typeface="Graphik"/>
                <a:ea typeface="Graphik"/>
                <a:cs typeface="Graphik"/>
                <a:sym typeface="Graphik"/>
              </a:rPr>
              <a:t>How to take an active role as a trade union in HREDD processes, including identifying human rights risks and environmental risks, helping develop strategies to mitigate these risks, helping monitor implementation of the risk mitigation plans, and supporting the effective use of grievance mechanisms</a:t>
            </a:r>
          </a:p>
          <a:p>
            <a:endParaRPr lang="en-US" dirty="0"/>
          </a:p>
          <a:p>
            <a:r>
              <a:rPr lang="en-US" dirty="0"/>
              <a:t>We will also focus on a  better understanding of upcoming legislation and how this relates to Human Rights and Environmental Due Diligence.</a:t>
            </a:r>
          </a:p>
          <a:p>
            <a:endParaRPr lang="en-US" dirty="0"/>
          </a:p>
          <a:p>
            <a:r>
              <a:rPr lang="en-US" dirty="0"/>
              <a:t>We decided in this training to focus on HREDD as it is explained by the UN and the OECD, since this is the foundation for all legislation developed worldwide. If companies implement the OECD guidelines and the UNGPs, they comply with all due diligence legislation currently in place or being developed.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In the coming slides, we go through the main theoretical background. This is quite long and could be shortened depending on the audience and the interest of the group. Be as brief as possible. </a:t>
            </a:r>
          </a:p>
          <a:p>
            <a:endParaRPr lang="en-US" dirty="0"/>
          </a:p>
          <a:p>
            <a:r>
              <a:rPr lang="en-US" b="1" dirty="0"/>
              <a:t>What is needed:</a:t>
            </a:r>
          </a:p>
          <a:p>
            <a:r>
              <a:rPr lang="en-US" dirty="0"/>
              <a:t>-</a:t>
            </a:r>
          </a:p>
          <a:p>
            <a:endParaRPr lang="en-US" dirty="0"/>
          </a:p>
          <a:p>
            <a:r>
              <a:rPr lang="en-US" b="1" dirty="0"/>
              <a:t>What to share with the participants</a:t>
            </a:r>
            <a:r>
              <a:rPr lang="en-US" dirty="0"/>
              <a:t>:</a:t>
            </a:r>
          </a:p>
          <a:p>
            <a:r>
              <a:rPr lang="en-US" dirty="0"/>
              <a:t>“Due diligence is all about adverse impacts on others, outside of the company, on the environment, on local communities, on workers etc. Therefore, stakeholder consultation is a central element of due diligence in all of the six steps of due diligence. Involving the right stakeholders at every stage of due diligence is a prerequisite for achieving a quality process that has a positive impact in producing countries and thus also adds value for companies. </a:t>
            </a:r>
          </a:p>
          <a:p>
            <a:endParaRPr lang="en-US" dirty="0"/>
          </a:p>
          <a:p>
            <a:r>
              <a:rPr lang="en-US" dirty="0"/>
              <a:t>Stakeholders, according to the OECD guidelines, are people or groups of people with interests that can be harmed by the company's activities. This entails a very diverse group that includes, for example, farmers, workers, and trade unions, local communities, civil society organizations, investors and industry associations. </a:t>
            </a:r>
          </a:p>
          <a:p>
            <a:endParaRPr lang="en-US" dirty="0"/>
          </a:p>
          <a:p>
            <a:r>
              <a:rPr lang="en-US" dirty="0"/>
              <a:t>A special group are stakeholders whose human or collective rights are or may be violated. They are called rights holders. Trade unions who represent workers (right holders) are a key stakeholder for companies in doing their due diligence”.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is the first slide of a series of on the role of the trade unions in HREDD. In each step, we will focus more in depth on this role (with also the group as important resource), so be as brief as possible here. </a:t>
            </a:r>
          </a:p>
          <a:p>
            <a:endParaRPr lang="en-US" dirty="0"/>
          </a:p>
          <a:p>
            <a:r>
              <a:rPr lang="en-US" b="1" dirty="0"/>
              <a:t>What is needed:</a:t>
            </a:r>
          </a:p>
          <a:p>
            <a:r>
              <a:rPr lang="en-US" dirty="0"/>
              <a:t>-</a:t>
            </a:r>
          </a:p>
          <a:p>
            <a:endParaRPr lang="en-US" dirty="0"/>
          </a:p>
          <a:p>
            <a:r>
              <a:rPr lang="en-US" b="1" dirty="0"/>
              <a:t>What to share with the participants:</a:t>
            </a:r>
          </a:p>
          <a:p>
            <a:r>
              <a:rPr lang="en-US" dirty="0"/>
              <a:t>"HRDD offers trade unions the opportunity to intensify their work in securing workers’ rights: International buyers have very clear responsibilities. They need to examine their own purchasing practices. They have a shared responsibility to solve possible and actual negative impacts on </a:t>
            </a:r>
            <a:r>
              <a:rPr lang="en-US" dirty="0" err="1"/>
              <a:t>labour</a:t>
            </a:r>
            <a:r>
              <a:rPr lang="en-US" dirty="0"/>
              <a:t> rights in every part of their supply chains. They must not pass the responsibility on to another actor in the value chain, nor should they just extricate themselves and start sourcing elsewhere. It is precisely this concept of shared responsibility that offers trade unions a real opportunity to secure safe, fair employment for their members and ensure that all companies in the entire value chain respect workers’ rights.</a:t>
            </a:r>
          </a:p>
          <a:p>
            <a:endParaRPr lang="en-US" dirty="0"/>
          </a:p>
          <a:p>
            <a:r>
              <a:rPr lang="en-US" dirty="0"/>
              <a:t>An often-overlooked fact is that companies can also benefit from HRDD legislation, especially when it comes to recognizing the roles of unions. Involving trade unions in their HRDD offers companies the opportunity to enhance the quality of their HRDD, making sure it is impactful. This can lead to the company becoming a preferred supplier for international buyers. Everyone profits from such relationships, so it is important for trade unions to be able to explain this win-win aspect to the companies they work with." </a:t>
            </a:r>
          </a:p>
          <a:p>
            <a:endParaRPr lang="en-US" dirty="0"/>
          </a:p>
          <a:p>
            <a:endParaRPr lang="en-US" dirty="0"/>
          </a:p>
          <a:p>
            <a:r>
              <a:rPr lang="en-US" dirty="0"/>
              <a:t>			</a:t>
            </a:r>
          </a:p>
          <a:p>
            <a:r>
              <a:rPr lang="en-US" dirty="0"/>
              <a:t>		</a:t>
            </a:r>
          </a:p>
          <a:p>
            <a:r>
              <a:rPr lang="en-US" dirty="0"/>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coming slides also all focus on the role of the trade unions in HREDD. In each step, we will focus more in depth on this role (with also the group as important resource), so be as brief as possible here.</a:t>
            </a:r>
          </a:p>
          <a:p>
            <a:endParaRPr lang="en-US" dirty="0"/>
          </a:p>
          <a:p>
            <a:r>
              <a:rPr lang="en-US" b="1" dirty="0"/>
              <a:t>What is needed:</a:t>
            </a:r>
          </a:p>
          <a:p>
            <a:r>
              <a:rPr lang="en-US" dirty="0"/>
              <a:t>-</a:t>
            </a:r>
          </a:p>
          <a:p>
            <a:endParaRPr lang="en-US" dirty="0"/>
          </a:p>
          <a:p>
            <a:r>
              <a:rPr lang="en-US" b="1" dirty="0"/>
              <a:t>What to share with the participants</a:t>
            </a:r>
            <a:r>
              <a:rPr lang="en-US" dirty="0"/>
              <a:t>:</a:t>
            </a:r>
          </a:p>
          <a:p>
            <a:r>
              <a:rPr lang="en-US" dirty="0"/>
              <a:t>"HRDD offers trade unions the opportunity to intensify their work in securing workers’ rights, although this might require some changes in mindset and activities. </a:t>
            </a:r>
          </a:p>
          <a:p>
            <a:pPr marL="228600" indent="-228600">
              <a:buFont typeface="+mj-lt"/>
              <a:buAutoNum type="arabicPeriod"/>
            </a:pPr>
            <a:r>
              <a:rPr lang="en-US" dirty="0"/>
              <a:t>Trade unions should cooperate more with other stakeholders, like civil society </a:t>
            </a:r>
            <a:r>
              <a:rPr lang="en-US" dirty="0" err="1"/>
              <a:t>organisations</a:t>
            </a:r>
            <a:r>
              <a:rPr lang="en-US" dirty="0"/>
              <a:t> or local communities. </a:t>
            </a:r>
          </a:p>
          <a:p>
            <a:pPr marL="228600" indent="-228600">
              <a:buFont typeface="+mj-lt"/>
              <a:buAutoNum type="arabicPeriod"/>
            </a:pPr>
            <a:r>
              <a:rPr lang="en-US" dirty="0"/>
              <a:t>They also need to strengthen their national and international connections in order to work effectively with different actors in the value chains. Trade unions at the plantation level, for example, could intervene with plantation management, while the national (con)federation might start interacting with the trader, and their international allies with international buyers. Trade unions in production countries and trade unions in the countries where the product is consumed play different, but very complementary roles. If they work together, they would have more impact in securing </a:t>
            </a:r>
            <a:r>
              <a:rPr lang="en-US" dirty="0" err="1"/>
              <a:t>labour</a:t>
            </a:r>
            <a:r>
              <a:rPr lang="en-US" dirty="0"/>
              <a:t> rights. </a:t>
            </a:r>
          </a:p>
          <a:p>
            <a:pPr marL="228600" indent="-228600">
              <a:buFont typeface="+mj-lt"/>
              <a:buAutoNum type="arabicPeriod"/>
            </a:pPr>
            <a:r>
              <a:rPr lang="en-US" dirty="0"/>
              <a:t>At the same time, the core work of the trade unions should remain the same, as social dialogue always remains the key instrument for trade unions."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coming slides also all focus on the role of the trade unions in HREDD. In each step, we will focus more in depth on this role (with also the group as important resource), so be as brief as possible here.</a:t>
            </a:r>
          </a:p>
          <a:p>
            <a:endParaRPr lang="en-US" dirty="0"/>
          </a:p>
          <a:p>
            <a:r>
              <a:rPr lang="en-US" b="1" dirty="0"/>
              <a:t>What is needed:</a:t>
            </a:r>
          </a:p>
          <a:p>
            <a:r>
              <a:rPr lang="en-US" dirty="0"/>
              <a:t>-</a:t>
            </a:r>
          </a:p>
          <a:p>
            <a:endParaRPr lang="en-US" dirty="0"/>
          </a:p>
          <a:p>
            <a:r>
              <a:rPr lang="en-US" b="1" dirty="0"/>
              <a:t>What to share with the participants:</a:t>
            </a:r>
          </a:p>
          <a:p>
            <a:r>
              <a:rPr lang="en-US" dirty="0"/>
              <a:t>"As trade unions we are a special stakeholder in the HREDD process. In each of the 6 steps there is a specific role for the trade unions/workers/worker representatives. There is a push to engage more stakeholders in the HREDD process, it is important to be prepared for this role. </a:t>
            </a:r>
          </a:p>
          <a:p>
            <a:endParaRPr lang="en-US" dirty="0"/>
          </a:p>
          <a:p>
            <a:r>
              <a:rPr lang="en-US" dirty="0"/>
              <a:t>Companies are not only required to engage stakeholders, and thus trade unions, in every step of due diligence, but they should do this in a meaningful way. “Meaningful” in this context means that companies do not wait to reach out to trade unions when their constituencies are affected by business activities. Companies should provide them with transparent and accessible information, and parties should exhibit a genuine desire to understand each other (i.e., there is open, two-way communication). </a:t>
            </a:r>
          </a:p>
          <a:p>
            <a:endParaRPr lang="en-US" dirty="0"/>
          </a:p>
          <a:p>
            <a:r>
              <a:rPr lang="en-US" dirty="0"/>
              <a:t>Meaningful engagement starts with trust, which takes time to build. Trade unions are well-positioned to develop such trustworthy relationships as they have this already with various actors throughout international supply chains. Further, unions are </a:t>
            </a:r>
            <a:r>
              <a:rPr lang="en-US" dirty="0" err="1"/>
              <a:t>organised</a:t>
            </a:r>
            <a:r>
              <a:rPr lang="en-US" dirty="0"/>
              <a:t> at each level, from local to international, and are experienced in engaging with management, for example, through social dialogue.</a:t>
            </a:r>
          </a:p>
          <a:p>
            <a:endParaRPr lang="en-US" dirty="0"/>
          </a:p>
          <a:p>
            <a:r>
              <a:rPr lang="en-US" dirty="0"/>
              <a:t>As the process is continuous, the companies should have regular meetings. </a:t>
            </a:r>
          </a:p>
          <a:p>
            <a:endParaRPr lang="en-US" dirty="0"/>
          </a:p>
          <a:p>
            <a:r>
              <a:rPr lang="en-US" dirty="0"/>
              <a:t>Having a bi- or tri party Collective Bargaining Agreement (CBA) is an indicator that dialogue took place. The revision is an indicator that the process is monitored.”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Recommendation: </a:t>
            </a:r>
          </a:p>
          <a:p>
            <a:r>
              <a:rPr lang="en-US" b="0" dirty="0"/>
              <a:t>O</a:t>
            </a:r>
            <a:r>
              <a:rPr lang="en-US" dirty="0"/>
              <a:t>nly use this slide when training a partner/trade union related to CNV Internationaal, since this slide is otherwise not relevant. </a:t>
            </a:r>
          </a:p>
          <a:p>
            <a:endParaRPr lang="en-US" dirty="0"/>
          </a:p>
          <a:p>
            <a:r>
              <a:rPr lang="en-US" b="1" dirty="0"/>
              <a:t>What to do: </a:t>
            </a:r>
          </a:p>
          <a:p>
            <a:r>
              <a:rPr lang="en-US" dirty="0"/>
              <a:t>As a follow up to the previous slide, this slide is more specific on the role of CNV Internationaal as a Dutch trade union in HREDD processes in the Netherlands and partner countries. This slide can only be presented by a CNV Internationaal colleague or partner organization.</a:t>
            </a:r>
          </a:p>
          <a:p>
            <a:endParaRPr lang="en-US" dirty="0"/>
          </a:p>
          <a:p>
            <a:r>
              <a:rPr lang="en-US" b="1" dirty="0"/>
              <a:t>What is needed:</a:t>
            </a:r>
          </a:p>
          <a:p>
            <a:r>
              <a:rPr lang="en-US" dirty="0"/>
              <a:t>-</a:t>
            </a:r>
          </a:p>
          <a:p>
            <a:endParaRPr lang="en-US" dirty="0"/>
          </a:p>
          <a:p>
            <a:r>
              <a:rPr lang="en-US" b="1" dirty="0"/>
              <a:t>What to share with the participants:</a:t>
            </a:r>
          </a:p>
          <a:p>
            <a:r>
              <a:rPr lang="en-US" dirty="0"/>
              <a:t>“CNV Internationaal believes that a systemic change can only be reached when we work together upstream and downstream in the value chain. This means the work of trade unions at the production sides should be in line with the advocacy done towards European brands more downstream. At the same time there is political lobby needed in EU/US and production countries. Only this way we can reach a systematic change. </a:t>
            </a:r>
          </a:p>
          <a:p>
            <a:endParaRPr lang="en-US" dirty="0"/>
          </a:p>
          <a:p>
            <a:r>
              <a:rPr lang="en-US" dirty="0"/>
              <a:t>Some examples of international trade union work:</a:t>
            </a:r>
          </a:p>
          <a:p>
            <a:pPr marL="171450" indent="-171450">
              <a:buFont typeface="Arial" panose="020B0604020202020204" pitchFamily="34" charset="0"/>
              <a:buChar char="•"/>
            </a:pPr>
            <a:r>
              <a:rPr lang="en-US" dirty="0"/>
              <a:t>Member of the Social Economic Council (SEC): In The Netherlands we are member of the Social Economic Council. Here we have a continuous dialogue on Responsible Business Conduct with employers’ organizations, trade unions and experts. Main goal to give advice to the government on several subjects related to RBC. </a:t>
            </a:r>
          </a:p>
          <a:p>
            <a:pPr marL="171450" indent="-171450">
              <a:buFont typeface="Arial" panose="020B0604020202020204" pitchFamily="34" charset="0"/>
              <a:buChar char="•"/>
            </a:pPr>
            <a:r>
              <a:rPr lang="en-US" dirty="0"/>
              <a:t>Pension fund manager: CNV is part of the board of all pension funds in The Netherlands. In this way we can influence the investments made by the funds, </a:t>
            </a:r>
            <a:r>
              <a:rPr lang="en-US" dirty="0" err="1"/>
              <a:t>f.e</a:t>
            </a:r>
            <a:r>
              <a:rPr lang="en-US" dirty="0"/>
              <a:t>. direct investments towards companies that respect trade union and labor rights.</a:t>
            </a:r>
          </a:p>
          <a:p>
            <a:pPr marL="171450" indent="-171450">
              <a:buFont typeface="Arial" panose="020B0604020202020204" pitchFamily="34" charset="0"/>
              <a:buChar char="•"/>
            </a:pPr>
            <a:r>
              <a:rPr lang="en-US" dirty="0"/>
              <a:t>Participate in sectoral multi-stakeholder initiatives: In The Netherlands we have several sector agreements where companies, sector associations, NGOs, trade unions and the government are represented. Within the agreement tools are developed to support companies in doing due diligence and development goals are negotiated. During the agreement parties work together to achieve these goals.</a:t>
            </a:r>
          </a:p>
          <a:p>
            <a:pPr marL="171450" indent="-171450">
              <a:buFont typeface="Arial" panose="020B0604020202020204" pitchFamily="34" charset="0"/>
              <a:buChar char="•"/>
            </a:pPr>
            <a:r>
              <a:rPr lang="en-US" dirty="0"/>
              <a:t>Develop projects with companies in production countries: The sector agreements are a catalyst for the development of projects with different stakeholders. The idea is that the risks identified are tackled in collaboration with local stakeholders, NGOs, trade unions and the companies in EU, together with the producers upstream.</a:t>
            </a:r>
          </a:p>
          <a:p>
            <a:pPr marL="171450" indent="-171450">
              <a:buFont typeface="Arial" panose="020B0604020202020204" pitchFamily="34" charset="0"/>
              <a:buChar char="•"/>
            </a:pPr>
            <a:r>
              <a:rPr lang="en-US" dirty="0"/>
              <a:t>Influence Dutch/EU politics and national politics: Every day we lobby towards our government to protect the labor rights of the workers in The Netherlands and in international value chains. We lobby for example on due diligence legislation, on inclusion and protection of labor rights in EU directives and we monitor Domestic Advisory Group (DAG) agreements.</a:t>
            </a:r>
          </a:p>
          <a:p>
            <a:pPr marL="171450" indent="-171450">
              <a:buFont typeface="Arial" panose="020B0604020202020204" pitchFamily="34" charset="0"/>
              <a:buChar char="•"/>
            </a:pPr>
            <a:r>
              <a:rPr lang="en-US" dirty="0"/>
              <a:t>Inform companies on the risks in their value chains: With our research and local presence we inform companies on the possible risks in production countries</a:t>
            </a:r>
          </a:p>
          <a:p>
            <a:pPr marL="171450" indent="-171450">
              <a:buFont typeface="Arial" panose="020B0604020202020204" pitchFamily="34" charset="0"/>
              <a:buChar char="•"/>
            </a:pPr>
            <a:r>
              <a:rPr lang="en-US" dirty="0"/>
              <a:t>Capacitate partners on HRDD/Social Dialogue: Several trainings are developed on HRDD and SD.</a:t>
            </a:r>
          </a:p>
          <a:p>
            <a:pPr marL="171450" indent="-171450">
              <a:buFont typeface="Arial" panose="020B0604020202020204" pitchFamily="34" charset="0"/>
              <a:buChar char="•"/>
            </a:pPr>
            <a:r>
              <a:rPr lang="en-US" dirty="0"/>
              <a:t>Research: Our lobby, advocacy, programs start with thorough research on the labor rights in the sectors we are operating in and in production countries were our local partners have a presence.”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Now we have discussed a lot of the general theory on HREDD and the role of trade unions in this process, it is important to end this theoretical part of the training with a country (or region) specific overview. This should be prepared by the hosts/ partners in the country/ region who have expert knowledge on the process in their country. Above is an example slide with some basic information about the context for Cambodia, but this can be adapted or adjusted where needed.</a:t>
            </a:r>
          </a:p>
          <a:p>
            <a:endParaRPr lang="en-US" dirty="0"/>
          </a:p>
          <a:p>
            <a:r>
              <a:rPr lang="en-US" b="1" dirty="0"/>
              <a:t>What is needed:</a:t>
            </a:r>
          </a:p>
          <a:p>
            <a:r>
              <a:rPr lang="en-US" dirty="0"/>
              <a:t>-</a:t>
            </a:r>
          </a:p>
          <a:p>
            <a:endParaRPr lang="en-US" dirty="0"/>
          </a:p>
          <a:p>
            <a:r>
              <a:rPr lang="en-US" b="1" dirty="0"/>
              <a:t>What to share with the participants:</a:t>
            </a:r>
          </a:p>
          <a:p>
            <a:r>
              <a:rPr lang="en-US" dirty="0"/>
              <a:t>In the case of the context related to Cambodia, you could share the following with the participants:</a:t>
            </a:r>
          </a:p>
          <a:p>
            <a:r>
              <a:rPr lang="en-US" dirty="0"/>
              <a:t>“Cambodia is well integrated into the global supply chain, having preferential market access to major markets of the US and the EU. The main export industries are garment, construction and tourism. But there has been more diversification in recent years (travel goods, bicycles and electronic parts, </a:t>
            </a:r>
            <a:r>
              <a:rPr lang="en-US" dirty="0" err="1"/>
              <a:t>agro</a:t>
            </a:r>
            <a:r>
              <a:rPr lang="en-US" dirty="0"/>
              <a:t>-processing). At the same time, there is a growing </a:t>
            </a:r>
            <a:r>
              <a:rPr lang="en-US" dirty="0" err="1"/>
              <a:t>labour</a:t>
            </a:r>
            <a:r>
              <a:rPr lang="en-US" dirty="0"/>
              <a:t> market in Cambodia, but it is still highly informal (80%). These industries are struggling with major labor rights risks, such as excessive overtime, violations of freedom of association and collective bargaining, OSH, poor law enforcement, forced labor and child labor, short term labor contracts, and GBV. HREDD legislation brings many opportunities to help improve these labor rights risks in Cambodian factories, with an increasing role of international buyers to help promote strong labor standards. However, support from the government to ensure strong implementation of HREDD in Cambodia is still needed as well, but up until now the government has not published any action plans on business and human rights yet. To make sure Cambodia is prepared for HREDD legislation, there are a few strategic areas and opportunities that should be focused on in the country: strengthening weak labor rights institutions to ensure a better operating environment; tapping into international instruments; and strengthening trade unions’ capacity and the collaboration between unions.”</a:t>
            </a:r>
          </a:p>
          <a:p>
            <a:endParaRPr lang="en-US" dirty="0"/>
          </a:p>
          <a:p>
            <a:r>
              <a:rPr lang="en-US" dirty="0"/>
              <a:t>In case of focus on </a:t>
            </a:r>
            <a:r>
              <a:rPr lang="en-US"/>
              <a:t>another country, content </a:t>
            </a:r>
            <a:r>
              <a:rPr lang="en-US" dirty="0"/>
              <a:t>needs to be prepared by country/ region experts, and could focus on the following questions:</a:t>
            </a:r>
          </a:p>
          <a:p>
            <a:pPr marL="228600" indent="-228600">
              <a:buFont typeface="+mj-lt"/>
              <a:buAutoNum type="arabicPeriod"/>
            </a:pPr>
            <a:r>
              <a:rPr lang="en-US" dirty="0"/>
              <a:t>How does the (local) government position itself in this debate?</a:t>
            </a:r>
          </a:p>
          <a:p>
            <a:pPr marL="228600" indent="-228600">
              <a:buFont typeface="+mj-lt"/>
              <a:buAutoNum type="arabicPeriod"/>
            </a:pPr>
            <a:r>
              <a:rPr lang="en-US" dirty="0"/>
              <a:t>Is there an action plan on BHR? If yes, what is in it? </a:t>
            </a:r>
          </a:p>
          <a:p>
            <a:pPr marL="228600" indent="-228600">
              <a:buFont typeface="+mj-lt"/>
              <a:buAutoNum type="arabicPeriod"/>
            </a:pPr>
            <a:r>
              <a:rPr lang="en-US" dirty="0"/>
              <a:t>Is the concept of due diligence known?</a:t>
            </a:r>
          </a:p>
          <a:p>
            <a:pPr marL="228600" indent="-228600">
              <a:buFont typeface="+mj-lt"/>
              <a:buAutoNum type="arabicPeriod"/>
            </a:pPr>
            <a:r>
              <a:rPr lang="en-US" dirty="0"/>
              <a:t>How are relevant stakeholders like the employers organization, trade unions and civil society positioning themselves?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training starts with step 2, which is also how most companies get involved: They find out a negative impact and start working on it, instead of first developing an entire policy. Please keep the theory very short!</a:t>
            </a:r>
          </a:p>
          <a:p>
            <a:endParaRPr lang="en-US" dirty="0"/>
          </a:p>
          <a:p>
            <a:r>
              <a:rPr lang="en-US" b="1" dirty="0"/>
              <a:t>What is needed:</a:t>
            </a:r>
          </a:p>
          <a:p>
            <a:r>
              <a:rPr lang="en-US" dirty="0"/>
              <a:t>-</a:t>
            </a:r>
          </a:p>
          <a:p>
            <a:endParaRPr lang="en-US" b="1" dirty="0"/>
          </a:p>
          <a:p>
            <a:r>
              <a:rPr lang="en-US" b="1" dirty="0"/>
              <a:t>What to share with the participants:</a:t>
            </a:r>
          </a:p>
          <a:p>
            <a:r>
              <a:rPr lang="en-US" dirty="0"/>
              <a:t>“We start with step 2 in this training. In general companies do not start with step 1: the development of a policy. They are usually first confronted with a risk in their value chain before developing policies and procedures. Therefore, we start with step 2. In step 2 companies need to identity and assess adverse impacts in their entire value chain/ This includes their own operations, the entire supply chain and their business relationships."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training starts with step 2, which is also how most companies get involved: They find out a negative impact and start working on it, instead of first developing an entire policy.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need to map the entire value chain for their products, including the source of the raw materials, and even the input needed to produce these raw materials. Then they need to identify all (potential) adverse impacts on workers, communities, suppliers, environment &amp; climate for each of their products. They probably need to do some research to obtain this information: they can have internal discussions with buyers or the sourcing department for example where ingredients or components are sourced. Other possible sources are audits, complaints, media and stakeholders like trade unions and suppliers."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training is participatory. All participants need to divide into groups. To allow for enough time to be able to discuss the group work, there should not be more than 4 groups. Each group should have max 5 participants to allow for enough room for all participants to join the discussion. The participants should choose one product per group that they know well and that is (partly) made in their country and sold on the European market. The groups (and products) will stay the same for the duration of the entire training. You can decide yourself who sits in which groups, for example by giving each participant a number from 1-4, where all participants with the number 1 are a groups, all 2’s, all 3’s and all 4’s. You could also decide upfront who sits in which group, for example when the groups consists of trade unions of different sectors you might want to group where possible per sector. You could also leave it up to the group (but do not spend too much time on this, if the group cannot decide, you decide!). Sometimes during the training trade unions will be asked to pretend they are a company, and sometimes they will be asked to be the trade union. </a:t>
            </a:r>
          </a:p>
          <a:p>
            <a:endParaRPr lang="en-US" dirty="0"/>
          </a:p>
          <a:p>
            <a:r>
              <a:rPr lang="en-US" b="1" dirty="0"/>
              <a:t>What is needed</a:t>
            </a:r>
          </a:p>
          <a:p>
            <a:r>
              <a:rPr lang="en-US" dirty="0"/>
              <a:t>-</a:t>
            </a:r>
          </a:p>
          <a:p>
            <a:endParaRPr lang="en-US" dirty="0"/>
          </a:p>
          <a:p>
            <a:r>
              <a:rPr lang="en-US" b="1" dirty="0"/>
              <a:t>What to share with the participants</a:t>
            </a:r>
          </a:p>
          <a:p>
            <a:r>
              <a:rPr lang="en-US" dirty="0"/>
              <a:t>“ The best way to understand the content of the six steps of due diligence is to practically go through them yourselves. So for the remainder of the training, this is exactly what we will do. Please divide into four groups (see above: decide as trainer how you will assign the groups): each group represents an imaginary brand which sells apparel on the European market and sources from your factory. Together with your group, decide on the imaginary or real brand you represent and pick one product. You will use this product for all group work the entire training.”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will be the first group exercise. It is important to stress that the time given will not be enough to really do the work in as much detail as it should be done. This is just an exercise, so it will never be perfect. You need to decide on the time you will allow for this exercise, which will vary per training. I would advise to start with 20 min, and then expand if needed. All groups need to assign a note keeper and a presenter (which can change of course with each round of group work). The idea is that the groups draw the value chain. They can decide themselves how they would like to do this. Stimulate them to be creative and use different colors, this stimulates the brain to function better (the left and right side of the brain then start to cooperate). Walk around the room during the group work: stimulate them to be specific, and to write one risk per post-it. Also give a sign when there are 5 min left and check whether they need more time. When they finish, hang the flip chart on the wall, also as a signal to others that they need to finish too. </a:t>
            </a:r>
          </a:p>
          <a:p>
            <a:endParaRPr lang="en-US" dirty="0"/>
          </a:p>
          <a:p>
            <a:r>
              <a:rPr lang="en-US" b="1" dirty="0"/>
              <a:t>What is needed:</a:t>
            </a:r>
          </a:p>
          <a:p>
            <a:r>
              <a:rPr lang="en-US" dirty="0"/>
              <a:t>- A place to work for each of the groups (can be in the same room or in break out rooms)</a:t>
            </a:r>
          </a:p>
          <a:p>
            <a:r>
              <a:rPr lang="en-US" dirty="0"/>
              <a:t>- A flip chart per group</a:t>
            </a:r>
          </a:p>
          <a:p>
            <a:r>
              <a:rPr lang="en-US" dirty="0"/>
              <a:t>- Markers in different colors</a:t>
            </a:r>
          </a:p>
          <a:p>
            <a:r>
              <a:rPr lang="en-US" dirty="0"/>
              <a:t>- Post-its in different colors</a:t>
            </a:r>
          </a:p>
          <a:p>
            <a:r>
              <a:rPr lang="en-US" dirty="0"/>
              <a:t>- Masking tape to hang the flip chart on the wall</a:t>
            </a:r>
          </a:p>
          <a:p>
            <a:endParaRPr lang="en-US" dirty="0"/>
          </a:p>
          <a:p>
            <a:r>
              <a:rPr lang="en-US" b="1" dirty="0"/>
              <a:t>What to share with the participants</a:t>
            </a:r>
          </a:p>
          <a:p>
            <a:r>
              <a:rPr lang="en-US" dirty="0"/>
              <a:t>“Together with your group:</a:t>
            </a:r>
          </a:p>
          <a:p>
            <a:r>
              <a:rPr lang="en-US" dirty="0"/>
              <a:t>- Draw the value chain of your product on a flip-chart: please use different colors if you want and you can decide yourselves how you will draw the value chain</a:t>
            </a:r>
          </a:p>
          <a:p>
            <a:r>
              <a:rPr lang="en-US" dirty="0"/>
              <a:t>- Then write on post-its social and environmental risks that might be present in the chain of this product (1 risk per post-it). Make sure you are specific. Human rights violation is too broad, but child </a:t>
            </a:r>
            <a:r>
              <a:rPr lang="en-US" dirty="0" err="1"/>
              <a:t>labour</a:t>
            </a:r>
            <a:r>
              <a:rPr lang="en-US" dirty="0"/>
              <a:t> or long working hours or exposure to pesticides are good examples of negative impacts. Make sure you write down 1 risk per post-it.</a:t>
            </a:r>
          </a:p>
          <a:p>
            <a:r>
              <a:rPr lang="en-US" dirty="0"/>
              <a:t>- Stick the post-its on the right spot in your drawing of the value chain where these risks occur. </a:t>
            </a:r>
          </a:p>
          <a:p>
            <a:r>
              <a:rPr lang="en-US" dirty="0"/>
              <a:t>- Stick the flip chart with value chain and risks on the wall after … minutes and return to the plenary 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important to set the ground rules with the group. It is important to group decides together on the ground rules, so there is ownership. Also, write down the ground rules on a flip chart and post the chart on the wall during the remainder of the training.</a:t>
            </a:r>
          </a:p>
          <a:p>
            <a:endParaRPr lang="en-US" dirty="0"/>
          </a:p>
          <a:p>
            <a:r>
              <a:rPr lang="en-US" b="1" dirty="0"/>
              <a:t>What is needed:</a:t>
            </a:r>
          </a:p>
          <a:p>
            <a:pPr marL="171450" indent="-171450">
              <a:buFont typeface="Arial" panose="020B0604020202020204" pitchFamily="34" charset="0"/>
              <a:buChar char="•"/>
            </a:pPr>
            <a:r>
              <a:rPr lang="en-US" dirty="0"/>
              <a:t>Flip-chart </a:t>
            </a:r>
          </a:p>
          <a:p>
            <a:pPr marL="171450" indent="-171450">
              <a:buFont typeface="Arial" panose="020B0604020202020204" pitchFamily="34" charset="0"/>
              <a:buChar char="•"/>
            </a:pPr>
            <a:r>
              <a:rPr lang="en-US" dirty="0"/>
              <a:t>Markers </a:t>
            </a:r>
          </a:p>
          <a:p>
            <a:pPr marL="171450" indent="-171450">
              <a:buFont typeface="Arial" panose="020B0604020202020204" pitchFamily="34" charset="0"/>
              <a:buChar char="•"/>
            </a:pPr>
            <a:r>
              <a:rPr lang="en-US" dirty="0"/>
              <a:t>Masking tape</a:t>
            </a:r>
          </a:p>
          <a:p>
            <a:endParaRPr lang="en-US" dirty="0"/>
          </a:p>
          <a:p>
            <a:r>
              <a:rPr lang="en-US" b="1" dirty="0"/>
              <a:t>What to share with the participants:</a:t>
            </a:r>
          </a:p>
          <a:p>
            <a:r>
              <a:rPr lang="en-US" dirty="0"/>
              <a:t>The rules of engagement that you agree upon should collaboratively be decided by the participants, but you can think of things like:</a:t>
            </a:r>
          </a:p>
          <a:p>
            <a:r>
              <a:rPr lang="en-US" dirty="0"/>
              <a:t>- No mobile phones</a:t>
            </a:r>
          </a:p>
          <a:p>
            <a:r>
              <a:rPr lang="en-US" dirty="0"/>
              <a:t>- Stupid questions don’t exists </a:t>
            </a:r>
          </a:p>
          <a:p>
            <a:r>
              <a:rPr lang="en-US" dirty="0"/>
              <a:t>- We respect each others' comments/ insights</a:t>
            </a:r>
          </a:p>
          <a:p>
            <a:r>
              <a:rPr lang="en-US" dirty="0"/>
              <a:t>- Very interactive/ participatory training: success depends on all of us together</a:t>
            </a:r>
          </a:p>
          <a:p>
            <a:r>
              <a:rPr lang="en-US" dirty="0"/>
              <a:t>- No smoking in the room</a:t>
            </a:r>
          </a:p>
          <a:p>
            <a:r>
              <a:rPr lang="en-US" dirty="0"/>
              <a:t>- One person talks at a time </a:t>
            </a:r>
          </a:p>
          <a:p>
            <a:r>
              <a:rPr lang="en-US" dirty="0"/>
              <a:t>- We start and finish on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After each round of group work, the group work will be discussed plenary. This might take longer than expected, especially if there is a lot of discussion. A bit of time-keeping is thus necessary. We use the gallery walk method to discuss the group work: participants are asked to stand up and assemble around the group work, listen and walk around which forces them to participate. You start with one group and walk to the other groups afterwards. Make sure to check whether the entire value chain is really included (so also inputs for farms like pesticides or seedlings, waste, consumer, all ingredients: might become too complicated to really include all ingredients so you could propose to a group to focus on one element. For example, if the product is a shirt; propose to the group to focus on cotton (incl the dying etc.) as input and not include the buttons or other elements of a shirt. </a:t>
            </a:r>
          </a:p>
          <a:p>
            <a:endParaRPr lang="en-US" dirty="0"/>
          </a:p>
          <a:p>
            <a:r>
              <a:rPr lang="en-US" b="1" dirty="0"/>
              <a:t>What is needed:</a:t>
            </a:r>
          </a:p>
          <a:p>
            <a:r>
              <a:rPr lang="en-US" dirty="0"/>
              <a:t>-</a:t>
            </a:r>
          </a:p>
          <a:p>
            <a:endParaRPr lang="en-US" b="1" dirty="0"/>
          </a:p>
          <a:p>
            <a:r>
              <a:rPr lang="en-US" b="1" dirty="0"/>
              <a:t>What to share with the participants:</a:t>
            </a:r>
          </a:p>
          <a:p>
            <a:r>
              <a:rPr lang="en-US" dirty="0"/>
              <a:t>“We start discussing the group work: who can present their assignment? Please take of couple of minutes to explain the value chain and indicate the main risks that you identified and explain in which part of the value chain these risks occur”. After the presentation of a group, always ask other participants first if they have any questions, something to add or other comments. You could ask questions like: “ How did you come up with these risks? Is it complete or is there any information missing? Were any insights added during the discussion?”.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good to share an example of how the group exercise can be done. This is not an exhaustive list of risks, no room on the slide,  bit just to give an idea.</a:t>
            </a:r>
          </a:p>
          <a:p>
            <a:endParaRPr lang="en-US" dirty="0"/>
          </a:p>
          <a:p>
            <a:r>
              <a:rPr lang="en-US" b="1" dirty="0"/>
              <a:t>What is needed:</a:t>
            </a:r>
          </a:p>
          <a:p>
            <a:r>
              <a:rPr lang="en-US" dirty="0"/>
              <a:t>-</a:t>
            </a:r>
          </a:p>
          <a:p>
            <a:endParaRPr lang="en-US" b="1" dirty="0"/>
          </a:p>
          <a:p>
            <a:r>
              <a:rPr lang="en-US" b="1" dirty="0"/>
              <a:t>What to share with the participants:</a:t>
            </a:r>
          </a:p>
          <a:p>
            <a:r>
              <a:rPr lang="en-US" dirty="0"/>
              <a:t>"In Cambodia during a training, we tried to develop a case, to present during the due diligence trainings. We combined all the group work. This is not the perfect case nor an exhaustive list of all possible risks, but just to get an idea of what the value chain of a red t-shirt looks like and what are possible adverse impacts in each step of the value chain."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Prioritization is an important element of due diligence. It is a subjective exercise. It is often very hard to do for companies in Europe, but in production countries with the knowledge you have, it is often easier.</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looking at all the group work, you can see that only one product or one ingredient of a product already has many potential adverse impacts. Where do you start as a company, which risks should you tackle first? Within the OECD Guidelines, you are allowed to prioritize”.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Defining severity is not easy, so make sure to use examples. A good explanation of the concept can be found here: https://www.businessrespecthumanrights.org/nl/page/344/assessing-impacts (Guidance point 2: </a:t>
            </a:r>
            <a:r>
              <a:rPr lang="en-US" dirty="0" err="1"/>
              <a:t>Prioritising</a:t>
            </a:r>
            <a:r>
              <a:rPr lang="en-US" dirty="0"/>
              <a:t> severe human rights impacts)</a:t>
            </a:r>
          </a:p>
          <a:p>
            <a:endParaRPr lang="en-US" dirty="0"/>
          </a:p>
          <a:p>
            <a:r>
              <a:rPr lang="en-US" b="1" dirty="0"/>
              <a:t>What is needed:</a:t>
            </a:r>
          </a:p>
          <a:p>
            <a:r>
              <a:rPr lang="en-US" dirty="0"/>
              <a:t>-</a:t>
            </a:r>
          </a:p>
          <a:p>
            <a:endParaRPr lang="en-US" dirty="0"/>
          </a:p>
          <a:p>
            <a:r>
              <a:rPr lang="en-US" b="1" dirty="0"/>
              <a:t>What to share with the participants:</a:t>
            </a:r>
          </a:p>
          <a:p>
            <a:r>
              <a:rPr lang="en-US" dirty="0"/>
              <a:t>“If needed, companies can prioritize risks, this does not mean they can ignore adverse impacts, but that they can decide to prevent, stop or mitigate a particular impact first, before moving on to the next. In the end, a company needs to deal with all its negative impacts. To decide which impacts a company should focus on, they need to look at the severity of the impact and at the likelihood. Severity of the impact means, severity of the impact for people, environment and/or climate. Not severity of the impact for the company. Severity has a greater weighting than likelihood so that severe risks to people should always be </a:t>
            </a:r>
            <a:r>
              <a:rPr lang="en-US" dirty="0" err="1"/>
              <a:t>prioritised</a:t>
            </a:r>
            <a:r>
              <a:rPr lang="en-US" dirty="0"/>
              <a:t> for attention. Companies should prioritize those impacts that are most severe. Severity is defined by three elements:</a:t>
            </a:r>
          </a:p>
          <a:p>
            <a:pPr marL="171450" indent="-171450">
              <a:buFont typeface="Arial" panose="020B0604020202020204" pitchFamily="34" charset="0"/>
              <a:buChar char="•"/>
            </a:pPr>
            <a:r>
              <a:rPr lang="en-US" dirty="0"/>
              <a:t>Scale: how grave of serious the impact would be. For example: a 11-year-old working with a machete on a plantation or a 14-year-old working on a family farm after school.</a:t>
            </a:r>
          </a:p>
          <a:p>
            <a:pPr marL="171450" indent="-171450">
              <a:buFont typeface="Arial" panose="020B0604020202020204" pitchFamily="34" charset="0"/>
              <a:buChar char="•"/>
            </a:pPr>
            <a:r>
              <a:rPr lang="en-US" dirty="0"/>
              <a:t>Scope: how widespread the impact would be: how many people would be affected or how big the area is that would be affected. For example: a factory where one or two people are not paid for overtime, or a whole factory with hundreds of workers</a:t>
            </a:r>
          </a:p>
          <a:p>
            <a:pPr marL="171450" indent="-171450">
              <a:buFont typeface="Arial" panose="020B0604020202020204" pitchFamily="34" charset="0"/>
              <a:buChar char="•"/>
            </a:pPr>
            <a:r>
              <a:rPr lang="en-US" dirty="0" err="1"/>
              <a:t>Remediality</a:t>
            </a:r>
            <a:r>
              <a:rPr lang="en-US" dirty="0"/>
              <a:t>: can the situation be restored to the situation before the negative impact occurred? For example: the death of a worker is irremediable, so always a very severe risk with the highest priority. Women that are sexually harassed suffer from lifelong consequences, but they can be supported mentally and physically, the perpetrators can be fired or jailed, etc. </a:t>
            </a:r>
          </a:p>
          <a:p>
            <a:r>
              <a:rPr lang="en-US" dirty="0"/>
              <a:t>After looking at the severity of an impact, companies should also assess the likelihood. Factors that are important in determining the likelihood are for example, is there a well functioning legal system or </a:t>
            </a:r>
            <a:r>
              <a:rPr lang="en-US" dirty="0" err="1"/>
              <a:t>labour</a:t>
            </a:r>
            <a:r>
              <a:rPr lang="en-US" dirty="0"/>
              <a:t> inspection in a country, is the supplier regularly subjected to independent 3rd party audits, were the risks already discussed with the supplier concerned before and was an action plan developed to deal with these impacts.”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heat map is just a tool that companies can use to visualize their priorities. Participants will be asked to make their own heatmap.</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prioritizing adverse impacts, companies often use a tool called a heatmap. On this heatmap they plot the adverse risks found according to severity and likelihood. The red areas are the most severe risks that should be prioritized. Of course, such a heatmap is dynamic and can change over time when new information is found (</a:t>
            </a:r>
            <a:r>
              <a:rPr lang="en-US" dirty="0" err="1"/>
              <a:t>f.e</a:t>
            </a:r>
            <a:r>
              <a:rPr lang="en-US" dirty="0"/>
              <a:t>. via newspaper articles or complaints filed against the company).”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Participants will now be asked to do the second group exercise, building on the first. They need to use the post-its with risks from the previous exercise. Of course, they can always add risks if they want to. It is important that they are clear where the adverse impact might occur. For example: if they wrote down ‘excessive overtime’ as a risk, they need to add where excessive overtime; at plantation level/ at factory level/ during transportation etc. It is important to know where the risks might occur to be able to determine the likelihood. Again, it is important to stress that the time given will never be enough to really do the work as it should be done. This is just an exercise, so it will never be perfect. You need to decide on the time you will allow for this exercise. It really varies per group. We would advise to start with 15 min, and then expand if needed. All groups need to assign a presenter (which can change of course with each round of group work). Idea is for the groups to take a flip chart and plot the post-its with risks on the flip chart. Walk around the room during the group work, indicate when there are 5 min left and check whether they need more time. When they finish, hang the flip chart on the wall, as a signal to others that they need to finish too. </a:t>
            </a:r>
          </a:p>
          <a:p>
            <a:endParaRPr lang="en-US" dirty="0"/>
          </a:p>
          <a:p>
            <a:r>
              <a:rPr lang="en-US" b="1" dirty="0"/>
              <a:t>What is needed:</a:t>
            </a:r>
          </a:p>
          <a:p>
            <a:r>
              <a:rPr lang="en-US" dirty="0"/>
              <a:t>- A place to work for each of the groups (can be in the same room or in break out rooms)</a:t>
            </a:r>
          </a:p>
          <a:p>
            <a:r>
              <a:rPr lang="en-US" dirty="0"/>
              <a:t>- A flip chart per group</a:t>
            </a:r>
          </a:p>
          <a:p>
            <a:r>
              <a:rPr lang="en-US" dirty="0"/>
              <a:t>- Markers in different colors</a:t>
            </a:r>
          </a:p>
          <a:p>
            <a:r>
              <a:rPr lang="en-US" dirty="0"/>
              <a:t>- The post-Its from the previous exercise</a:t>
            </a:r>
          </a:p>
          <a:p>
            <a:r>
              <a:rPr lang="en-US" dirty="0"/>
              <a:t>- Masking tape to hang the flip chart on the wall</a:t>
            </a:r>
          </a:p>
          <a:p>
            <a:endParaRPr lang="en-US" dirty="0"/>
          </a:p>
          <a:p>
            <a:r>
              <a:rPr lang="en-US" b="1" dirty="0"/>
              <a:t>What to share with the participants:</a:t>
            </a:r>
          </a:p>
          <a:p>
            <a:r>
              <a:rPr lang="en-US" dirty="0"/>
              <a:t>“Together with your group:</a:t>
            </a:r>
          </a:p>
          <a:p>
            <a:r>
              <a:rPr lang="en-US" dirty="0"/>
              <a:t>- Prioritize the identified risks:</a:t>
            </a:r>
          </a:p>
          <a:p>
            <a:r>
              <a:rPr lang="en-US" dirty="0"/>
              <a:t>- Take a flipchart and draw a heat map </a:t>
            </a:r>
          </a:p>
          <a:p>
            <a:r>
              <a:rPr lang="en-US" dirty="0"/>
              <a:t>- Decide the severity and likelihood of each risk, and place them on the heatmap</a:t>
            </a:r>
          </a:p>
          <a:p>
            <a:r>
              <a:rPr lang="en-US" dirty="0"/>
              <a:t>- Stick the flip chart with heatmap on the wall after … minutes and return to the plenary 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After each round of group work, the group work will be discussed plenary. This might take longer than expected, especially if there is a lot of discussion. Thus, time-keeping is necessary. We use the gallery walk method to discuss the group work: participants are asked to stand up and assemble around the group work, listen and walk around which forces them to participate. You start with one group and walk to the other groups afterwards. Try to focus on two questions: what is the priority risk chosen and why + was it difficult to come to this decision?</a:t>
            </a:r>
          </a:p>
          <a:p>
            <a:endParaRPr lang="en-US" dirty="0"/>
          </a:p>
          <a:p>
            <a:r>
              <a:rPr lang="en-US" b="1" dirty="0"/>
              <a:t>What is needed:</a:t>
            </a:r>
          </a:p>
          <a:p>
            <a:r>
              <a:rPr lang="en-US" dirty="0"/>
              <a:t>-</a:t>
            </a:r>
          </a:p>
          <a:p>
            <a:endParaRPr lang="en-US" dirty="0"/>
          </a:p>
          <a:p>
            <a:r>
              <a:rPr lang="en-US" b="1" dirty="0"/>
              <a:t>What to share with the participants:</a:t>
            </a:r>
          </a:p>
          <a:p>
            <a:r>
              <a:rPr lang="en-US" dirty="0"/>
              <a:t>“We start discussing the group work with this group: who can present this assignment? Please present the most severe risk you have identified with the group, why you have chosen this risk and if it was difficult to come to this decision?”. </a:t>
            </a:r>
          </a:p>
          <a:p>
            <a:r>
              <a:rPr lang="en-US" dirty="0"/>
              <a:t>After the presentation of the group always ask other participants first if they have any questions, something to add or other comments. You could ask questions like: “ Was this a difficult discussion? Did you have enough information to make a decision?”.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good to share an example of how the group exercise can be done. This is not an exhaustive list of risks, there is no room on the slide, but just to give an idea.</a:t>
            </a:r>
          </a:p>
          <a:p>
            <a:endParaRPr lang="en-US" dirty="0"/>
          </a:p>
          <a:p>
            <a:r>
              <a:rPr lang="en-US" b="1" dirty="0"/>
              <a:t>What is needed:</a:t>
            </a:r>
          </a:p>
          <a:p>
            <a:r>
              <a:rPr lang="en-US" dirty="0"/>
              <a:t>-</a:t>
            </a:r>
          </a:p>
          <a:p>
            <a:endParaRPr lang="en-US" dirty="0"/>
          </a:p>
          <a:p>
            <a:r>
              <a:rPr lang="en-US" b="1" dirty="0"/>
              <a:t>What to share with the participants:</a:t>
            </a:r>
          </a:p>
          <a:p>
            <a:r>
              <a:rPr lang="en-US" dirty="0"/>
              <a:t>"Again, I will show the case developed in Cambodia during the training there. We have not plotted all of the found risks on this slide, that would make the slide incomprehensible. But here you see that it matters where the impact takes place: the low wage in the EU is likely to be less severe than the low wage in Bangladesh because of the relatively higher minimum wage and better social insurances/ health insurances. For example, Freedom of Association is more likely to be a problem in China then in Bangladesh. Emissions is a big problem, en very likely to happen in the entire value chain. Climate change seems irreversible making it a top priority for many internationally operating companies. For you as a trade union it is important to realize that sometimes internationally operating companies might decide to focus on other priority issues than you would as a trade union. The more you develop and substantiate your case with evidence, the better. The prioritized impact was Occupational Safety and Health issues which were very likely and severe in almost all countries in the chain. In Cambodia the trade unions decided to focus on the heath in the factories which has severe impacts on the health of the workers."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zooms in on the role of the trade union in this particular step. This is an interactive slide: the participants are asked to first brainstorm themselves, and then together you can have a group conversation on the results of the brainstorm after summarizing the outcomes of the brainstorm with the group. Roles you can think of for the trade union in step 2 include: collecting information on </a:t>
            </a:r>
            <a:r>
              <a:rPr lang="en-US" dirty="0" err="1"/>
              <a:t>labour</a:t>
            </a:r>
            <a:r>
              <a:rPr lang="en-US" dirty="0"/>
              <a:t> conditions, on other brands sourcing from the same factory, on other enterprises in the same area, consolidate information found in the country at industry level, etc. </a:t>
            </a:r>
          </a:p>
          <a:p>
            <a:endParaRPr lang="en-US" dirty="0"/>
          </a:p>
          <a:p>
            <a:r>
              <a:rPr lang="en-US" b="1" dirty="0"/>
              <a:t>What is needed:</a:t>
            </a:r>
          </a:p>
          <a:p>
            <a:pPr marL="171450" indent="-171450">
              <a:buFont typeface="Arial" panose="020B0604020202020204" pitchFamily="34" charset="0"/>
              <a:buChar char="•"/>
            </a:pPr>
            <a:r>
              <a:rPr lang="en-US" dirty="0"/>
              <a:t>Flipchart on the wall with Step 2 written on it</a:t>
            </a:r>
          </a:p>
          <a:p>
            <a:pPr marL="171450" indent="-171450">
              <a:buFont typeface="Arial" panose="020B0604020202020204" pitchFamily="34" charset="0"/>
              <a:buChar char="•"/>
            </a:pPr>
            <a:r>
              <a:rPr lang="en-US" dirty="0"/>
              <a:t>Post-its </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post-its and individually write down in the coming 5-10 min what potential roles you see for the trade union in this step. What could trade unions do to support the brands in doing due diligence, what would be their expertise? Please write it down on a post-in, one idea per post-it, and hang it on the wall.” After 5-10 min: summarize the findings on the wall, and facilitate a short conversation on the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presents the outcome of the brainstorm of previous trainings and what was shared in a special paper CNV Internationaal wrote on the role of. trade unions in HRDD. Check whether the outcome of the brainstorm is in line with these roles. </a:t>
            </a:r>
          </a:p>
          <a:p>
            <a:endParaRPr lang="en-US" dirty="0"/>
          </a:p>
          <a:p>
            <a:r>
              <a:rPr lang="en-US" b="1" dirty="0"/>
              <a:t>What is needed:</a:t>
            </a:r>
          </a:p>
          <a:p>
            <a:endParaRPr lang="en-US" dirty="0"/>
          </a:p>
          <a:p>
            <a:r>
              <a:rPr lang="en-US" b="1" dirty="0"/>
              <a:t>What to share with the participants:</a:t>
            </a:r>
          </a:p>
          <a:p>
            <a:r>
              <a:rPr lang="en-US" dirty="0"/>
              <a:t>"To be able to map their entire value chain and all possible negative impacts on human rights, companies need a lot of information. Even though all companies worldwide should already map their entire supply chain under the UNGPs, due to the upcoming legislation, foreign buyers will more frequently request local companies to cooperate and share their input. Trade unions are valuable sources of information in this process due to your connections to those on the work floor and your position in the value chain. In particular, as a trade union you can:</a:t>
            </a:r>
          </a:p>
          <a:p>
            <a:pPr marL="171450" indent="-171450">
              <a:buFont typeface="Arial" panose="020B0604020202020204" pitchFamily="34" charset="0"/>
              <a:buChar char="•"/>
            </a:pPr>
            <a:r>
              <a:rPr lang="en-US" dirty="0"/>
              <a:t>Support the mapping of the value chain. At this moment, trade unions in sourcing countries are already involved in initial </a:t>
            </a:r>
            <a:r>
              <a:rPr lang="en-US" dirty="0" err="1"/>
              <a:t>generalised</a:t>
            </a:r>
            <a:r>
              <a:rPr lang="en-US" dirty="0"/>
              <a:t> scoping exercises of value chains. Trade unions in producing countries can play an important role in adding more detailed information to these scoping exercises the moment international buyers proceed beyond the first general scoping exercise. In their handling of raw materials and inputs, local trade union members often know the origin of these upstream products. You can also identify buyers through labels and packaging, or by proactively researching this yourselves using online tools such as the Open Supply Hub. Trade unions in sourcing countries and in producing countries should play complementary roles, working together to identify the different value chain actors.</a:t>
            </a:r>
          </a:p>
          <a:p>
            <a:pPr marL="171450" indent="-171450">
              <a:buFont typeface="Arial" panose="020B0604020202020204" pitchFamily="34" charset="0"/>
              <a:buChar char="•"/>
            </a:pPr>
            <a:r>
              <a:rPr lang="en-US" dirty="0"/>
              <a:t>Identify risks in the value chain. Your members have the best knowledge regarding what negatively impacts workers in factories and on plantations and they can use social dialogue to address these impacts. Around the world, companies often fail to identify freedom of association and collective bargaining as fundamental and enabling human rights. You can play an important role in raising awareness around the importance of </a:t>
            </a:r>
            <a:r>
              <a:rPr lang="en-US" dirty="0" err="1"/>
              <a:t>realising</a:t>
            </a:r>
            <a:r>
              <a:rPr lang="en-US" dirty="0"/>
              <a:t> these trade union rights.</a:t>
            </a:r>
          </a:p>
          <a:p>
            <a:pPr marL="171450" indent="-171450">
              <a:buFont typeface="Arial" panose="020B0604020202020204" pitchFamily="34" charset="0"/>
              <a:buChar char="•"/>
            </a:pPr>
            <a:r>
              <a:rPr lang="en-US" dirty="0"/>
              <a:t>Participate in the prioritization process. Companies cannot address all the possible negative impacts at the same time. They will need to decide in which order they will address the negative impacts. This is a very precarious exercise, where the severity and likelihood of negative impacts needs to be carefully assessed. This assessment cannot be done without the input of those who are most affected. Trade unions should therefore be involved. Because of your daily communication with workers, you know best which issues should be </a:t>
            </a:r>
            <a:r>
              <a:rPr lang="en-US" dirty="0" err="1"/>
              <a:t>prioritised</a:t>
            </a:r>
            <a:r>
              <a:rPr lang="en-US" dirty="0"/>
              <a:t> and where to begin. If companies neglect to invite trade unions to a </a:t>
            </a:r>
            <a:r>
              <a:rPr lang="en-US" dirty="0" err="1"/>
              <a:t>prioritisation</a:t>
            </a:r>
            <a:r>
              <a:rPr lang="en-US" dirty="0"/>
              <a:t> dialogue, you should use your union role to proactively share the identified issues with the public. This can be done in various ways, for example, through letters, campaigns, social media, and shareholder meetings."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gives a quick overview of the set up of the training per day. It is a 2,5 day training!</a:t>
            </a:r>
          </a:p>
          <a:p>
            <a:endParaRPr lang="en-US" dirty="0"/>
          </a:p>
          <a:p>
            <a:r>
              <a:rPr lang="en-US" b="1" dirty="0"/>
              <a:t>What is needed:</a:t>
            </a:r>
          </a:p>
          <a:p>
            <a:r>
              <a:rPr lang="en-US" dirty="0"/>
              <a:t>-</a:t>
            </a:r>
          </a:p>
          <a:p>
            <a:endParaRPr lang="en-US" dirty="0"/>
          </a:p>
          <a:p>
            <a:r>
              <a:rPr lang="en-US" b="1" dirty="0"/>
              <a:t>What to share with the participants:</a:t>
            </a:r>
          </a:p>
          <a:p>
            <a:r>
              <a:rPr lang="en-US" dirty="0"/>
              <a:t>“On day 1, we will discuss the concept of Responsible Business Conduct (RBC) and how this relates to the OECD Guidelines and the concept of Human Rights and Environmental Due Diligence. We will also give a quick overview of existing and upcoming due diligence legislation. After this rather theoretical introduction of the topic, we will start working with the six steps of due diligence. We start with step 2, since companies in general do not start with policies and procedures but start when being confronted with negative impacts. On day two we will discuss steps 3,6 and 1 and finally on day three we will discuss step 4 and 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is an instrument that can be used to collect information of workers by trade unions. This is a general explanation slide, the next slide is an </a:t>
            </a:r>
            <a:r>
              <a:rPr lang="en-US" dirty="0" err="1"/>
              <a:t>excercise</a:t>
            </a:r>
            <a:r>
              <a:rPr lang="en-US" dirty="0"/>
              <a:t>. </a:t>
            </a:r>
          </a:p>
          <a:p>
            <a:endParaRPr lang="en-US" dirty="0"/>
          </a:p>
          <a:p>
            <a:r>
              <a:rPr lang="en-US" b="1" dirty="0"/>
              <a:t>What is needed</a:t>
            </a:r>
          </a:p>
          <a:p>
            <a:r>
              <a:rPr lang="en-US" dirty="0"/>
              <a:t>-</a:t>
            </a:r>
          </a:p>
          <a:p>
            <a:endParaRPr lang="en-US" dirty="0"/>
          </a:p>
          <a:p>
            <a:r>
              <a:rPr lang="en-US" b="1" dirty="0"/>
              <a:t>What to share with the participants:</a:t>
            </a:r>
          </a:p>
          <a:p>
            <a:r>
              <a:rPr lang="en-US" dirty="0"/>
              <a:t>"To collect information, Trade Unions can organize focus groups:</a:t>
            </a:r>
          </a:p>
          <a:p>
            <a:pPr marL="171450" indent="-171450">
              <a:buFont typeface="Arial" panose="020B0604020202020204" pitchFamily="34" charset="0"/>
              <a:buChar char="•"/>
            </a:pPr>
            <a:r>
              <a:rPr lang="en-US" dirty="0"/>
              <a:t>These are group interviews with small groups of workers</a:t>
            </a:r>
          </a:p>
          <a:p>
            <a:pPr marL="171450" indent="-171450">
              <a:buFont typeface="Arial" panose="020B0604020202020204" pitchFamily="34" charset="0"/>
              <a:buChar char="•"/>
            </a:pPr>
            <a:r>
              <a:rPr lang="en-US" dirty="0"/>
              <a:t>In a relaxed and open setting</a:t>
            </a:r>
          </a:p>
          <a:p>
            <a:pPr marL="171450" indent="-171450">
              <a:buFont typeface="Arial" panose="020B0604020202020204" pitchFamily="34" charset="0"/>
              <a:buChar char="•"/>
            </a:pPr>
            <a:r>
              <a:rPr lang="en-US" dirty="0"/>
              <a:t>With a skilled moderator (also in understanding verbal and non-verbal feedback)</a:t>
            </a:r>
          </a:p>
          <a:p>
            <a:pPr marL="171450" indent="-171450">
              <a:buFont typeface="Arial" panose="020B0604020202020204" pitchFamily="34" charset="0"/>
              <a:buChar char="•"/>
            </a:pPr>
            <a:r>
              <a:rPr lang="en-US" dirty="0"/>
              <a:t>And a clear purpose of meeting and agenda </a:t>
            </a:r>
          </a:p>
          <a:p>
            <a:pPr marL="171450" indent="-171450">
              <a:buFont typeface="Arial" panose="020B0604020202020204" pitchFamily="34" charset="0"/>
              <a:buChar char="•"/>
            </a:pPr>
            <a:r>
              <a:rPr lang="en-US" dirty="0"/>
              <a:t>While managing expectations</a:t>
            </a:r>
          </a:p>
          <a:p>
            <a:pPr marL="171450" indent="-171450">
              <a:buFont typeface="Arial" panose="020B0604020202020204" pitchFamily="34" charset="0"/>
              <a:buChar char="•"/>
            </a:pPr>
            <a:r>
              <a:rPr lang="en-US" dirty="0"/>
              <a:t>And with open ended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To make sure everybody is ready for a new day; to work on a good group dynamic and to start the day with a smile, it is nice to do an energizer. Best is to ask one or two participants of the day before to come up with an energizer. There are always participants who have great ideas. If not, you can always propose one yourself. Here are some suggestions: https://teambuilding.com/blog/large-group-energizers </a:t>
            </a:r>
          </a:p>
          <a:p>
            <a:endParaRPr lang="en-US" dirty="0"/>
          </a:p>
          <a:p>
            <a:r>
              <a:rPr lang="en-US" b="1" dirty="0"/>
              <a:t>What is needed:</a:t>
            </a:r>
          </a:p>
          <a:p>
            <a:r>
              <a:rPr lang="en-US" dirty="0"/>
              <a:t>Depends on the energizer chosen</a:t>
            </a:r>
          </a:p>
          <a:p>
            <a:endParaRPr lang="en-US" dirty="0"/>
          </a:p>
          <a:p>
            <a:r>
              <a:rPr lang="en-US" b="1" dirty="0"/>
              <a:t>What to share with the participants:</a:t>
            </a:r>
          </a:p>
          <a:p>
            <a:r>
              <a:rPr lang="en-US" dirty="0"/>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To make sure the participants are ready for a new day, building onto what they have learned the day before, it is good to start the day with a participatory recap, where the participants share themselves their key takeaways.</a:t>
            </a:r>
          </a:p>
          <a:p>
            <a:endParaRPr lang="en-US" dirty="0"/>
          </a:p>
          <a:p>
            <a:r>
              <a:rPr lang="en-US" b="1" dirty="0"/>
              <a:t>What is needed:</a:t>
            </a:r>
          </a:p>
          <a:p>
            <a:r>
              <a:rPr lang="en-US" dirty="0"/>
              <a:t>- A ball </a:t>
            </a:r>
          </a:p>
          <a:p>
            <a:endParaRPr lang="en-US" dirty="0"/>
          </a:p>
          <a:p>
            <a:r>
              <a:rPr lang="en-US" b="1" dirty="0"/>
              <a:t>What to share with the participants</a:t>
            </a:r>
            <a:r>
              <a:rPr lang="en-US" dirty="0"/>
              <a:t>:</a:t>
            </a:r>
          </a:p>
          <a:p>
            <a:r>
              <a:rPr lang="en-US" dirty="0"/>
              <a:t>“Please stand in a circle and throw the ball from one to the other. Please share with the group your main takeaway, what you thought was most surprising or interesting.” If time allows, you can also ask them to mention one step of due diligence (but then you should not show the slide ;-))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Good to share that this is an indication of the time, that you will stick to the times of the break and start and finish, but that the other times are indicatory. Also, please adjust the times to the local break/ lunch times and workday hours!</a:t>
            </a:r>
          </a:p>
          <a:p>
            <a:endParaRPr lang="en-US" dirty="0"/>
          </a:p>
          <a:p>
            <a:r>
              <a:rPr lang="en-US" b="1" dirty="0"/>
              <a:t>What is needed:</a:t>
            </a:r>
          </a:p>
          <a:p>
            <a:r>
              <a:rPr lang="en-US" dirty="0"/>
              <a:t>-</a:t>
            </a:r>
          </a:p>
          <a:p>
            <a:endParaRPr lang="en-US" dirty="0"/>
          </a:p>
          <a:p>
            <a:r>
              <a:rPr lang="en-US" b="1" dirty="0"/>
              <a:t>What to share with the participants:</a:t>
            </a:r>
          </a:p>
          <a:p>
            <a:r>
              <a:rPr lang="en-US" dirty="0"/>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We continue with step 3.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“After companies mapped their value chain and identified possible adverse impacts, companies should actually cease, prevent or mitigate these adverse impacts found, which is step 3 of due diligence.”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explains the relationship between the company and the adverse impacts. It is the most difficult slide of the whole training, and we will use it several times. Please go over it slowly, and repetitively. Use examples to explain. You can find more explanation on the cause/ contribute/ directly linked framework here: https://mneguidelines.oecd.org/OECD-Due-Diligence-Guidance-for-Responsible-Business-Conduct.pdf  Q29, page 70. In this step we do not discuss remedy, so we focus only on cease/prevent of the adverse impact. In step 6, we will discuss the remedy obligations.</a:t>
            </a:r>
          </a:p>
          <a:p>
            <a:endParaRPr lang="en-US" b="1" dirty="0"/>
          </a:p>
          <a:p>
            <a:r>
              <a:rPr lang="en-US" b="1" dirty="0"/>
              <a:t>What is needed:</a:t>
            </a:r>
          </a:p>
          <a:p>
            <a:r>
              <a:rPr lang="en-US" dirty="0"/>
              <a:t>-</a:t>
            </a:r>
          </a:p>
          <a:p>
            <a:endParaRPr lang="en-US" dirty="0"/>
          </a:p>
          <a:p>
            <a:r>
              <a:rPr lang="en-US" b="1" dirty="0"/>
              <a:t>What to share with the participants:</a:t>
            </a:r>
          </a:p>
          <a:p>
            <a:r>
              <a:rPr lang="en-US" dirty="0"/>
              <a:t>“To understand the obligation a company has regarding preventing or ceasing an adverse impact, it is necessary for it to determine the relationship it has with the adverse impact. This relationship can be defined in three different ways: </a:t>
            </a:r>
          </a:p>
          <a:p>
            <a:pPr marL="171450" indent="-171450">
              <a:buFont typeface="Arial" panose="020B0604020202020204" pitchFamily="34" charset="0"/>
              <a:buChar char="•"/>
            </a:pPr>
            <a:r>
              <a:rPr lang="en-US" dirty="0"/>
              <a:t>a company can </a:t>
            </a:r>
            <a:r>
              <a:rPr lang="en-US" u="sng" dirty="0"/>
              <a:t>cause</a:t>
            </a:r>
            <a:r>
              <a:rPr lang="en-US" dirty="0"/>
              <a:t> an adverse impact, </a:t>
            </a:r>
          </a:p>
          <a:p>
            <a:pPr marL="171450" indent="-171450">
              <a:buFont typeface="Arial" panose="020B0604020202020204" pitchFamily="34" charset="0"/>
              <a:buChar char="•"/>
            </a:pPr>
            <a:r>
              <a:rPr lang="en-US" dirty="0"/>
              <a:t>can </a:t>
            </a:r>
            <a:r>
              <a:rPr lang="en-US" u="sng" dirty="0"/>
              <a:t>contribute to </a:t>
            </a:r>
            <a:r>
              <a:rPr lang="en-US" dirty="0"/>
              <a:t>an adverse impact</a:t>
            </a:r>
          </a:p>
          <a:p>
            <a:pPr marL="171450" indent="-171450">
              <a:buFont typeface="Arial" panose="020B0604020202020204" pitchFamily="34" charset="0"/>
              <a:buChar char="•"/>
            </a:pPr>
            <a:r>
              <a:rPr lang="en-US" dirty="0"/>
              <a:t>and can </a:t>
            </a:r>
            <a:r>
              <a:rPr lang="en-US" u="sng" dirty="0"/>
              <a:t>be directly linked </a:t>
            </a:r>
            <a:r>
              <a:rPr lang="en-US" dirty="0"/>
              <a:t>to an adverse impact. </a:t>
            </a:r>
          </a:p>
          <a:p>
            <a:endParaRPr lang="en-US" dirty="0"/>
          </a:p>
          <a:p>
            <a:r>
              <a:rPr lang="en-US" dirty="0"/>
              <a:t>A company causes an adverse impact if it happens in its own factory, or on its own plantation. For example, if an enterprise discriminates against women or racial/ethnic minorities in its own hiring practices or if an enterprise pays a bribe itself to a foreign public official. </a:t>
            </a:r>
          </a:p>
          <a:p>
            <a:endParaRPr lang="en-US" dirty="0"/>
          </a:p>
          <a:p>
            <a:r>
              <a:rPr lang="en-US" dirty="0"/>
              <a:t>A company contributes to an adverse impact if “its activities, in combination with the activities of other entities cause the impact, or if the activities of the enterprise cause, facilitate or </a:t>
            </a:r>
            <a:r>
              <a:rPr lang="en-US" dirty="0" err="1"/>
              <a:t>incentivise</a:t>
            </a:r>
            <a:r>
              <a:rPr lang="en-US" dirty="0"/>
              <a:t> another entity to cause an adverse impact”. For example: The mere existence of a business relationship or activities which create the general conditions in which it is possible for adverse impacts to occur does not necessarily represent a relationship of contribution. The activity in question should substantially increase the risk of adverse impact. For example: a brand changes its order at the very last minute without extending the deadline or paying a higher price, forcing the supplier to demand overtime without pay from its workers in the factory or a brand paying such a low price, that paying a living wage by the supplier is not possible. </a:t>
            </a:r>
          </a:p>
          <a:p>
            <a:endParaRPr lang="en-US" dirty="0"/>
          </a:p>
          <a:p>
            <a:r>
              <a:rPr lang="en-US" dirty="0"/>
              <a:t>Directly linked means that the adverse impacts happens somewhere in the value chain through another entity without own activities that contribute to the impact. For example: if a company sources shirts from a factory in Cambodia, it pays a decent price, the delivery times are sufficient, but still child </a:t>
            </a:r>
            <a:r>
              <a:rPr lang="en-US" dirty="0" err="1"/>
              <a:t>labour</a:t>
            </a:r>
            <a:r>
              <a:rPr lang="en-US" dirty="0"/>
              <a:t> is found in this specific factory.”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Since this is complicated theory, this is an interactive exercise to be done with the whole group together. Revisit the group work and the prioritized risks in step 2, and determine together the relationship between the risk and the brand/ company. Ask the participants to also take into consideration the purchasing practices and prices of the EU brands/companies. But be aware of the fact that it is very tempting to always say the EU brand/ company is contributing (it is NEVER causing, unless it has own factories/ plantations in production countries). This might be true, but is could also very well be that the local factory or plantation owner is solely responsible, that the local supplier does receive a fair price for example, but just doesn't pay a fair wage to the workers. As a trainer it is good to play the role of the devil’s advocate in this exercise. It is important to determine the relationship, and maybe the group should write this down on the flip chart, since this is the starting point for the group work in step 3 and 6.</a:t>
            </a:r>
          </a:p>
          <a:p>
            <a:endParaRPr lang="en-US" dirty="0"/>
          </a:p>
          <a:p>
            <a:r>
              <a:rPr lang="en-US" b="1" dirty="0"/>
              <a:t>What is needed</a:t>
            </a:r>
          </a:p>
          <a:p>
            <a:r>
              <a:rPr lang="en-US" dirty="0"/>
              <a:t>- Markers: so that each group can write down the relationship on one of their flip charts on the wall (</a:t>
            </a:r>
            <a:r>
              <a:rPr lang="en-US" dirty="0" err="1"/>
              <a:t>f.e</a:t>
            </a:r>
            <a:r>
              <a:rPr lang="en-US" dirty="0"/>
              <a:t>. on the heatmap)</a:t>
            </a:r>
          </a:p>
          <a:p>
            <a:endParaRPr lang="en-US" dirty="0"/>
          </a:p>
          <a:p>
            <a:r>
              <a:rPr lang="en-US" b="1" dirty="0"/>
              <a:t>What to share with the participants</a:t>
            </a:r>
          </a:p>
          <a:p>
            <a:r>
              <a:rPr lang="en-US" dirty="0"/>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We continue with step 3.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“With this determination of the relationship between the EU brand/company and the adverse impact, the company can draw up an action plan to cease, prevent or mitigate the most severe adverse impact found in step 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Companies should become very concrete in step 3, so need to develop an action plan which is explained in this slide.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“To be able to prevent, cease and/or mitigate the adverse impacts found, a company should draw up an action plan. This action plan should be SMART (Specific, Measurable, Actionable/ Achievable, Realistic and Timebound) and the action plan should include who is responsible within the company for which actions and what budget is assigned to the action. The action plan can be drawn up in any format, e.g. the format that the company already uses for other action plans in other areas.”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Again this complicated slide. Maybe repeat quickly what you shared already before, just to make sure they really understand, but more importantly focus on what a company needs to do when showing this slide. </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developing the action plan, the relationship between the company and the adverse impact is key: It defines the obligation companies have towards preventing or ceasing the negative impact, and thus which actions a company needs to take:</a:t>
            </a:r>
          </a:p>
          <a:p>
            <a:pPr marL="171450" indent="-171450">
              <a:buFont typeface="Arial" panose="020B0604020202020204" pitchFamily="34" charset="0"/>
              <a:buChar char="•"/>
            </a:pPr>
            <a:r>
              <a:rPr lang="en-US" dirty="0"/>
              <a:t>If a company causes the adverse impact, it should cease or prevent the impact immediately. It should stop its own activities causing this impact: for example, if children work at a factory, these children should be taken out of the factory immediately (the company should also remediate: bring the children back to school </a:t>
            </a:r>
            <a:r>
              <a:rPr lang="en-US" dirty="0" err="1"/>
              <a:t>etc</a:t>
            </a:r>
            <a:r>
              <a:rPr lang="en-US" dirty="0"/>
              <a:t>, but we will discuss that in step 6). </a:t>
            </a:r>
          </a:p>
          <a:p>
            <a:pPr marL="171450" indent="-171450">
              <a:buFont typeface="Arial" panose="020B0604020202020204" pitchFamily="34" charset="0"/>
              <a:buChar char="•"/>
            </a:pPr>
            <a:r>
              <a:rPr lang="en-US" dirty="0"/>
              <a:t>If a company contributes, they should do two things: they should cease or prevent their own contribution: for example, they should stop changing orders at the last moment, and they should use their leverage, their influence, to make sure the factory owner does not continue with excessive overtime demands of workers. A company can increase leverage for example by working together with other brands/ EU companies that source from the same factory. </a:t>
            </a:r>
          </a:p>
          <a:p>
            <a:pPr marL="171450" indent="-171450">
              <a:buFont typeface="Arial" panose="020B0604020202020204" pitchFamily="34" charset="0"/>
              <a:buChar char="•"/>
            </a:pPr>
            <a:r>
              <a:rPr lang="en-US" dirty="0"/>
              <a:t>If a company is directly linked to the adverse impact, it should use its leverage to influence the entity causing the adverse impact to prevent or mitigate the adverse impact. So, at the very least, an EU company should discuss the adverse impacts found with its supplier. Again, the company is expected to increase its leverage if necessary for example by asking other buyers to join in the conversations"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further explains the methodology of the training</a:t>
            </a:r>
          </a:p>
          <a:p>
            <a:endParaRPr lang="en-US" b="1" dirty="0"/>
          </a:p>
          <a:p>
            <a:r>
              <a:rPr lang="en-US" b="1" dirty="0"/>
              <a:t>What is needed:</a:t>
            </a:r>
          </a:p>
          <a:p>
            <a:r>
              <a:rPr lang="en-US" dirty="0"/>
              <a:t>-</a:t>
            </a:r>
          </a:p>
          <a:p>
            <a:endParaRPr lang="en-US" dirty="0"/>
          </a:p>
          <a:p>
            <a:r>
              <a:rPr lang="en-US" b="1" dirty="0"/>
              <a:t>What to share with the participants:</a:t>
            </a:r>
          </a:p>
          <a:p>
            <a:r>
              <a:rPr lang="en-US" dirty="0"/>
              <a:t>“Each step has the same workflow, or the same building blocks. Each step focusses on: </a:t>
            </a:r>
          </a:p>
          <a:p>
            <a:r>
              <a:rPr lang="en-US" dirty="0"/>
              <a:t>1. Theory</a:t>
            </a:r>
          </a:p>
          <a:p>
            <a:r>
              <a:rPr lang="en-US" dirty="0"/>
              <a:t>2. Group work</a:t>
            </a:r>
          </a:p>
          <a:p>
            <a:r>
              <a:rPr lang="en-US" dirty="0"/>
              <a:t>3. Plenary discussion of group work</a:t>
            </a:r>
          </a:p>
          <a:p>
            <a:r>
              <a:rPr lang="en-US" dirty="0"/>
              <a:t>4. Role of the trade union</a:t>
            </a:r>
          </a:p>
          <a:p>
            <a:r>
              <a:rPr lang="en-US" dirty="0"/>
              <a:t>5. A specific instrument for the certain step”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zooms in on the role of the trade union in this particular step. This is an interactive slide: the participants are asked to first brainstorm themselves, and afterwards you can have a group conversation on the results of the brainstorm after summarizing the outcomes of the brainstorm with the group. Within step 3 possible roles are: being the linking pin between the brand and the supplier and the workers: using social dialogue/ collective bargaining to discuss measures to prevent/ cease/ mitigate the adverse impacts, settle disputes between employees and employers when relevant, discuss ways to increase the skills of workers with the suppliers, promote creativity and innovation at the workplace to prevent/ cease/ mitigate negative impacts and conduct surveys/interviews with workers.</a:t>
            </a:r>
          </a:p>
          <a:p>
            <a:endParaRPr lang="en-US" dirty="0"/>
          </a:p>
          <a:p>
            <a:r>
              <a:rPr lang="en-US" b="1" dirty="0"/>
              <a:t>What is needed:</a:t>
            </a:r>
          </a:p>
          <a:p>
            <a:pPr marL="171450" indent="-171450">
              <a:buFont typeface="Arial" panose="020B0604020202020204" pitchFamily="34" charset="0"/>
              <a:buChar char="•"/>
            </a:pPr>
            <a:r>
              <a:rPr lang="en-US" dirty="0"/>
              <a:t>Flipchart on the wall with Step 3 written on it</a:t>
            </a:r>
          </a:p>
          <a:p>
            <a:pPr marL="171450" indent="-171450">
              <a:buFont typeface="Arial" panose="020B0604020202020204" pitchFamily="34" charset="0"/>
              <a:buChar char="•"/>
            </a:pPr>
            <a:r>
              <a:rPr lang="en-US" dirty="0"/>
              <a:t>Post-its</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post-its and write down individually what potential roles you see for the trade union in this step in the coming 5-10 min. What could the trade union do to support the brand in doing due diligence, what would be their expertise? Please write it down one idea per post-it, and hang it on the wall.” </a:t>
            </a:r>
          </a:p>
          <a:p>
            <a:r>
              <a:rPr lang="en-US" dirty="0"/>
              <a:t>After 5-10 min: summarize the findings on the wall and facilitate a short conversation on the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presents the outcomes of the brainstorm of previous trainings and what was shared in a paper CNV Internationaal wrote on the role of trade unions in HRDD. Check whether the outcomes of the brainstorm is in line with these roles. </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companies encounter possible or actual adverse impacts, they should take immediate steps to cease, prevent, or mitigate them. Moreover, they should consult with trade unions to determine what course(s) of action to take. As a trade union you can:</a:t>
            </a:r>
          </a:p>
          <a:p>
            <a:pPr marL="171450" indent="-171450">
              <a:buFont typeface="Arial" panose="020B0604020202020204" pitchFamily="34" charset="0"/>
              <a:buChar char="•"/>
            </a:pPr>
            <a:r>
              <a:rPr lang="en-US" dirty="0"/>
              <a:t>Act as a formal representative of the workforce. When trying to solve labor rights issues, like low salaries or unsafe working conditions, trade unions can negotiate on behalf of their members. These negotiations ideally lead to Collective Bargaining Agreements (CBAs). CBAs are useful, not only because they ensure and safeguard workers’ rights, but a CBA also shows (international) buyers that a potential supplier takes its duty to uphold </a:t>
            </a:r>
            <a:r>
              <a:rPr lang="en-US" dirty="0" err="1"/>
              <a:t>labour</a:t>
            </a:r>
            <a:r>
              <a:rPr lang="en-US" dirty="0"/>
              <a:t> rights seriously. CBAs indicate that factory management and workers engage in social dialogue, a venue where workers’ rights are discussed and risks of infringing these rights are mitigated. Not having a CBA is a red flag for (international) buyers, since this could mean workers’ rights are not protected.</a:t>
            </a:r>
          </a:p>
          <a:p>
            <a:pPr marL="171450" indent="-171450">
              <a:buFont typeface="Arial" panose="020B0604020202020204" pitchFamily="34" charset="0"/>
              <a:buChar char="•"/>
            </a:pPr>
            <a:r>
              <a:rPr lang="en-US" dirty="0"/>
              <a:t>Act as an informal representative of the workforce. You as unions also represent workers (your members) regarding issues/situations other than CBAs. You represent the people who know the inside workings of the companies, the realities of the work environment. Therefore, you can provide valuable assistance and information. For instance, when searching for solutions on how to prevent or mitigate negative impacts on the work floor, the workers you represent can provide some of the best solutions since they know exactly how their company operates. You also have access to consult with your members regarding employer concerns or major company changes, like large scale redundancies.</a:t>
            </a:r>
          </a:p>
          <a:p>
            <a:pPr marL="171450" indent="-171450">
              <a:buFont typeface="Arial" panose="020B0604020202020204" pitchFamily="34" charset="0"/>
              <a:buChar char="•"/>
            </a:pPr>
            <a:r>
              <a:rPr lang="en-US" dirty="0"/>
              <a:t>Train workers. As trade unions, you are trusted by your members, and are therefore in an excellent position to support changes in the company by educating and training staff where necessary. For example, you can train workers on how to use protective equipment to prevent unsafe or unhealthy working conditions or on how to engage in dialogue with employers. </a:t>
            </a:r>
          </a:p>
          <a:p>
            <a:pPr marL="171450" indent="-171450">
              <a:buFont typeface="Arial" panose="020B0604020202020204" pitchFamily="34" charset="0"/>
              <a:buChar char="•"/>
            </a:pPr>
            <a:r>
              <a:rPr lang="en-US" dirty="0"/>
              <a:t>Train local unions. You can provide consultations, guidance, and training for company level trade unions (including wage negotiations).</a:t>
            </a:r>
          </a:p>
          <a:p>
            <a:pPr marL="171450" indent="-171450">
              <a:buFont typeface="Arial" panose="020B0604020202020204" pitchFamily="34" charset="0"/>
              <a:buChar char="•"/>
            </a:pPr>
            <a:r>
              <a:rPr lang="en-US" dirty="0"/>
              <a:t>Co-develop projects, </a:t>
            </a:r>
            <a:r>
              <a:rPr lang="en-US" dirty="0" err="1"/>
              <a:t>programmes</a:t>
            </a:r>
            <a:r>
              <a:rPr lang="en-US" dirty="0"/>
              <a:t>, and initiatives with employers to promote creativity, innovation, and technical improvements at the workplace. These </a:t>
            </a:r>
            <a:r>
              <a:rPr lang="en-US" dirty="0" err="1"/>
              <a:t>programmes</a:t>
            </a:r>
            <a:r>
              <a:rPr lang="en-US" dirty="0"/>
              <a:t> would improve employees’ skills, thus leading to fewer workplace accidents or other infringements of workers’ rights, which in turn, would increase job satisfaction. As a trade union, you are not only well-connected with the work floor, but also with your confederation, branches, and communities. Therefore, you can:</a:t>
            </a:r>
          </a:p>
          <a:p>
            <a:pPr marL="171450" indent="-171450">
              <a:buFont typeface="Arial" panose="020B0604020202020204" pitchFamily="34" charset="0"/>
              <a:buChar char="•"/>
            </a:pPr>
            <a:r>
              <a:rPr lang="en-US" dirty="0"/>
              <a:t>Connect companies to other affected stakeholders represented, for example, by civil society </a:t>
            </a:r>
            <a:r>
              <a:rPr lang="en-US" dirty="0" err="1"/>
              <a:t>organisations</a:t>
            </a:r>
            <a:r>
              <a:rPr lang="en-US" dirty="0"/>
              <a:t>, to ensure that all stakeholders are included in the development of action plans.</a:t>
            </a:r>
          </a:p>
          <a:p>
            <a:pPr marL="171450" indent="-171450">
              <a:buFont typeface="Arial" panose="020B0604020202020204" pitchFamily="34" charset="0"/>
              <a:buChar char="•"/>
            </a:pPr>
            <a:r>
              <a:rPr lang="en-US" dirty="0"/>
              <a:t>Link companies to other buyers in the same sector or area, so they can create more joint leverage. This is often necessary in order to cease, mitigate, or prevent negative impacts on human rights. This can best be done in conjunction with trade unions from the foreign buyer’s country of origin, so they can use their network and presence in arenas like multi-stakeholder forums (e.g. covenants). </a:t>
            </a:r>
          </a:p>
          <a:p>
            <a:pPr marL="171450" indent="-171450">
              <a:buFont typeface="Arial" panose="020B0604020202020204" pitchFamily="34" charset="0"/>
              <a:buChar char="•"/>
            </a:pPr>
            <a:r>
              <a:rPr lang="en-US" dirty="0"/>
              <a:t>Work with policy makers, like governments and employers, to advocate and lobby for social values and norms related to working conditions. Governmental cooperations are especially important as they are able to create prerequisites for inclusive social dialogue and ensure ratification, implementation, and compliance with ILO conventions."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Participants will now be asked to do the third group exercise that builds upon the first two. But now they need to do the group work as trade union (assuming all participants are trade unions, otherwise you ask the participants to write the plan as a </a:t>
            </a:r>
            <a:r>
              <a:rPr lang="en-US" dirty="0" err="1"/>
              <a:t>projectgroup</a:t>
            </a:r>
            <a:r>
              <a:rPr lang="en-US" dirty="0"/>
              <a:t> of different stakeholders). They need to take the prioritized impact and develop an action plan on how to cease, mitigate, and/or prevent the adverse impact. They could decide to develop an action plan at sector level if the adverse impact prioritized is commonly found in the sector. It is important here to challenge the participants to make use of the European company in the value chain that are obliged to do due diligence. Can they develop actions keeping this in mind? And could they develop actions together with others like trade unions at national/ international level of civil society organizations.</a:t>
            </a:r>
          </a:p>
          <a:p>
            <a:endParaRPr lang="en-US" dirty="0"/>
          </a:p>
          <a:p>
            <a:r>
              <a:rPr lang="en-US" b="1" dirty="0"/>
              <a:t>What is needed:</a:t>
            </a:r>
          </a:p>
          <a:p>
            <a:r>
              <a:rPr lang="en-US" dirty="0"/>
              <a:t>- A place to work for each of the groups (can be in the same room or in break out rooms)</a:t>
            </a:r>
          </a:p>
          <a:p>
            <a:r>
              <a:rPr lang="en-US" dirty="0"/>
              <a:t>- A flip chart per group</a:t>
            </a:r>
          </a:p>
          <a:p>
            <a:r>
              <a:rPr lang="en-US" dirty="0"/>
              <a:t>- Markers in different colors</a:t>
            </a:r>
          </a:p>
          <a:p>
            <a:r>
              <a:rPr lang="en-US" dirty="0"/>
              <a:t>- Masking tape to hang the flip chart on the wall</a:t>
            </a:r>
          </a:p>
          <a:p>
            <a:endParaRPr lang="en-US" dirty="0"/>
          </a:p>
          <a:p>
            <a:r>
              <a:rPr lang="en-US" b="1" dirty="0"/>
              <a:t>What to share with the participants:</a:t>
            </a:r>
          </a:p>
          <a:p>
            <a:r>
              <a:rPr lang="en-US" dirty="0"/>
              <a:t>“Together with your group:</a:t>
            </a:r>
          </a:p>
          <a:p>
            <a:r>
              <a:rPr lang="en-US" dirty="0"/>
              <a:t>Write the prioritized impact for your factory/ plantation on a flip chart + the relationship determined with the EU company. Also and write down the actions that you as a trade union could take to cease/ mitigate/ prevent the adverse impact. You could also develop this plan at sectoral level.</a:t>
            </a:r>
          </a:p>
          <a:p>
            <a:endParaRPr lang="en-US" dirty="0"/>
          </a:p>
          <a:p>
            <a:r>
              <a:rPr lang="en-US" dirty="0"/>
              <a:t>Stick the flip chart with the actions on the wall after 20 minutes and return to the plenary 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Participants often find it difficult to develop their own format for an action plan. They are strongly advised to used this format. Make sure they keep the final column empty as you will need it for the Tracking exercise on day 3.</a:t>
            </a:r>
          </a:p>
          <a:p>
            <a:endParaRPr lang="en-US" dirty="0"/>
          </a:p>
          <a:p>
            <a:r>
              <a:rPr lang="en-US" b="1" dirty="0"/>
              <a:t>What is needed:</a:t>
            </a:r>
          </a:p>
          <a:p>
            <a:r>
              <a:rPr lang="en-US" dirty="0"/>
              <a:t>- A place to work for each of the groups (can be in the same room or in break out rooms)</a:t>
            </a:r>
          </a:p>
          <a:p>
            <a:r>
              <a:rPr lang="en-US" dirty="0"/>
              <a:t>- A flip chart per group</a:t>
            </a:r>
          </a:p>
          <a:p>
            <a:r>
              <a:rPr lang="en-US" dirty="0"/>
              <a:t>- Markers in different colors</a:t>
            </a:r>
          </a:p>
          <a:p>
            <a:r>
              <a:rPr lang="en-US" dirty="0"/>
              <a:t>- Masking tape to hang the flip chart on the wall</a:t>
            </a:r>
          </a:p>
          <a:p>
            <a:endParaRPr lang="en-US" dirty="0"/>
          </a:p>
          <a:p>
            <a:r>
              <a:rPr lang="en-US" b="1" dirty="0"/>
              <a:t>What to share with the participants:</a:t>
            </a:r>
          </a:p>
          <a:p>
            <a:r>
              <a:rPr lang="en-US" dirty="0"/>
              <a:t>"Please use this format for developing the action plan (unless you have another format you like to use). Could you leave the final column empty? We will use the final column for an exercise tomorrow."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When discussing this work, we use a variation on the regular gallery walk: a rotating gallery walk. This saves a lot of time because not all participants discuss all groups. When there are four groups you just switch between two groups, so: group 1 and 2 will first discuss the work of group 1 and then continue to discuss the work of group 2, while group 3 and 4 first discuss the work of group 3 and then continue to the work of group 4. With three groups, you let three groups rotate twice, so group 1 starts discussing work of group 2, group 2 starts discussing the work of group 3, and group 2 starts discussing work of group 1. After 10 min you rotate, and group 1 will discuss groupwork of group 3, group 2 the work of group 1 and group 3 the work of group 2. Then you finish. You need to adopt the slide according to number of groups! You need two facilitators!</a:t>
            </a:r>
          </a:p>
          <a:p>
            <a:endParaRPr lang="en-US" dirty="0"/>
          </a:p>
          <a:p>
            <a:r>
              <a:rPr lang="en-US" b="1" dirty="0"/>
              <a:t>What is needed:</a:t>
            </a:r>
          </a:p>
          <a:p>
            <a:r>
              <a:rPr lang="en-US" dirty="0"/>
              <a:t>-</a:t>
            </a:r>
          </a:p>
          <a:p>
            <a:endParaRPr lang="en-US" dirty="0"/>
          </a:p>
          <a:p>
            <a:r>
              <a:rPr lang="en-US" b="1" dirty="0"/>
              <a:t>What to share with the participants</a:t>
            </a:r>
          </a:p>
          <a:p>
            <a:r>
              <a:rPr lang="en-US" dirty="0"/>
              <a:t>“We start discussing the group work with this group: please who can present this assignment? Please present briefly you action plan: what solution was found to prevent and cease the adverse impact?” After presentation of the group work always ask other participants first if they have any question, something to add or other comments. You could ask questions like: “ Did you involve stakeholders in drawing up the plan? Do you think this action plan is enough to solve the problem? Was this a hard exercise?”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good to share an example of how the group exercise can be done. This is not an exhaustive list of risks, there is not enough room on the slide, but just to give an idea.</a:t>
            </a:r>
          </a:p>
          <a:p>
            <a:endParaRPr lang="en-US" dirty="0"/>
          </a:p>
          <a:p>
            <a:r>
              <a:rPr lang="en-US" b="1" dirty="0"/>
              <a:t>What is needed:</a:t>
            </a:r>
          </a:p>
          <a:p>
            <a:r>
              <a:rPr lang="en-US" dirty="0"/>
              <a:t>-</a:t>
            </a:r>
          </a:p>
          <a:p>
            <a:endParaRPr lang="en-US" dirty="0"/>
          </a:p>
          <a:p>
            <a:r>
              <a:rPr lang="en-US" b="1" dirty="0"/>
              <a:t>What to share with the participants:</a:t>
            </a:r>
          </a:p>
          <a:p>
            <a:r>
              <a:rPr lang="en-US" dirty="0"/>
              <a:t>"Again, we look at the case developed in Cambodia. Overall goal was to reduce heat in the factories. In the action plan we tried to develop intermediate goals: like collecting evidence/ information on the adverse impact and possible solution, or on engagement with the management or the brand. The action plan also includes an option to escalate to filing an official grievance. The plan also includes working together with trade unions at local, national and international level to strengthen and complement the trade union work. Interesting is that not all groups agreed to include the issue in the regular social dialogue, or to make it a one off issue."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p>
          <a:p>
            <a:r>
              <a:rPr lang="en-US" dirty="0"/>
              <a:t>This slide relates to a possible instrument for step 3 (that was hopefully mentioned in the conversation on the role of the trade union). Please use your own experience here as a trade union to develop this slide: explain the importance of social dialogue and provide one of two examples of how you have been involved in social dialogue. Make it context specific.</a:t>
            </a:r>
          </a:p>
          <a:p>
            <a:endParaRPr lang="en-US" dirty="0"/>
          </a:p>
          <a:p>
            <a:r>
              <a:rPr lang="en-US" b="1" dirty="0"/>
              <a:t>What is needed:</a:t>
            </a:r>
          </a:p>
          <a:p>
            <a:r>
              <a:rPr lang="en-US" dirty="0"/>
              <a:t>-</a:t>
            </a:r>
          </a:p>
          <a:p>
            <a:endParaRPr lang="en-US" dirty="0"/>
          </a:p>
          <a:p>
            <a:r>
              <a:rPr lang="en-US" b="1" dirty="0"/>
              <a:t>What to share with the participants:</a:t>
            </a:r>
          </a:p>
          <a:p>
            <a:r>
              <a:rPr lang="en-US" dirty="0"/>
              <a:t>“Consultation between trade unions, employers, and governments on socio-economic issues is called social dialogue. Social dialogue includes all forms of negotiation (such as collective bargaining). But consultations and the exchange of information on socio-economic topics are also forms of social dialogue. Social dialogue is a sustainable instrument to improve the quality of work, working conditions, and income through collective agreements at national, sector, and company levels. It allows for joint outcomes between workers and employers in a peaceful and sustainable way. This requires strong partners from the side of both the employer and the employees. Dialogue based on respect prevents labor unrest, which in turn promotes a climate of investment and sustainable economic and social development. This instrument is useful throughout the six steps of HRDD. For example, it can be used in making agreements on how to cease, prevent, or mitigate adverse impacts. However, it can also be used in other ways, like discussing how to remedy workers most effectively”.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We continue with step 6.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actual negative impacts occur, people have suffered from these impacts, and they need to be remediated. This is step 6. Step 6, remedy, is least developed internationally. It is a complicated step, and only a few companies worldwide actually provide remedy voluntarily (there are of course always court suits to try and force companies to remediate). With the new legislation coming, we suspect this step of due diligence will be further developed.”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We continue with step 6.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“Individuals or groups that have been harmed by a business’ activities have a right to remedy:</a:t>
            </a:r>
          </a:p>
          <a:p>
            <a:pPr marL="228600" indent="-228600">
              <a:buFont typeface="+mj-lt"/>
              <a:buAutoNum type="arabicPeriod"/>
            </a:pPr>
            <a:r>
              <a:rPr lang="en-US" dirty="0"/>
              <a:t>Officially remedy means to restore to the situation they would have been in had the impact not occurred: this of course is nearly impossible: strive to restore as much as possible to the situation they would have been in.</a:t>
            </a:r>
          </a:p>
          <a:p>
            <a:pPr marL="228600" indent="-228600">
              <a:buFont typeface="+mj-lt"/>
              <a:buAutoNum type="arabicPeriod"/>
            </a:pPr>
            <a:r>
              <a:rPr lang="en-US" dirty="0"/>
              <a:t>So a company should try to make amends for the harm caused.</a:t>
            </a:r>
          </a:p>
          <a:p>
            <a:pPr marL="228600" indent="-228600">
              <a:buFont typeface="+mj-lt"/>
              <a:buAutoNum type="arabicPeriod"/>
            </a:pPr>
            <a:r>
              <a:rPr lang="en-US" dirty="0"/>
              <a:t>They can use various measures. Remedy is not about money per se, it can include apologies, restitution, rehabilitation, financial or non-financial compensation, and punitive sanctions (whether criminal or administrative, such as fines), as well the prevention of harm through, for example, injunctions or guarantees of non-repetition.</a:t>
            </a:r>
          </a:p>
          <a:p>
            <a:pPr marL="228600" indent="-228600">
              <a:buFont typeface="+mj-lt"/>
              <a:buAutoNum type="arabicPeriod"/>
            </a:pPr>
            <a:r>
              <a:rPr lang="en-US" dirty="0"/>
              <a:t>A vital part of step 6 is the obligation for companies to set up grievance mechanisms.”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We continue with step 6.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“Grievance mechanisms are important for victims, but also for companies. Grievance mechanisms are important instruments for a company to find out of there are adverse impacts on their value chains and how widespread/ systemic they are. It indicates where companies should prioritize and take action, but also who were adversely affected by their business activities or those of their business partners. A grievance mechanism can be organized at different levels, for example at brand level, or at sector level, at national level, or at a factory level. </a:t>
            </a:r>
          </a:p>
          <a:p>
            <a:endParaRPr lang="en-US" dirty="0"/>
          </a:p>
          <a:p>
            <a:r>
              <a:rPr lang="en-US" dirty="0"/>
              <a:t>It is important however that the grievance mechanism is legitimate and trusted otherwise victims will not file a complaint. Also, the grievance mechanism should be equitable, meaning all parties have access to information, advice and expertise needed; accessible meaning victims should be able to find the grievance mechanism and that assistance is provided for those that need it to file a complaint; transparent meaning that all parties need to be kept informed of the progress of the complaint and the workings of the complaint mechanism is clear to all. The grievance mechanism should be a source of learning for the company. It should be predictable: providing a clear procedure on how the complaints is dealt with; and rights compatible, meaning that the outcomes are in line with internationally recognized human rights. To conclude, the mechanism should be based on dialogue and engagement: those that the grievance mechanism is meant for, should be involved in designing it and dialogue should be the main instrument to solve grievances. There are very few examples of grievance mechanisms that actually meet all of these requirements.”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good to share that this is an indication of the time and that you will stick to the start and finish time, and the times of the breaks, but that the other times are indicatory. Please do not forget to adjust the times to the local break/ lunch times and daily working hours! Also, it is likely that the program will have to be adjusted, since groups have their own flow. So it might be that you do not finish step 2 completely on day 1. That is ok, you can for example skip the focus group exercise or take less time on day 3 for step 4 &amp; 5, which is certainly possible.</a:t>
            </a:r>
          </a:p>
          <a:p>
            <a:endParaRPr lang="en-US" dirty="0"/>
          </a:p>
          <a:p>
            <a:r>
              <a:rPr lang="en-US" b="1" dirty="0"/>
              <a:t>What is needed:</a:t>
            </a:r>
          </a:p>
          <a:p>
            <a:r>
              <a:rPr lang="en-US" dirty="0"/>
              <a:t>-</a:t>
            </a:r>
          </a:p>
          <a:p>
            <a:endParaRPr lang="en-US" dirty="0"/>
          </a:p>
          <a:p>
            <a:r>
              <a:rPr lang="en-US" b="1" dirty="0"/>
              <a:t>What to share with the participants:</a:t>
            </a:r>
          </a:p>
          <a:p>
            <a:r>
              <a:rPr lang="en-US" dirty="0"/>
              <a:t>"This is just an indication of times. We will stick to the break times, start and finish times, but the other times are indicatory and also depend on the discussions we have in the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relates to a possible instrument for step 6: grievance mechanisms. </a:t>
            </a:r>
          </a:p>
          <a:p>
            <a:endParaRPr lang="en-US" b="1" dirty="0"/>
          </a:p>
          <a:p>
            <a:r>
              <a:rPr lang="en-US" b="1" dirty="0"/>
              <a:t>What is needed:</a:t>
            </a:r>
          </a:p>
          <a:p>
            <a:r>
              <a:rPr lang="en-US" dirty="0"/>
              <a:t>-</a:t>
            </a:r>
          </a:p>
          <a:p>
            <a:endParaRPr lang="en-US" b="1" dirty="0"/>
          </a:p>
          <a:p>
            <a:r>
              <a:rPr lang="en-US" b="1" dirty="0"/>
              <a:t>What to share with the participants:</a:t>
            </a:r>
          </a:p>
          <a:p>
            <a:r>
              <a:rPr lang="en-US" dirty="0"/>
              <a:t>“As a trade unions, you have different options to support your member in filing a complaint. Best is to start at factory level, either as </a:t>
            </a:r>
          </a:p>
          <a:p>
            <a:r>
              <a:rPr lang="en-US" dirty="0"/>
              <a:t>as individual union or</a:t>
            </a:r>
          </a:p>
          <a:p>
            <a:r>
              <a:rPr lang="en-US" dirty="0"/>
              <a:t>jointly as unions in one factory. If that does not work, governments or sectors have often developed national level instruments. If that also dos not work, or if that mechanism is not trusted, you can escalate to the international level: either by filing a complaint with </a:t>
            </a:r>
            <a:r>
              <a:rPr lang="en-US" dirty="0" err="1"/>
              <a:t>te</a:t>
            </a:r>
            <a:r>
              <a:rPr lang="en-US" dirty="0"/>
              <a:t> grievance mechanism of the brand involved, if the brand has a global framework agreement with </a:t>
            </a:r>
            <a:r>
              <a:rPr lang="en-US" dirty="0" err="1"/>
              <a:t>Industriall</a:t>
            </a:r>
            <a:r>
              <a:rPr lang="en-US" dirty="0"/>
              <a:t> this is also a good option to file a complaint. There might be sectoral/ or multistakeholder initiatives active in your country that have their own mechanism, like Fair Wear or </a:t>
            </a:r>
            <a:r>
              <a:rPr lang="en-US" dirty="0" err="1"/>
              <a:t>Amfori</a:t>
            </a:r>
            <a:r>
              <a:rPr lang="en-US" dirty="0"/>
              <a:t>. And concluding, especially with structural problems that the brand does not </a:t>
            </a:r>
            <a:r>
              <a:rPr lang="en-US" dirty="0" err="1"/>
              <a:t>adequatly</a:t>
            </a:r>
            <a:r>
              <a:rPr lang="en-US" dirty="0"/>
              <a:t> responds to, together with a European union, you can fill a complaint with the National Contact Point (the NCP) in the home country of the brand that each OECD member state is supposed to have.”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Again this complicated slide. Maybe repeat quickly what you shared already before, just to make sure they really understand, but more importantly focus on what a company needs to do when it comes to step 6: remedy. </a:t>
            </a:r>
          </a:p>
          <a:p>
            <a:endParaRPr lang="en-US" dirty="0"/>
          </a:p>
          <a:p>
            <a:r>
              <a:rPr lang="en-US" b="1" dirty="0"/>
              <a:t>What is needed:</a:t>
            </a:r>
          </a:p>
          <a:p>
            <a:r>
              <a:rPr lang="en-US" dirty="0"/>
              <a:t>-</a:t>
            </a:r>
          </a:p>
          <a:p>
            <a:endParaRPr lang="en-US" b="1" dirty="0"/>
          </a:p>
          <a:p>
            <a:r>
              <a:rPr lang="en-US" b="1" dirty="0"/>
              <a:t>What to share with the participants:</a:t>
            </a:r>
          </a:p>
          <a:p>
            <a:r>
              <a:rPr lang="en-US" dirty="0"/>
              <a:t>“When providing for remedy, the relationship between the company and the adverse impact is key: It defines the obligation companies have towards providing remedy. </a:t>
            </a:r>
          </a:p>
          <a:p>
            <a:endParaRPr lang="en-US" dirty="0"/>
          </a:p>
          <a:p>
            <a:r>
              <a:rPr lang="en-US" dirty="0"/>
              <a:t>If a company causes the adverse impact, it has to remedy the impact immediately. It should stop its own activities causing this impact: for example if children work at a factory, these children should not only be taken out of the factory immediately, but for example (and not only!) also be reinstated at a bridge school at their expense to make sure a child can continue its education. </a:t>
            </a:r>
          </a:p>
          <a:p>
            <a:endParaRPr lang="en-US" dirty="0"/>
          </a:p>
          <a:p>
            <a:r>
              <a:rPr lang="en-US" dirty="0"/>
              <a:t>If a company contributes, they should again do two things: they contribute to remedy: for example if a brand forces a supplier to demand excessive overtime of workers, the brand should contribute to additional payments for the overtime, and they should use their influence to make sure that if workers work excessive overtime structurally, other buyers also contribute to remedy. </a:t>
            </a:r>
          </a:p>
          <a:p>
            <a:endParaRPr lang="en-US" dirty="0"/>
          </a:p>
          <a:p>
            <a:r>
              <a:rPr lang="en-US" dirty="0"/>
              <a:t>If a company is directly linked to the adverse impact, it should use its leverage to influence the entity causing the adverse impact to remedy the adverse impact. So again at the very least, an EU company should discuss remedy with its supplier. Again, the company is expected to increase its leverage if necessary for example by asking other buyers to join in the conversations.”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zooms in on the role of the trade union in this particular step. This is an interactive slide: the participants are asked to first brainstorm themselves, and then together you can have a group conversation on the results of the brainstorm after summarizing the outcomes of the brainstorm with the group. Within step 6 possible roles of the trade union are: providing for a complaints mechanism, provide information to workers on complaints mechanisms of companies, exchange with employers (in social dialogue?) on remedy, liaison between victims and companies, monitor the implementation of action plans on remedy.</a:t>
            </a:r>
          </a:p>
          <a:p>
            <a:endParaRPr lang="en-US" dirty="0"/>
          </a:p>
          <a:p>
            <a:r>
              <a:rPr lang="en-US" b="1" dirty="0"/>
              <a:t>What is needed:</a:t>
            </a:r>
          </a:p>
          <a:p>
            <a:pPr marL="171450" indent="-171450">
              <a:buFont typeface="Arial" panose="020B0604020202020204" pitchFamily="34" charset="0"/>
              <a:buChar char="•"/>
            </a:pPr>
            <a:r>
              <a:rPr lang="en-US" dirty="0"/>
              <a:t>Flipchart on the wall with Step 6 written on it</a:t>
            </a:r>
          </a:p>
          <a:p>
            <a:pPr marL="171450" indent="-171450">
              <a:buFont typeface="Arial" panose="020B0604020202020204" pitchFamily="34" charset="0"/>
              <a:buChar char="•"/>
            </a:pPr>
            <a:r>
              <a:rPr lang="en-US" dirty="0"/>
              <a:t>Post-its</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post-its and write down for yourselves in the coming 5-10 min what potential roles you see for the trade union in this step. What could the trade union do to support the brand in doing due diligence, what would be their expertise? Please write it down on a post-in, one idea per post-it, and hang it on the wall.” After 5-10 min: summarize the findings on the wall, and facilitate a short conversation on the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presents the outcome of the brainstorm of previous trainings and what was shared in a special paper CNV Internationaal wrote on the role of. trade unions in HRDD. Check whether the outcome of the brainstorm is in line with these roles. </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negative impacts are identified, companies need to provide or cooperate in establishing remedial measures (if applicable). If workers are harmed by the activities of a business, their employers should contact them and the trade unions that represent them, to discuss what measures can be taken. Therefor, as a trade union you can:</a:t>
            </a:r>
          </a:p>
          <a:p>
            <a:pPr marL="171450" indent="-171450">
              <a:buFont typeface="Arial" panose="020B0604020202020204" pitchFamily="34" charset="0"/>
              <a:buChar char="•"/>
            </a:pPr>
            <a:r>
              <a:rPr lang="en-US" dirty="0"/>
              <a:t>Support the company in setting up the obligatory grievance mechanisms. You can do this by providing information on how companies can make sure workers trust the mechanism, make sure the procedures are fair and understood by the workers, and that the workers know where they can file grievances. You can also assist members in filing complaints and monitoring the follow-up of the complaint.</a:t>
            </a:r>
          </a:p>
          <a:p>
            <a:pPr marL="171450" indent="-171450">
              <a:buFont typeface="Arial" panose="020B0604020202020204" pitchFamily="34" charset="0"/>
              <a:buChar char="•"/>
            </a:pPr>
            <a:r>
              <a:rPr lang="en-US" dirty="0"/>
              <a:t>When there are individual grievances, talk with employers to find feasible solutions and </a:t>
            </a:r>
          </a:p>
          <a:p>
            <a:pPr marL="171450" indent="-171450">
              <a:buFont typeface="Arial" panose="020B0604020202020204" pitchFamily="34" charset="0"/>
              <a:buChar char="•"/>
            </a:pPr>
            <a:r>
              <a:rPr lang="en-US" dirty="0"/>
              <a:t>provide legal assistance and advice to individual members.</a:t>
            </a:r>
          </a:p>
          <a:p>
            <a:pPr marL="171450" indent="-171450">
              <a:buFont typeface="Arial" panose="020B0604020202020204" pitchFamily="34" charset="0"/>
              <a:buChar char="•"/>
            </a:pPr>
            <a:r>
              <a:rPr lang="en-US" dirty="0"/>
              <a:t>Hold companies accountable for negative impacts on workers. This can be accomplished by publishing research, filing complaints on behalf of workers, or as a last resort, by taking companies to court."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It is good to become a bit more concrete on grievance mechanisms. In this slide we ask participants first to brainstorm together for a couple of minutes (10 max.) and then have a plenary discussion what they have discussed. So no gallery walk, they can remain seated. </a:t>
            </a:r>
          </a:p>
          <a:p>
            <a:endParaRPr lang="en-US" dirty="0"/>
          </a:p>
          <a:p>
            <a:r>
              <a:rPr lang="en-US" b="1" dirty="0"/>
              <a:t>What is needed:</a:t>
            </a:r>
          </a:p>
          <a:p>
            <a:pPr marL="171450" indent="-171450">
              <a:buFont typeface="Arial" panose="020B0604020202020204" pitchFamily="34" charset="0"/>
              <a:buChar char="•"/>
            </a:pPr>
            <a:r>
              <a:rPr lang="en-US" dirty="0"/>
              <a:t>Paper </a:t>
            </a:r>
          </a:p>
          <a:p>
            <a:pPr marL="171450" indent="-171450">
              <a:buFont typeface="Arial" panose="020B0604020202020204" pitchFamily="34" charset="0"/>
              <a:buChar char="•"/>
            </a:pPr>
            <a:r>
              <a:rPr lang="en-US" dirty="0"/>
              <a:t>Pens </a:t>
            </a:r>
          </a:p>
          <a:p>
            <a:endParaRPr lang="en-US" dirty="0"/>
          </a:p>
          <a:p>
            <a:r>
              <a:rPr lang="en-US" b="1" dirty="0"/>
              <a:t>What to share with the participants:</a:t>
            </a:r>
          </a:p>
          <a:p>
            <a:r>
              <a:rPr lang="en-US" dirty="0"/>
              <a:t>“Please revisit your prioritized risk: in case this risk was an actual adverse impact, what would be the way that victims of this adverse impacts could actually file a complaint with the brand? What kind of grievance mechanism would you design? Write down key elements on a piece of paper.” Then each group is asked to present briefly their key elements. Then facilitate a discussion between the participants on these key elements, while referring back to the characteristics grievance mechanisms should have according to the international norms. Questions you could ask are: How can someone far down the chain come forward now? Can all stakeholders come forward? Is this anonymous? How do you verify a report? Can it happen again?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relates to a possible instrument for step 6: grievance mechanisms. </a:t>
            </a:r>
          </a:p>
          <a:p>
            <a:endParaRPr lang="en-US" dirty="0"/>
          </a:p>
          <a:p>
            <a:r>
              <a:rPr lang="en-US" b="1" dirty="0"/>
              <a:t>What is needed:</a:t>
            </a:r>
          </a:p>
          <a:p>
            <a:r>
              <a:rPr lang="en-US" dirty="0"/>
              <a:t>-</a:t>
            </a:r>
          </a:p>
          <a:p>
            <a:endParaRPr lang="en-US" dirty="0"/>
          </a:p>
          <a:p>
            <a:r>
              <a:rPr lang="en-US" b="1" dirty="0"/>
              <a:t>What to share with the participants:</a:t>
            </a:r>
          </a:p>
          <a:p>
            <a:r>
              <a:rPr lang="en-US" dirty="0"/>
              <a:t>"Filing a complaint is known to most of the trade unions. Being it at the company level, at government level or even directed to a brand. CNV Internationaal did an analysis in the apparel sector and we have some recommendations how to make this process agile instead of the often untransparent long costly process."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relates to a possible instrument for step 6: grievance mechanisms.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main lesson was that for the worker filing a complaint the most important is time and transparency. Knowing what is happening and having a fast solution. This is often not the case as brands see it from another perspective.</a:t>
            </a:r>
          </a:p>
          <a:p>
            <a:r>
              <a:rPr lang="en-US" dirty="0"/>
              <a:t>We recommend:</a:t>
            </a:r>
          </a:p>
          <a:p>
            <a:r>
              <a:rPr lang="en-US" dirty="0"/>
              <a:t>1. Focus on strengthening local mechanisms as they are fast, close by often used and easy to monitor by local stakeholders.</a:t>
            </a:r>
          </a:p>
          <a:p>
            <a:r>
              <a:rPr lang="en-US" dirty="0"/>
              <a:t>2. Track complaints submitted by unions in production countries, these complaints can give you a good idea what you need to improve from a brand perspective, but also from a union perspective it gives you a focus on what has to be discussed and improved. If possible use a database.</a:t>
            </a:r>
          </a:p>
          <a:p>
            <a:r>
              <a:rPr lang="en-US" dirty="0"/>
              <a:t>3. Demand and help create fast routes to early remedy. Costs for both parties are higher when it takes more time. A fast route can help to make remedy feasible and useful for the complainant. Long time will complicate the process and the complainant can already be moved, work somewhere else or even worse.</a:t>
            </a:r>
          </a:p>
          <a:p>
            <a:r>
              <a:rPr lang="en-US" dirty="0"/>
              <a:t>4. Promote alternative ways of structuring complaints mechanisms. There are many initiatives and pilots on new forms of complaint mechanisms. Be aware as a trade union what are the mechanisms proposed by the brand and which other routes are possible.</a:t>
            </a:r>
          </a:p>
          <a:p>
            <a:r>
              <a:rPr lang="en-US" dirty="0"/>
              <a:t>5. Take the issue of retaliation into account</a:t>
            </a:r>
          </a:p>
          <a:p>
            <a:endParaRPr lang="en-US" dirty="0"/>
          </a:p>
          <a:p>
            <a:r>
              <a:rPr lang="en-US" dirty="0"/>
              <a:t>Social dialogue is still essential.”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following slides are developed based on input from Clean Clothes Campaign, and on their experience with filing complaints. </a:t>
            </a:r>
          </a:p>
          <a:p>
            <a:endParaRPr lang="en-US" dirty="0"/>
          </a:p>
          <a:p>
            <a:r>
              <a:rPr lang="en-US" b="1" dirty="0"/>
              <a:t>What is needed:</a:t>
            </a:r>
          </a:p>
          <a:p>
            <a:r>
              <a:rPr lang="en-US" dirty="0"/>
              <a:t>-</a:t>
            </a:r>
          </a:p>
          <a:p>
            <a:endParaRPr lang="en-US" dirty="0"/>
          </a:p>
          <a:p>
            <a:r>
              <a:rPr lang="en-US" b="1" dirty="0"/>
              <a:t>What to share with the participants:</a:t>
            </a:r>
          </a:p>
          <a:p>
            <a:r>
              <a:rPr lang="en-US" dirty="0"/>
              <a:t>"Clean Clothes Campaign has a lot of experience with filing complaints with brands. Based on their experience, they advise trade unions to collect the following evidence in case of severance:</a:t>
            </a:r>
          </a:p>
          <a:p>
            <a:r>
              <a:rPr lang="en-US" dirty="0"/>
              <a:t>- How many workers are </a:t>
            </a:r>
            <a:r>
              <a:rPr lang="en-US" dirty="0" err="1"/>
              <a:t>organised</a:t>
            </a:r>
            <a:r>
              <a:rPr lang="en-US" dirty="0"/>
              <a:t>? (a list of workers is a part of the case)</a:t>
            </a:r>
          </a:p>
          <a:p>
            <a:r>
              <a:rPr lang="en-US" dirty="0"/>
              <a:t>- Who precisely is the claim for severance being made on behalf of? Is it a group of workers, all </a:t>
            </a:r>
            <a:r>
              <a:rPr lang="en-US" dirty="0" err="1"/>
              <a:t>organised</a:t>
            </a:r>
            <a:r>
              <a:rPr lang="en-US" dirty="0"/>
              <a:t> workers, all workers in the workplace?</a:t>
            </a:r>
          </a:p>
          <a:p>
            <a:r>
              <a:rPr lang="en-US" dirty="0"/>
              <a:t>- As much as possible: details about the amount of severance (and other benefits) owed, the names of workers, for what period OR details for a smaller group of workers for which the wider claim can be made."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following slides are developed based on input from Clean Clothes Campaign, and on their experience with filing complaints. </a:t>
            </a:r>
          </a:p>
          <a:p>
            <a:endParaRPr lang="en-US" dirty="0"/>
          </a:p>
          <a:p>
            <a:r>
              <a:rPr lang="en-US" b="1" dirty="0"/>
              <a:t>What is needed:</a:t>
            </a:r>
          </a:p>
          <a:p>
            <a:r>
              <a:rPr lang="en-US" dirty="0"/>
              <a:t>-</a:t>
            </a:r>
          </a:p>
          <a:p>
            <a:endParaRPr lang="en-US" dirty="0"/>
          </a:p>
          <a:p>
            <a:r>
              <a:rPr lang="en-US" b="1" dirty="0"/>
              <a:t>What to share with the participants:</a:t>
            </a:r>
          </a:p>
          <a:p>
            <a:r>
              <a:rPr lang="en-US" dirty="0"/>
              <a:t>"And for Freedom of Association cases, they advise trade unions to collect the following evidence:</a:t>
            </a:r>
          </a:p>
          <a:p>
            <a:r>
              <a:rPr lang="en-US" dirty="0"/>
              <a:t>- List of workers whose rights have been violated and their position in the trade union where relevant including number of men, women</a:t>
            </a:r>
          </a:p>
          <a:p>
            <a:r>
              <a:rPr lang="en-US" dirty="0"/>
              <a:t>- Registration of trade union, if any</a:t>
            </a:r>
          </a:p>
          <a:p>
            <a:r>
              <a:rPr lang="en-US" dirty="0"/>
              <a:t>- Details of other trade unions in the workplace</a:t>
            </a:r>
          </a:p>
          <a:p>
            <a:r>
              <a:rPr lang="en-US" dirty="0"/>
              <a:t>- Evidence of the violation: e.g. worker testimonies, black lists, detailed account inc. chronology of what happened</a:t>
            </a:r>
          </a:p>
          <a:p>
            <a:r>
              <a:rPr lang="en-US" dirty="0"/>
              <a:t>- Pictures of meetings, demonstrations </a:t>
            </a:r>
            <a:r>
              <a:rPr lang="en-US" dirty="0" err="1"/>
              <a:t>etc</a:t>
            </a:r>
            <a:endParaRPr lang="en-US" dirty="0"/>
          </a:p>
          <a:p>
            <a:r>
              <a:rPr lang="en-US" dirty="0"/>
              <a:t>- Communication done with </a:t>
            </a:r>
            <a:r>
              <a:rPr lang="en-US" dirty="0" err="1"/>
              <a:t>labour</a:t>
            </a:r>
            <a:r>
              <a:rPr lang="en-US" dirty="0"/>
              <a:t> departments, registration authorities, employers </a:t>
            </a:r>
            <a:r>
              <a:rPr lang="en-US" dirty="0" err="1"/>
              <a:t>etc</a:t>
            </a:r>
            <a:endParaRPr lang="en-US" dirty="0"/>
          </a:p>
          <a:p>
            <a:r>
              <a:rPr lang="en-US" dirty="0"/>
              <a:t>- Minutes of meetings, if possible, (mediation, with labor authorities):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following slides are developed based on input from Clean Clothes Campaign, and on their experience with filing complaints. </a:t>
            </a:r>
          </a:p>
          <a:p>
            <a:endParaRPr lang="en-US" dirty="0"/>
          </a:p>
          <a:p>
            <a:r>
              <a:rPr lang="en-US" b="1" dirty="0"/>
              <a:t>What is needed:</a:t>
            </a:r>
          </a:p>
          <a:p>
            <a:r>
              <a:rPr lang="en-US" dirty="0"/>
              <a:t>-</a:t>
            </a:r>
          </a:p>
          <a:p>
            <a:endParaRPr lang="en-US" b="1" dirty="0"/>
          </a:p>
          <a:p>
            <a:r>
              <a:rPr lang="en-US" b="1" dirty="0"/>
              <a:t>What to share with the participants:</a:t>
            </a:r>
          </a:p>
          <a:p>
            <a:r>
              <a:rPr lang="en-US" dirty="0"/>
              <a:t>"And finally for dismissal cases, they advise trade unions to collect the following evidence:</a:t>
            </a:r>
          </a:p>
          <a:p>
            <a:r>
              <a:rPr lang="en-US" dirty="0"/>
              <a:t>- List of workers dismissed and when</a:t>
            </a:r>
          </a:p>
          <a:p>
            <a:r>
              <a:rPr lang="en-US" dirty="0"/>
              <a:t>- Charge sheet, if given by employer.</a:t>
            </a:r>
          </a:p>
          <a:p>
            <a:r>
              <a:rPr lang="en-US" dirty="0"/>
              <a:t>- Reply to charge sheet, if replied by worker</a:t>
            </a:r>
          </a:p>
          <a:p>
            <a:r>
              <a:rPr lang="en-US" dirty="0"/>
              <a:t>- Job contract letter, employment card, any kind of evidence to prove the worker was employed by the factory</a:t>
            </a:r>
          </a:p>
          <a:p>
            <a:r>
              <a:rPr lang="en-US" dirty="0"/>
              <a:t>- Which local law is violated?"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The concepts of RBC/ CSR/ sustainability are interpreted differently within each context/culture. To make sure everyone understand the same, it is good to start with an ‘</a:t>
            </a:r>
            <a:r>
              <a:rPr lang="en-US" dirty="0" err="1"/>
              <a:t>inventory’of</a:t>
            </a:r>
            <a:r>
              <a:rPr lang="en-US" dirty="0"/>
              <a:t> what participants understand RBC to be. Participants are asked to mention words/ phrases they associate with RBC. There are no good/wrong answers! On a flip chart you draw the heart of a flower, with each word/ phrase mentioned you draw a new flower petal and you write the word/ phrase down inside the petal. You continue asking associations until there is no more room for additional petals around the heart of the flower. It usually takes a while before the first participant mentions a word, so be patient, after one has started, others will follow. Hang the flower onto the wall, so you can refer back to it in the coming days.</a:t>
            </a:r>
          </a:p>
          <a:p>
            <a:endParaRPr lang="en-US" dirty="0"/>
          </a:p>
          <a:p>
            <a:r>
              <a:rPr lang="en-US" b="1" dirty="0"/>
              <a:t>What is needed:</a:t>
            </a:r>
          </a:p>
          <a:p>
            <a:pPr marL="171450" indent="-171450">
              <a:buFont typeface="Arial" panose="020B0604020202020204" pitchFamily="34" charset="0"/>
              <a:buChar char="•"/>
            </a:pPr>
            <a:r>
              <a:rPr lang="en-US" dirty="0"/>
              <a:t>Flipchart  </a:t>
            </a:r>
          </a:p>
          <a:p>
            <a:pPr marL="171450" indent="-171450">
              <a:buFont typeface="Arial" panose="020B0604020202020204" pitchFamily="34" charset="0"/>
              <a:buChar char="•"/>
            </a:pPr>
            <a:r>
              <a:rPr lang="en-US" dirty="0"/>
              <a:t>Markers</a:t>
            </a:r>
          </a:p>
          <a:p>
            <a:endParaRPr lang="en-US" dirty="0"/>
          </a:p>
          <a:p>
            <a:r>
              <a:rPr lang="en-US" b="1" dirty="0"/>
              <a:t>What to share with the participants:</a:t>
            </a:r>
          </a:p>
          <a:p>
            <a:r>
              <a:rPr lang="en-US" dirty="0"/>
              <a:t>“ What is the first word that comes to mind when I say Responsible Business Conduct”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Finally step 1.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are required embed responsible business conduct in their policies and management systems. Companies need to do this since due diligence is an ongoing, continuous process. With each decision that is taken within the company, intrinsically the potential human rights or environmental impacts on others outside of the company should be taken into consideration. For this to work, management systems, such as work instructions, procedures, formats etc., should be adjusted to embed responsible business conduct.”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Finally step 1.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When drafting a policy: the policy should be approved by senior management, contain concrete and measurable goals (interpretation of responsibilities and policy processes) and a description of external systems (e.g. certifications) and role they play in the due diligence process. Also the policy should be written in consultation with (external) experts and made public/shared with employees/suppliers and external parties. The policy should be evaluated periodically. To make sure the policy is not just a piece of paper that disappears into a drawer after its is written, it should be integrated into management systems. This is really a key step. Responsible business conduct should become an intrinsic part of the daily operation of a business.”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Finally step 1. Please keep the theory very short!</a:t>
            </a:r>
          </a:p>
          <a:p>
            <a:endParaRPr lang="en-US" dirty="0"/>
          </a:p>
          <a:p>
            <a:r>
              <a:rPr lang="en-US" b="1" dirty="0"/>
              <a:t>What is needed:</a:t>
            </a:r>
          </a:p>
          <a:p>
            <a:r>
              <a:rPr lang="en-US" dirty="0"/>
              <a:t>-</a:t>
            </a:r>
          </a:p>
          <a:p>
            <a:endParaRPr lang="en-US" b="1" dirty="0"/>
          </a:p>
          <a:p>
            <a:r>
              <a:rPr lang="en-US" b="1" dirty="0"/>
              <a:t>What to share with the participants:</a:t>
            </a:r>
          </a:p>
          <a:p>
            <a:r>
              <a:rPr lang="en-US" dirty="0"/>
              <a:t>“For RBC to be integrated in the entire company, all departments need to be involved. Each department has its own specific role: the sourcing department (the buyers) are well connected to the suppliers, know the supply chain and can engage with suppliers on sustainability issues. Purchasing practices should be assessed and adjusted to make sure price is no longer the key leading factor, but sustainability issues are also considered, The finance department can free budget for sustainability measures and project. Human Resources should make sure all employees are well trained and ready to deal with sustainability issues. The board of the company should oversee RBC, and propagate its importance to the entire company,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zooms in on the role of the trade union in this particular step. This is an interactive slide: the participants are asked to first brainstorm themselves, and then together you can have a group conversation on the results of the brainstorm after summarizing the outcomes of the brainstorm with the group. The role of the trade unions in this step is quite small where it concerns the European brand, but for local suppliers/ companies the role can be quite large: trade unions can participate in discussions with the company on salary/ promotion/ reward of the employees, represent workers in negotiating new policies and goals (</a:t>
            </a:r>
            <a:r>
              <a:rPr lang="en-US" dirty="0" err="1"/>
              <a:t>f.e</a:t>
            </a:r>
            <a:r>
              <a:rPr lang="en-US" dirty="0"/>
              <a:t>. formulating the ambition of a living wage or respect for workers rights at company level), train workers on how to engage with companies on RBC or on what brands would need from trade unions.</a:t>
            </a:r>
          </a:p>
          <a:p>
            <a:endParaRPr lang="en-US" dirty="0"/>
          </a:p>
          <a:p>
            <a:r>
              <a:rPr lang="en-US" b="1" dirty="0"/>
              <a:t>What is needed:</a:t>
            </a:r>
          </a:p>
          <a:p>
            <a:pPr marL="171450" indent="-171450">
              <a:buFont typeface="Arial" panose="020B0604020202020204" pitchFamily="34" charset="0"/>
              <a:buChar char="•"/>
            </a:pPr>
            <a:r>
              <a:rPr lang="en-US" dirty="0"/>
              <a:t>Flipchart on the wall with Step 1 written on it</a:t>
            </a:r>
          </a:p>
          <a:p>
            <a:pPr marL="171450" indent="-171450">
              <a:buFont typeface="Arial" panose="020B0604020202020204" pitchFamily="34" charset="0"/>
              <a:buChar char="•"/>
            </a:pPr>
            <a:r>
              <a:rPr lang="en-US" dirty="0"/>
              <a:t>Post-its </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post-its and write down for yourselves in the coming 5-10 min what potential roles you see for the trade union in this step. What could the trade union do to support the brand in doing due diligence, what would be their expertise? Please write it down on a post-in, one idea per post-it, and hang it on the wall.” After 5-10 min: summarize the findings on the wall, and facilitate a short conversation on the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presents the outcome of the brainstorm of previous trainings and what was shared in a special paper CNV Internationaal wrote on the role of. trade unions in HRDD. Check whether the outcome of the brainstorm is in line with these roles. </a:t>
            </a:r>
          </a:p>
          <a:p>
            <a:endParaRPr lang="en-US" dirty="0"/>
          </a:p>
          <a:p>
            <a:r>
              <a:rPr lang="en-US" b="1" dirty="0"/>
              <a:t>What is needed:</a:t>
            </a:r>
          </a:p>
          <a:p>
            <a:r>
              <a:rPr lang="en-US" dirty="0"/>
              <a:t>-</a:t>
            </a:r>
          </a:p>
          <a:p>
            <a:endParaRPr lang="en-US" dirty="0"/>
          </a:p>
          <a:p>
            <a:r>
              <a:rPr lang="en-US" b="1" dirty="0"/>
              <a:t>What to share with the participants:</a:t>
            </a:r>
          </a:p>
          <a:p>
            <a:r>
              <a:rPr lang="en-US" dirty="0"/>
              <a:t>"The role of the trade unions in this step is quite small where it concerns the international company, but for local suppliers/ companies the role can be quite large: trade unions can participate in discussions with the company on salary/ promotion/ reward of the employees, represent workers in negotiating new policies and goals (</a:t>
            </a:r>
            <a:r>
              <a:rPr lang="en-US" dirty="0" err="1"/>
              <a:t>f.e</a:t>
            </a:r>
            <a:r>
              <a:rPr lang="en-US" dirty="0"/>
              <a:t>. formulating the ambition of a living wage or respect for workers’ rights at company level), train workers on how to engage with companies on RBC or on what brands would need from trade unions.</a:t>
            </a:r>
          </a:p>
          <a:p>
            <a:endParaRPr lang="en-US" dirty="0"/>
          </a:p>
          <a:p>
            <a:r>
              <a:rPr lang="en-US" dirty="0"/>
              <a:t>Companies are required by the UNGPs and the OECD Guidelines to embed respect for human rights, including workers’ rights, into their policies and management systems. This applies to companies in production countries and international buyers, and requires input from workers through a constructive dialogue. Trade unions regularly interact with members, for example, in focus groups or when conducting surveys. Thus, as a trade union, you are an indispensable source of information for companies that are required to develop human rights policies and new procedures that are informed by stakeholders and experts. As you are abreast of current issues on the work floor, as a trade union you can:</a:t>
            </a:r>
          </a:p>
          <a:p>
            <a:pPr marL="171450" indent="-171450">
              <a:buFont typeface="Arial" panose="020B0604020202020204" pitchFamily="34" charset="0"/>
              <a:buChar char="•"/>
            </a:pPr>
            <a:r>
              <a:rPr lang="en-US" dirty="0"/>
              <a:t>Inform foreign buyers about working conditions and provide input when they are developing policies and procedures on how to respect human rights in their supply chains.</a:t>
            </a:r>
          </a:p>
          <a:p>
            <a:pPr marL="171450" indent="-171450">
              <a:buFont typeface="Arial" panose="020B0604020202020204" pitchFamily="34" charset="0"/>
              <a:buChar char="•"/>
            </a:pPr>
            <a:r>
              <a:rPr lang="en-US" dirty="0"/>
              <a:t>Participate in developing policies and procedures for companies in producing countries to ensure better protection of workers’ rights on the work floor.</a:t>
            </a:r>
          </a:p>
          <a:p>
            <a:pPr marL="171450" indent="-171450">
              <a:buFont typeface="Arial" panose="020B0604020202020204" pitchFamily="34" charset="0"/>
              <a:buChar char="•"/>
            </a:pPr>
            <a:r>
              <a:rPr lang="en-US" dirty="0"/>
              <a:t>Contribute to the development of internal policies, procedures, and regulations on social dialogue, collective bargaining, and freedom of association.</a:t>
            </a:r>
          </a:p>
          <a:p>
            <a:pPr marL="171450" indent="-171450">
              <a:buFont typeface="Arial" panose="020B0604020202020204" pitchFamily="34" charset="0"/>
              <a:buChar char="•"/>
            </a:pPr>
            <a:r>
              <a:rPr lang="en-US" dirty="0"/>
              <a:t>Communicate new policies and procedures to employees and employers, including how they can comply and how these policies and procedures affect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We continue with step 4. Please keep the theory very short!</a:t>
            </a:r>
          </a:p>
          <a:p>
            <a:endParaRPr lang="en-US" dirty="0"/>
          </a:p>
          <a:p>
            <a:r>
              <a:rPr lang="en-US" b="1" dirty="0"/>
              <a:t>What is needed:</a:t>
            </a:r>
          </a:p>
          <a:p>
            <a:r>
              <a:rPr lang="en-US" dirty="0"/>
              <a:t>-</a:t>
            </a:r>
          </a:p>
          <a:p>
            <a:endParaRPr lang="en-US" dirty="0"/>
          </a:p>
          <a:p>
            <a:r>
              <a:rPr lang="en-US" dirty="0"/>
              <a:t>What to share with the participants:</a:t>
            </a:r>
          </a:p>
          <a:p>
            <a:r>
              <a:rPr lang="en-US" dirty="0"/>
              <a:t>"Companies are required to track their action plan and other policies based on quantitative and qualitative indicators. Based on the outcome of this monitoring, the action plan and policies should be adjusted."</a:t>
            </a:r>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88</a:t>
            </a:fld>
            <a:endParaRPr lang="cs-CZ"/>
          </a:p>
        </p:txBody>
      </p:sp>
    </p:spTree>
    <p:extLst>
      <p:ext uri="{BB962C8B-B14F-4D97-AF65-F5344CB8AC3E}">
        <p14:creationId xmlns:p14="http://schemas.microsoft.com/office/powerpoint/2010/main" val="21062363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We continue with step 4. Please keep the theory very short!</a:t>
            </a:r>
          </a:p>
          <a:p>
            <a:endParaRPr lang="en-US" dirty="0"/>
          </a:p>
          <a:p>
            <a:r>
              <a:rPr lang="en-US" b="1" dirty="0"/>
              <a:t>What is needed:</a:t>
            </a:r>
          </a:p>
          <a:p>
            <a:r>
              <a:rPr lang="en-US" dirty="0"/>
              <a:t>-</a:t>
            </a:r>
          </a:p>
          <a:p>
            <a:endParaRPr lang="en-US" dirty="0"/>
          </a:p>
          <a:p>
            <a:r>
              <a:rPr lang="en-US" b="1" dirty="0"/>
              <a:t>What to share with the participants:</a:t>
            </a:r>
          </a:p>
          <a:p>
            <a:r>
              <a:rPr lang="en-US" dirty="0"/>
              <a:t>"The due diligence tool provides a system to monitor applications and results. Companies should monitor their own internal efforts, activities and goals through in-house or external reviews or audits by using:</a:t>
            </a:r>
          </a:p>
          <a:p>
            <a:pPr marL="171450" indent="-171450">
              <a:buFont typeface="Arial" panose="020B0604020202020204" pitchFamily="34" charset="0"/>
              <a:buChar char="•"/>
            </a:pPr>
            <a:r>
              <a:rPr lang="en-US" dirty="0"/>
              <a:t>Quantitative and qualitative indicators.</a:t>
            </a:r>
          </a:p>
          <a:p>
            <a:pPr marL="171450" indent="-171450">
              <a:buFont typeface="Arial" panose="020B0604020202020204" pitchFamily="34" charset="0"/>
              <a:buChar char="•"/>
            </a:pPr>
            <a:r>
              <a:rPr lang="en-US" dirty="0"/>
              <a:t>Internal and external sources </a:t>
            </a:r>
          </a:p>
          <a:p>
            <a:pPr marL="171450" indent="-171450">
              <a:buFont typeface="Arial" panose="020B0604020202020204" pitchFamily="34" charset="0"/>
              <a:buChar char="•"/>
            </a:pPr>
            <a:r>
              <a:rPr lang="en-US" dirty="0"/>
              <a:t>Periodic reviews </a:t>
            </a:r>
          </a:p>
          <a:p>
            <a:r>
              <a:rPr lang="en-US" dirty="0"/>
              <a:t>Furthermore, business relationships should be assessed periodically, and the conclusion should be used to improve policies, processes and the action plans."</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89</a:t>
            </a:fld>
            <a:endParaRPr lang="cs-CZ"/>
          </a:p>
        </p:txBody>
      </p:sp>
    </p:spTree>
    <p:extLst>
      <p:ext uri="{BB962C8B-B14F-4D97-AF65-F5344CB8AC3E}">
        <p14:creationId xmlns:p14="http://schemas.microsoft.com/office/powerpoint/2010/main" val="100177356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b="0" dirty="0"/>
              <a:t>Participants often find it difficult to develop their own indicators for tracking. So here we return to the action plan developed previously, and we ask participants to add qualitative and quantitative indicators for their own action plan, like companies are supposed to do for their action plans.</a:t>
            </a:r>
          </a:p>
          <a:p>
            <a:endParaRPr lang="en-US" b="1" dirty="0"/>
          </a:p>
          <a:p>
            <a:r>
              <a:rPr lang="en-US" b="1" dirty="0"/>
              <a:t>What is needed:</a:t>
            </a:r>
          </a:p>
          <a:p>
            <a:r>
              <a:rPr lang="en-US" b="0" dirty="0"/>
              <a:t>- A place to work for each of the groups (can be in the same room or in break out rooms)</a:t>
            </a:r>
          </a:p>
          <a:p>
            <a:r>
              <a:rPr lang="en-US" b="0" dirty="0"/>
              <a:t>- A flip chart per group</a:t>
            </a:r>
          </a:p>
          <a:p>
            <a:r>
              <a:rPr lang="en-US" b="0" dirty="0"/>
              <a:t>- Markers in different colors</a:t>
            </a:r>
          </a:p>
          <a:p>
            <a:r>
              <a:rPr lang="en-US" b="0" dirty="0"/>
              <a:t>- Masking tape to hang the flip chart on the wall</a:t>
            </a:r>
          </a:p>
          <a:p>
            <a:endParaRPr lang="en-US" b="1" dirty="0"/>
          </a:p>
          <a:p>
            <a:r>
              <a:rPr lang="en-US" b="1" dirty="0"/>
              <a:t>What to share with the participants:</a:t>
            </a:r>
          </a:p>
          <a:p>
            <a:r>
              <a:rPr lang="en-US" b="0" dirty="0"/>
              <a:t>"Please use revisit your action plan You left one column open. Please think of quantitative and qualitative indicators for each of the activities your have planned and add these indicators to the final column. When you have time left, please write an indicator for the intermediate goals and the general goal on post-its and add these to the flip chart."</a:t>
            </a:r>
            <a:endParaRPr lang="nl-NL" b="0"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90</a:t>
            </a:fld>
            <a:endParaRPr lang="cs-CZ"/>
          </a:p>
        </p:txBody>
      </p:sp>
    </p:spTree>
    <p:extLst>
      <p:ext uri="{BB962C8B-B14F-4D97-AF65-F5344CB8AC3E}">
        <p14:creationId xmlns:p14="http://schemas.microsoft.com/office/powerpoint/2010/main" val="415560148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After each round of group work, the group work is discussed together. This might take longer than expected, especially if there is a lot of discussion. So a bit of time-keeping is necessary. We use the gallery walk method to discuss the group work: participants are asked to stand up and assemble around the group work, listen and walk around which forces them to participate. You start with one group, and walk to the other groups afterwards. Make sure to check whether both qualitative and quantitative indicators are formulated, and that participants understand the difference. between follow up activities and indicators. </a:t>
            </a:r>
          </a:p>
          <a:p>
            <a:endParaRPr lang="en-US" dirty="0"/>
          </a:p>
          <a:p>
            <a:r>
              <a:rPr lang="en-US" b="1" dirty="0"/>
              <a:t>What is needed:</a:t>
            </a:r>
          </a:p>
          <a:p>
            <a:r>
              <a:rPr lang="en-US" dirty="0"/>
              <a:t>-</a:t>
            </a:r>
          </a:p>
          <a:p>
            <a:endParaRPr lang="en-US" b="1" dirty="0"/>
          </a:p>
          <a:p>
            <a:r>
              <a:rPr lang="en-US" b="1" dirty="0"/>
              <a:t>What to share with the participants:</a:t>
            </a:r>
          </a:p>
          <a:p>
            <a:r>
              <a:rPr lang="en-US" dirty="0"/>
              <a:t>“We start discussing the group work with this group: please who can present this assignment? Please briefly (in a couple of minutes) explain which indicators you have formulated”. After presentation of the group work always ask other participants first if they have any questions, something to add or other comments. You could ask questions like: “ How did you arrive at these indicators? Did you find this a challenging exercise? Were any insights added during the discussion?”. </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91</a:t>
            </a:fld>
            <a:endParaRPr lang="cs-CZ"/>
          </a:p>
        </p:txBody>
      </p:sp>
    </p:spTree>
    <p:extLst>
      <p:ext uri="{BB962C8B-B14F-4D97-AF65-F5344CB8AC3E}">
        <p14:creationId xmlns:p14="http://schemas.microsoft.com/office/powerpoint/2010/main" val="14918497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2290763" y="512763"/>
            <a:ext cx="4562475" cy="2566987"/>
          </a:xfrm>
        </p:spPr>
      </p:sp>
      <p:sp>
        <p:nvSpPr>
          <p:cNvPr id="3" name="Tijdelijke aanduiding voor notities 2"/>
          <p:cNvSpPr>
            <a:spLocks noGrp="1"/>
          </p:cNvSpPr>
          <p:nvPr>
            <p:ph type="body" idx="1"/>
          </p:nvPr>
        </p:nvSpPr>
        <p:spPr/>
        <p:txBody>
          <a:bodyPr/>
          <a:lstStyle/>
          <a:p>
            <a:r>
              <a:rPr lang="en-US" b="1" dirty="0"/>
              <a:t>What to do: </a:t>
            </a:r>
          </a:p>
          <a:p>
            <a:r>
              <a:rPr lang="en-US" dirty="0"/>
              <a:t>It is good to share an example of how the group exercise can be done. This gives some more inspiration to the group on what kind of quantitative and qualitative indicators one could use. </a:t>
            </a:r>
          </a:p>
          <a:p>
            <a:endParaRPr lang="en-US" dirty="0"/>
          </a:p>
          <a:p>
            <a:r>
              <a:rPr lang="en-US" b="1" dirty="0"/>
              <a:t>What is needed:</a:t>
            </a:r>
          </a:p>
          <a:p>
            <a:r>
              <a:rPr lang="en-US" dirty="0"/>
              <a:t>-</a:t>
            </a:r>
          </a:p>
          <a:p>
            <a:endParaRPr lang="en-US" dirty="0"/>
          </a:p>
          <a:p>
            <a:r>
              <a:rPr lang="en-US" b="1" dirty="0"/>
              <a:t>What to share with the participants:</a:t>
            </a:r>
          </a:p>
          <a:p>
            <a:r>
              <a:rPr lang="en-US" dirty="0"/>
              <a:t>“Again, we look at the case developed in Cambodia. Here you will find some examples of indicators that can be used to monitor and evaluate the actions they formulated. Interesting to see that these include both quantitative and qualitative indicators, as both are important to measure progress.”</a:t>
            </a:r>
          </a:p>
          <a:p>
            <a:endParaRPr lang="nl-NL" dirty="0"/>
          </a:p>
        </p:txBody>
      </p:sp>
      <p:sp>
        <p:nvSpPr>
          <p:cNvPr id="4" name="Tijdelijke aanduiding voor dianummer 3"/>
          <p:cNvSpPr>
            <a:spLocks noGrp="1"/>
          </p:cNvSpPr>
          <p:nvPr>
            <p:ph type="sldNum" sz="quarter" idx="5"/>
          </p:nvPr>
        </p:nvSpPr>
        <p:spPr/>
        <p:txBody>
          <a:bodyPr/>
          <a:lstStyle/>
          <a:p>
            <a:fld id="{871B2431-D351-4C6E-A3CF-9DFAC0E3E050}" type="slidenum">
              <a:rPr lang="cs-CZ" smtClean="0"/>
              <a:t>92</a:t>
            </a:fld>
            <a:endParaRPr lang="cs-CZ"/>
          </a:p>
        </p:txBody>
      </p:sp>
    </p:spTree>
    <p:extLst>
      <p:ext uri="{BB962C8B-B14F-4D97-AF65-F5344CB8AC3E}">
        <p14:creationId xmlns:p14="http://schemas.microsoft.com/office/powerpoint/2010/main" val="1644835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a:t>
            </a:r>
            <a:r>
              <a:rPr lang="en-US" dirty="0"/>
              <a:t> </a:t>
            </a:r>
          </a:p>
          <a:p>
            <a:r>
              <a:rPr lang="en-US" dirty="0"/>
              <a:t>The concepts of RBC/ CSR/ sustainability are interpreted differently within each context/ culture. To make sure everyone understands the same, we need to decide on common a definition. In the previous slide, you made an inventory on what the participants understand RBC to be. Here you explain how RBC/ CSR/ PPP are defined internationally .</a:t>
            </a:r>
          </a:p>
          <a:p>
            <a:endParaRPr lang="en-US" dirty="0"/>
          </a:p>
          <a:p>
            <a:r>
              <a:rPr lang="en-US" b="1" dirty="0"/>
              <a:t>What is needed:</a:t>
            </a:r>
          </a:p>
          <a:p>
            <a:r>
              <a:rPr lang="en-US" dirty="0"/>
              <a:t>-</a:t>
            </a:r>
          </a:p>
          <a:p>
            <a:endParaRPr lang="en-US" dirty="0"/>
          </a:p>
          <a:p>
            <a:r>
              <a:rPr lang="en-US" b="1" dirty="0"/>
              <a:t>What to share with the participants:</a:t>
            </a:r>
          </a:p>
          <a:p>
            <a:r>
              <a:rPr lang="en-US" dirty="0"/>
              <a:t>“There are many different terms used that might have different meaning in a different context:</a:t>
            </a:r>
          </a:p>
          <a:p>
            <a:r>
              <a:rPr lang="en-US" dirty="0"/>
              <a:t>Sustainability is a very broad, container term, and often this refers to “green” or the environment only. It often does not include human rights, workers’ rights or community rights. In the 1990’s the term sustainability was further defined by the three P’s: People, Planet and Profit. Companies should commit to focusing as much on social and environmental concerns as they do on profits. PPP is still used today, and even extended with two new P’s: Peace and Partnerships, while replacing Profit with Prosperity.</a:t>
            </a:r>
          </a:p>
          <a:p>
            <a:endParaRPr lang="en-US" dirty="0"/>
          </a:p>
          <a:p>
            <a:r>
              <a:rPr lang="en-US" dirty="0"/>
              <a:t>More common is the use of the term CSR: corporate social responsibility. However, this often refers to charity, to ‘doing good’ as something additional. It refers for example to companies who are supporting schools or engage in community development. It is great that companies take this responsibility and are involved in social development, but companies should also make sure that their own business activities do not cause harm. This is meant when using the term Responsible Business Conduct (RBC), which is now used by the OECD and the UN. It refers to making sure companies respect human rights, the environment and climate when doing business.”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To make sure everybody is ready for a new day, to work on a good group dynamic and to start the day with a smile, it is nice to do an energizer. Best is to ask one or two participants of the day before to actually think of an energizer. Usually there are always participants who have great ideas. If not, you can always propose one yourself. Here are some suggestions: https://teambuilding.com/blog/large-group-energizers </a:t>
            </a:r>
          </a:p>
          <a:p>
            <a:endParaRPr lang="en-US" dirty="0"/>
          </a:p>
          <a:p>
            <a:r>
              <a:rPr lang="en-US" b="1" dirty="0"/>
              <a:t>What is needed:</a:t>
            </a:r>
          </a:p>
          <a:p>
            <a:r>
              <a:rPr lang="en-US" dirty="0"/>
              <a:t>Depends on the energizer chosen</a:t>
            </a:r>
          </a:p>
          <a:p>
            <a:endParaRPr lang="en-US" dirty="0"/>
          </a:p>
          <a:p>
            <a:r>
              <a:rPr lang="en-US" b="1" dirty="0"/>
              <a:t>What to share with the participants:</a:t>
            </a:r>
          </a:p>
          <a:p>
            <a:r>
              <a:rPr lang="en-US" dirty="0"/>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To make sure the participants are ready for a new day, building onto what they have learned the day before, it is good to start the day with a participatory recap, where the participants share themselves their key takeaways.</a:t>
            </a:r>
          </a:p>
          <a:p>
            <a:endParaRPr lang="en-US" dirty="0"/>
          </a:p>
          <a:p>
            <a:r>
              <a:rPr lang="en-US" b="1" dirty="0"/>
              <a:t>What is needed:</a:t>
            </a:r>
          </a:p>
          <a:p>
            <a:pPr marL="171450" indent="-171450">
              <a:buFont typeface="Arial" panose="020B0604020202020204" pitchFamily="34" charset="0"/>
              <a:buChar char="•"/>
            </a:pPr>
            <a:r>
              <a:rPr lang="en-US" dirty="0"/>
              <a:t>A ball </a:t>
            </a:r>
          </a:p>
          <a:p>
            <a:endParaRPr lang="en-US" dirty="0"/>
          </a:p>
          <a:p>
            <a:r>
              <a:rPr lang="en-US" b="1" dirty="0"/>
              <a:t>What to share with the participants:</a:t>
            </a:r>
          </a:p>
          <a:p>
            <a:r>
              <a:rPr lang="en-US" dirty="0"/>
              <a:t>“Please stand in a circle and throw the ball from one to the other. Please share with the group your main takeaway, what you thought was most surprising or interesting.” If time allows, you can also ask them to mention one step of due diligence (but then you should not show the slide ;-))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Good to share this is an indication of times, that you will stick to the break times, start and finish times, but that the other times are indicatory. Also, please adjust the times to the local break/ lunch times and work day hours!</a:t>
            </a:r>
          </a:p>
          <a:p>
            <a:endParaRPr lang="en-US" dirty="0"/>
          </a:p>
          <a:p>
            <a:r>
              <a:rPr lang="en-US" dirty="0"/>
              <a:t>When on day 3 you notice, you are really behind on schedule,  you can skip the brainstorm conversation on the role of the trade union in step 4 and 5, and replace this by a short plenary discussion, or skip the slide and move directly to the slide of CNV on the role of trade unions in step 4 and 5.</a:t>
            </a:r>
          </a:p>
          <a:p>
            <a:endParaRPr lang="en-US" dirty="0"/>
          </a:p>
          <a:p>
            <a:r>
              <a:rPr lang="en-US" b="1" dirty="0"/>
              <a:t>What is needed:</a:t>
            </a:r>
          </a:p>
          <a:p>
            <a:r>
              <a:rPr lang="en-US" dirty="0"/>
              <a:t>-</a:t>
            </a:r>
          </a:p>
          <a:p>
            <a:endParaRPr lang="en-US" b="1" dirty="0"/>
          </a:p>
          <a:p>
            <a:r>
              <a:rPr lang="en-US" b="1" dirty="0"/>
              <a:t>What to share with the participants:</a:t>
            </a:r>
          </a:p>
          <a:p>
            <a:r>
              <a:rPr lang="en-US" dirty="0"/>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zooms in on the role of the trade union in this particular step. This is an interactive slide: the participants are asked to first brainstorm themselves, and then together you can have a group conversation on the results of the brainstorm after summarizing the outcomes of the brainstorm with the group. The role of the trade unions in this step is quite important. The outcome of CBA's can be used as indicators, trade unions can hold surveys or focus group discussions on measures taken and current working conditions. </a:t>
            </a:r>
          </a:p>
          <a:p>
            <a:endParaRPr lang="en-US" dirty="0"/>
          </a:p>
          <a:p>
            <a:r>
              <a:rPr lang="en-US" b="1" dirty="0"/>
              <a:t>What is needed:</a:t>
            </a:r>
          </a:p>
          <a:p>
            <a:pPr marL="171450" indent="-171450">
              <a:buFont typeface="Arial" panose="020B0604020202020204" pitchFamily="34" charset="0"/>
              <a:buChar char="•"/>
            </a:pPr>
            <a:r>
              <a:rPr lang="en-US" dirty="0"/>
              <a:t>Flipchart on the wall with Step 1 written on it</a:t>
            </a:r>
          </a:p>
          <a:p>
            <a:pPr marL="171450" indent="-171450">
              <a:buFont typeface="Arial" panose="020B0604020202020204" pitchFamily="34" charset="0"/>
              <a:buChar char="•"/>
            </a:pPr>
            <a:r>
              <a:rPr lang="en-US" dirty="0"/>
              <a:t>Post-its </a:t>
            </a:r>
          </a:p>
          <a:p>
            <a:pPr marL="171450" indent="-171450">
              <a:buFont typeface="Arial" panose="020B0604020202020204" pitchFamily="34" charset="0"/>
              <a:buChar char="•"/>
            </a:pPr>
            <a:r>
              <a:rPr lang="en-US" dirty="0"/>
              <a:t>Pens</a:t>
            </a:r>
          </a:p>
          <a:p>
            <a:endParaRPr lang="en-US" dirty="0"/>
          </a:p>
          <a:p>
            <a:r>
              <a:rPr lang="en-US" b="1" dirty="0"/>
              <a:t>What to share with the participants:</a:t>
            </a:r>
          </a:p>
          <a:p>
            <a:r>
              <a:rPr lang="en-US" dirty="0"/>
              <a:t>“Please take some post-its and write down for yourselves in the coming 5-10 min what potential roles you see for the trade union in this step. What could the trade union do to support the brand in doing due diligence, what would be their expertise? Please write it down on a post-in, one idea per post-it, and hang it on the wall.” After 5-10 min: summarize the findings on the wall, and facilitate a short conversation on the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presents the outcome of the brainstorm of previous trainings and what was shared in a special paper CNV Internationaal wrote on the role of. trade unions in HRDD. Check whether the outcome of the brainstorm is in line with these roles. </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need to track progress of the implementation of the action plan. Have they implemented the right measures? Should the plan be adjusted? In this process, as a trade union you can:</a:t>
            </a:r>
          </a:p>
          <a:p>
            <a:pPr marL="171450" indent="-171450">
              <a:buFont typeface="Arial" panose="020B0604020202020204" pitchFamily="34" charset="0"/>
              <a:buChar char="•"/>
            </a:pPr>
            <a:r>
              <a:rPr lang="en-US" dirty="0"/>
              <a:t>Support companies in monitoring, as you are well-connected to the workforce. Informal conversations, focus groups, and surveys, can assist in gathering information about the effectiveness of the measures and whether incidents might still occur. By sharing this information with the company, you can assist in the monitoring process and also use the information for your own negotiation processes with the employer.</a:t>
            </a:r>
          </a:p>
          <a:p>
            <a:pPr marL="171450" indent="-171450">
              <a:buFont typeface="Arial" panose="020B0604020202020204" pitchFamily="34" charset="0"/>
              <a:buChar char="•"/>
            </a:pPr>
            <a:r>
              <a:rPr lang="en-US" dirty="0"/>
              <a:t>Participate in audits. Audits are important instruments as they enable buyers to monitor factories and plantations regarding workers' rights. Auditors make both announced and unannounced visits to production locations, where they can see and interview the workers. You can inform your members as they should be prepared to participate in such audits.</a:t>
            </a:r>
          </a:p>
          <a:p>
            <a:pPr marL="171450" indent="-171450">
              <a:buFont typeface="Arial" panose="020B0604020202020204" pitchFamily="34" charset="0"/>
              <a:buChar char="•"/>
            </a:pPr>
            <a:r>
              <a:rPr lang="en-US" dirty="0"/>
              <a:t>Become a member of a global certification system. Leading standards like RSPO and </a:t>
            </a:r>
            <a:r>
              <a:rPr lang="en-US" dirty="0" err="1"/>
              <a:t>Bonsucro</a:t>
            </a:r>
            <a:r>
              <a:rPr lang="en-US" dirty="0"/>
              <a:t> have various constituencies. As stakeholder engagement is vital to maintaining high-quality standards, these systems strongly welcome community and worker representatives, who then collaborate to revise and improve the principles and criteria of the standards. These cooperations ensure that </a:t>
            </a:r>
            <a:r>
              <a:rPr lang="en-US" dirty="0" err="1"/>
              <a:t>labour</a:t>
            </a:r>
            <a:r>
              <a:rPr lang="en-US" dirty="0"/>
              <a:t> rights are sufficiently included and upheld, and that agreed upon audits are performed.</a:t>
            </a:r>
          </a:p>
          <a:p>
            <a:pPr marL="171450" indent="-171450">
              <a:buFont typeface="Arial" panose="020B0604020202020204" pitchFamily="34" charset="0"/>
              <a:buChar char="•"/>
            </a:pPr>
            <a:r>
              <a:rPr lang="en-US" dirty="0"/>
              <a:t>Share information and statistics with local authorities, like </a:t>
            </a:r>
            <a:r>
              <a:rPr lang="en-US" dirty="0" err="1"/>
              <a:t>labour</a:t>
            </a:r>
            <a:r>
              <a:rPr lang="en-US" dirty="0"/>
              <a:t> inspectors, regarding issues and incidents which might still occur."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relates to a possible instrument for step 4, but the data found can also be used for step 2, 3 and 5 (Lobby and advocacy): Fair Work Monitor. </a:t>
            </a:r>
          </a:p>
          <a:p>
            <a:endParaRPr lang="en-US" dirty="0"/>
          </a:p>
          <a:p>
            <a:r>
              <a:rPr lang="en-US" b="1" dirty="0"/>
              <a:t>What is needed:</a:t>
            </a:r>
          </a:p>
          <a:p>
            <a:r>
              <a:rPr lang="en-US" dirty="0"/>
              <a:t>-</a:t>
            </a:r>
          </a:p>
          <a:p>
            <a:endParaRPr lang="en-US" dirty="0"/>
          </a:p>
          <a:p>
            <a:r>
              <a:rPr lang="en-US" b="1" dirty="0"/>
              <a:t>What to share with the participants:</a:t>
            </a:r>
          </a:p>
          <a:p>
            <a:r>
              <a:rPr lang="en-US" dirty="0"/>
              <a:t>"Accurate data is essential when it comes to gathering information about working conditions in factories or on plantations. To make sure that the collected data represents workers properly, CNV Internationaal has developed the Fair Work Monitor. The Fair Work Monitor accesses workers directly by using a digital survey that workers can anonymously and voluntarily fill in on their phone, tablet, or computer. The Monitor provides information on various topics, including wages, safety, cost of living, and overtime. These topics are important to foreign companies, as they provide them with information regarding human rights risks in supplier factories. </a:t>
            </a:r>
          </a:p>
          <a:p>
            <a:endParaRPr lang="en-US" dirty="0"/>
          </a:p>
          <a:p>
            <a:r>
              <a:rPr lang="en-US" dirty="0"/>
              <a:t>These surveys are carried out each year, with the support of (local) unions, to gather accurate information, but also to help monitor progress, or the lack thereof. The data can be used to inform stakeholders about working conditions in factories and what progress is being made (or not) following the introduction of HRDD policies. Moreover, it can also be used to strengthen your union’s position in social dialogue and minimum wage negotiations."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slide relates to a possible instrument for step 4, but the data found can also be used for step 2, 3 and 5 (Lobby and advocacy): Fair Work Monitor, and gives an example on how it could be used from Cambodia. For more information check this website: https://www.cnvinternationaal.nl/en/topical/news/alarm-bells-for-garment-workers-in-cambodia-an-urgent-call-to-action-for-improved-living-conditions</a:t>
            </a:r>
          </a:p>
          <a:p>
            <a:endParaRPr lang="en-US" dirty="0"/>
          </a:p>
          <a:p>
            <a:r>
              <a:rPr lang="en-US" b="1" dirty="0"/>
              <a:t>What is needed:</a:t>
            </a:r>
          </a:p>
          <a:p>
            <a:r>
              <a:rPr lang="en-US" dirty="0"/>
              <a:t>-</a:t>
            </a:r>
          </a:p>
          <a:p>
            <a:endParaRPr lang="en-US" dirty="0"/>
          </a:p>
          <a:p>
            <a:r>
              <a:rPr lang="en-US" b="1" dirty="0"/>
              <a:t>What to share with the participants:</a:t>
            </a:r>
          </a:p>
          <a:p>
            <a:r>
              <a:rPr lang="en-US" dirty="0"/>
              <a:t>"As part of the Fair Work Monitor, yearly surveys have been carried out in the garment sector in Cambodia since 2022. By collecting data on the same topics throughout the years, progress or lack of progress within the working conditions in garment factories in Cambodia is being monitored. In 2023, it became clear that the average cost of living and debt amongst workers had drastically increased. This information demonstrating the lack of progress was used by the trade unions to strengthen their position in minimum wage negotiations, resulting in a minimum wage increase of USD 3. </a:t>
            </a:r>
          </a:p>
          <a:p>
            <a:endParaRPr lang="en-US" dirty="0"/>
          </a:p>
          <a:p>
            <a:r>
              <a:rPr lang="en-US" dirty="0"/>
              <a:t>CNV Internationaal and trade unions are also using this data in conversations and lobby activities towards brands and multi-stakeholder initiatives. The data provides concrete evidence regarding the need for improved purchasing practices and prices."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And now we reach the last step we will discuss during this training: step 5! Again, be brief in the theoretical explanation.</a:t>
            </a:r>
          </a:p>
          <a:p>
            <a:endParaRPr lang="en-US" dirty="0"/>
          </a:p>
          <a:p>
            <a:r>
              <a:rPr lang="en-US" b="1" dirty="0"/>
              <a:t>What is needed:</a:t>
            </a:r>
          </a:p>
          <a:p>
            <a:r>
              <a:rPr lang="en-US" dirty="0"/>
              <a:t>-</a:t>
            </a:r>
          </a:p>
          <a:p>
            <a:endParaRPr lang="en-US" dirty="0"/>
          </a:p>
          <a:p>
            <a:r>
              <a:rPr lang="en-US" b="1" dirty="0"/>
              <a:t>What to share with the participants:</a:t>
            </a:r>
          </a:p>
          <a:p>
            <a:r>
              <a:rPr lang="en-US" dirty="0"/>
              <a:t>“Step 5: communicate how impacts are addressed. The last step we will discuss during the training, but a very important step when it comes to accountability of companies on how they if they conduct their business in a responsible way.”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And now we reach the last step we will discuss during this training: step 5! Again, be brief in the theoretical explanation.</a:t>
            </a:r>
          </a:p>
          <a:p>
            <a:endParaRPr lang="en-US" dirty="0"/>
          </a:p>
          <a:p>
            <a:r>
              <a:rPr lang="en-US" b="1" dirty="0"/>
              <a:t>What is needed:</a:t>
            </a:r>
          </a:p>
          <a:p>
            <a:r>
              <a:rPr lang="en-US" dirty="0"/>
              <a:t>-</a:t>
            </a:r>
          </a:p>
          <a:p>
            <a:endParaRPr lang="en-US" dirty="0"/>
          </a:p>
          <a:p>
            <a:r>
              <a:rPr lang="en-US" b="1" dirty="0"/>
              <a:t>What to share with the participants:</a:t>
            </a:r>
          </a:p>
          <a:p>
            <a:r>
              <a:rPr lang="en-US" dirty="0"/>
              <a:t>“Companies need to communicate all relevant information on adverse impacts found, actions plans and implementation progress, remedy </a:t>
            </a:r>
            <a:r>
              <a:rPr lang="en-US" dirty="0" err="1"/>
              <a:t>etc</a:t>
            </a:r>
            <a:r>
              <a:rPr lang="en-US" dirty="0"/>
              <a:t> with the relevant stakeholders in a relevant way. This means companies need to think on what communication tool to use, when communicating to specific stakeholders. For some stakeholders communication via the website might be best or at least a first step (</a:t>
            </a:r>
            <a:r>
              <a:rPr lang="en-US" dirty="0" err="1"/>
              <a:t>f.e</a:t>
            </a:r>
            <a:r>
              <a:rPr lang="en-US" dirty="0"/>
              <a:t>. the media or NGOs), for others you want to organize meetings (</a:t>
            </a:r>
            <a:r>
              <a:rPr lang="en-US" dirty="0" err="1"/>
              <a:t>f.e</a:t>
            </a:r>
            <a:r>
              <a:rPr lang="en-US" dirty="0"/>
              <a:t>. with trade unions and NGOs you can organize yearly meetings on how the company is performing when it comes to respecting human rights, the environment and climate, or when you need to communicate to a local community on certain impacts you activities will have on the community you might want to organize town hall meetings). </a:t>
            </a:r>
          </a:p>
          <a:p>
            <a:endParaRPr lang="en-US" dirty="0"/>
          </a:p>
          <a:p>
            <a:r>
              <a:rPr lang="en-US" dirty="0"/>
              <a:t>It is important to understand that communication is not the same as reporting. Companies need to report yearly on their due diligence efforts achievements, like they do on their financial year. But communication in the due diligence cycle means continuously communicate with stakeholders when necessary. This communication should always be meaningful: so with an open mind, before major decisions are taken and with the intention of sharing information back and forth between two parties”.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b="1" dirty="0"/>
              <a:t>What to do: </a:t>
            </a:r>
          </a:p>
          <a:p>
            <a:r>
              <a:rPr lang="en-US" dirty="0"/>
              <a:t>This is a very positive example, that might give hope to the participants. Resources:</a:t>
            </a:r>
          </a:p>
          <a:p>
            <a:r>
              <a:rPr lang="en-US" dirty="0"/>
              <a:t>- https://www.zeeman.com/nl/verantwoord-ondernemen</a:t>
            </a:r>
          </a:p>
          <a:p>
            <a:r>
              <a:rPr lang="en-US" dirty="0"/>
              <a:t>- https://www.zeeman.com/media/wysiwyg/pdf/Annex_III_NEW_Code_of_conduct.pdf</a:t>
            </a:r>
          </a:p>
          <a:p>
            <a:r>
              <a:rPr lang="en-US" dirty="0"/>
              <a:t>- https://zeeman.turnpages.com/DS/public/slot00081/index_html5.html?init=init_html5.xml&amp; (from page 75 on living wage)</a:t>
            </a:r>
          </a:p>
          <a:p>
            <a:endParaRPr lang="en-US" dirty="0"/>
          </a:p>
          <a:p>
            <a:r>
              <a:rPr lang="en-US" b="1" dirty="0"/>
              <a:t>What is needed:</a:t>
            </a:r>
          </a:p>
          <a:p>
            <a:r>
              <a:rPr lang="en-US" dirty="0"/>
              <a:t>-</a:t>
            </a:r>
          </a:p>
          <a:p>
            <a:endParaRPr lang="en-US" dirty="0"/>
          </a:p>
          <a:p>
            <a:r>
              <a:rPr lang="en-US" b="1" dirty="0"/>
              <a:t>What to share with the participants:</a:t>
            </a:r>
          </a:p>
          <a:p>
            <a:r>
              <a:rPr lang="en-US" dirty="0"/>
              <a:t>“Zeeman is a famous Dutch company that sells cheap clothes. But they are trying to do so in a responsible way, by changing their business model. They are moving away from fast fashion and more towards permanent basic pieces of clothing. </a:t>
            </a:r>
          </a:p>
          <a:p>
            <a:endParaRPr lang="en-US" dirty="0"/>
          </a:p>
          <a:p>
            <a:r>
              <a:rPr lang="en-US" dirty="0"/>
              <a:t>They have decided after some years to start communicating very openly about their efforts, even launching a PR campaign. ZEEMAN publicly commits to doing Due Diligence for Responsible Business based on the UN Guiding Principles on Business and Human Rights (UNGPs) and OECD Due Diligence Guidance for Responsible Business Conduct. On their website they show the actions they have defined towards severe impacts and where they are in preventing and stopping the adverse impacts. On their website you can find all kinds of relevant documents, including a 2-way code of conduct in which not only supplier responsibilities are incorporated but also responsibilities of Zeeman towards their suppliers, like fair purchasing practices. They also publish a yearly report on their responsible business conduct efforts on their website. In this report, you can  also read about their efforts to realize a living wage with their first tier suppliers. They openly communicate about the process, and also about the dilemma's they face. </a:t>
            </a:r>
          </a:p>
          <a:p>
            <a:endParaRPr lang="en-US" dirty="0"/>
          </a:p>
          <a:p>
            <a:r>
              <a:rPr lang="en-US" dirty="0"/>
              <a:t>Their living wage strategy is as follows:</a:t>
            </a:r>
          </a:p>
          <a:p>
            <a:r>
              <a:rPr lang="en-US" dirty="0"/>
              <a:t>Step 1: Selection suppliers: Zeeman selected suppliers to work with based on total sales from then, Zeeman’s share of their production, their location and the relationship (intended to be long-term) with particular attention to high-risk area’s. </a:t>
            </a:r>
          </a:p>
          <a:p>
            <a:r>
              <a:rPr lang="en-US" dirty="0"/>
              <a:t>Step 2: Calculation living wage with stakeholders</a:t>
            </a:r>
          </a:p>
          <a:p>
            <a:r>
              <a:rPr lang="en-US" dirty="0"/>
              <a:t>Step 3: Implementation program: Zeeman closes the gap between the minimum wage and a living wage using a supplement for their share of the production. The company does so for all </a:t>
            </a:r>
            <a:r>
              <a:rPr lang="en-US" dirty="0" err="1"/>
              <a:t>all</a:t>
            </a:r>
            <a:r>
              <a:rPr lang="en-US" dirty="0"/>
              <a:t> employees in the factory. Each country has a tailored approach. The amount paid is based on the previous year’s shipments, so suppliers and workers have the security of a stable living wage over a longer period of time, even if there are temporarily fewer orders. With each disbursement, we receive a summary of the payments in the form of photos and pay</a:t>
            </a:r>
          </a:p>
          <a:p>
            <a:r>
              <a:rPr lang="en-US" dirty="0"/>
              <a:t>slips via the agent.</a:t>
            </a:r>
          </a:p>
          <a:p>
            <a:r>
              <a:rPr lang="en-US" dirty="0"/>
              <a:t>Step 4: Zeeman seeks active cooperation with other retailers who use the factories to increase the impact</a:t>
            </a:r>
          </a:p>
          <a:p>
            <a:endParaRPr lang="en-US" dirty="0"/>
          </a:p>
          <a:p>
            <a:r>
              <a:rPr lang="en-US" dirty="0"/>
              <a:t>In 2023, the programs in India, Bangladesh, Pakistan and Turkey were evaluated with online questionnaires, and interviews by with various workers, managers and the factory directors. The evaluation showed that the living wage has a positive impact on both the lives and performance of the workers. Workers say they use the supplement to their income for basic needs such as more and better food, their children’s education, medicine or loan repayments. Workers also report feeling more motivated in their work and happier after receiving the extra pay. Suppliers also say that workers’ commitment to their work for Zeeman is greater because they know that the supplement to their wages comes from Zeeman. It is encouraging to see that a living wage leads to lower absenteeism, higher quality and greater efficiency. Zeeman anticipates that the quality of their products will also rise. Employee turnover is also lower: employees are extra motivated to stay with the supplier. The relationship between the employee and the supplier has also improved.</a:t>
            </a:r>
          </a:p>
          <a:p>
            <a:endParaRPr lang="en-US" dirty="0"/>
          </a:p>
          <a:p>
            <a:r>
              <a:rPr lang="en-US" dirty="0"/>
              <a:t>Dilemma’s</a:t>
            </a:r>
          </a:p>
          <a:p>
            <a:r>
              <a:rPr lang="en-US" dirty="0"/>
              <a:t>•	Each </a:t>
            </a:r>
            <a:r>
              <a:rPr lang="en-US" dirty="0" err="1"/>
              <a:t>programme</a:t>
            </a:r>
            <a:r>
              <a:rPr lang="en-US" dirty="0"/>
              <a:t> requires a specific approach making it more complicated to scale up.</a:t>
            </a:r>
          </a:p>
          <a:p>
            <a:r>
              <a:rPr lang="en-US" dirty="0"/>
              <a:t>•	Living wages are not yet part of the cost price. Living wages should be a stable component of the price in order to avoid large fluctuations. But paying a living wage, should not come at the expense of the competitiveness of the supplier.”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6.xml"/><Relationship Id="rId1" Type="http://schemas.openxmlformats.org/officeDocument/2006/relationships/slideLayout" Target="../slideLayouts/slideLayout7.xml"/><Relationship Id="rId5" Type="http://schemas.openxmlformats.org/officeDocument/2006/relationships/image" Target="../media/image130.jpeg"/><Relationship Id="rId4" Type="http://schemas.openxmlformats.org/officeDocument/2006/relationships/image" Target="../media/image20.svg"/></Relationships>
</file>

<file path=ppt/slides/_rels/slide10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7.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102.xml.rels><?xml version="1.0" encoding="UTF-8" standalone="yes"?>
<Relationships xmlns="http://schemas.openxmlformats.org/package/2006/relationships"><Relationship Id="rId3" Type="http://schemas.openxmlformats.org/officeDocument/2006/relationships/image" Target="../media/image131.jpeg"/><Relationship Id="rId7" Type="http://schemas.openxmlformats.org/officeDocument/2006/relationships/image" Target="../media/image134.jpeg"/><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3.jpeg"/><Relationship Id="rId4" Type="http://schemas.openxmlformats.org/officeDocument/2006/relationships/image" Target="../media/image132.jpeg"/></Relationships>
</file>

<file path=ppt/slides/_rels/slide10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image" Target="../media/image135.png"/></Relationships>
</file>

<file path=ppt/slides/_rels/slide10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image" Target="../media/image138.svg"/><Relationship Id="rId5" Type="http://schemas.openxmlformats.org/officeDocument/2006/relationships/image" Target="../media/image137.png"/><Relationship Id="rId4" Type="http://schemas.openxmlformats.org/officeDocument/2006/relationships/image" Target="../media/image136.png"/></Relationships>
</file>

<file path=ppt/slides/_rels/slide1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7.svg"/><Relationship Id="rId2" Type="http://schemas.openxmlformats.org/officeDocument/2006/relationships/notesSlide" Target="../notesSlides/notesSlide103.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77.png"/><Relationship Id="rId4" Type="http://schemas.openxmlformats.org/officeDocument/2006/relationships/image" Target="../media/image18.svg"/></Relationships>
</file>

<file path=ppt/slides/_rels/slide10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4.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10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5.xml"/><Relationship Id="rId1" Type="http://schemas.openxmlformats.org/officeDocument/2006/relationships/slideLayout" Target="../slideLayouts/slideLayout7.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20.sv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6.xml"/><Relationship Id="rId1" Type="http://schemas.openxmlformats.org/officeDocument/2006/relationships/slideLayout" Target="../slideLayouts/slideLayout7.xml"/><Relationship Id="rId5" Type="http://schemas.openxmlformats.org/officeDocument/2006/relationships/image" Target="../media/image142.svg"/><Relationship Id="rId4" Type="http://schemas.openxmlformats.org/officeDocument/2006/relationships/image" Target="../media/image141.png"/></Relationships>
</file>

<file path=ppt/slides/_rels/slide1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7.xml"/><Relationship Id="rId1" Type="http://schemas.openxmlformats.org/officeDocument/2006/relationships/slideLayout" Target="../slideLayouts/slideLayout7.xml"/><Relationship Id="rId5" Type="http://schemas.openxmlformats.org/officeDocument/2006/relationships/image" Target="../media/image142.svg"/><Relationship Id="rId4" Type="http://schemas.openxmlformats.org/officeDocument/2006/relationships/image" Target="../media/image141.png"/></Relationships>
</file>

<file path=ppt/slides/_rels/slide11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svg"/><Relationship Id="rId18" Type="http://schemas.openxmlformats.org/officeDocument/2006/relationships/image" Target="../media/image42.png"/><Relationship Id="rId3" Type="http://schemas.openxmlformats.org/officeDocument/2006/relationships/image" Target="../media/image14.png"/><Relationship Id="rId7" Type="http://schemas.openxmlformats.org/officeDocument/2006/relationships/image" Target="../media/image31.svg"/><Relationship Id="rId12" Type="http://schemas.openxmlformats.org/officeDocument/2006/relationships/image" Target="../media/image36.png"/><Relationship Id="rId17" Type="http://schemas.openxmlformats.org/officeDocument/2006/relationships/image" Target="../media/image41.svg"/><Relationship Id="rId2" Type="http://schemas.openxmlformats.org/officeDocument/2006/relationships/notesSlide" Target="../notesSlides/notesSlide11.xml"/><Relationship Id="rId16"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29.svg"/><Relationship Id="rId15" Type="http://schemas.openxmlformats.org/officeDocument/2006/relationships/image" Target="../media/image39.svg"/><Relationship Id="rId10" Type="http://schemas.openxmlformats.org/officeDocument/2006/relationships/image" Target="../media/image34.png"/><Relationship Id="rId19" Type="http://schemas.openxmlformats.org/officeDocument/2006/relationships/image" Target="../media/image43.sv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5.png"/><Relationship Id="rId10" Type="http://schemas.openxmlformats.org/officeDocument/2006/relationships/image" Target="../media/image14.png"/><Relationship Id="rId4" Type="http://schemas.openxmlformats.org/officeDocument/2006/relationships/image" Target="../media/image49.png"/><Relationship Id="rId9"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18" Type="http://schemas.openxmlformats.org/officeDocument/2006/relationships/image" Target="../media/image67.png"/><Relationship Id="rId26" Type="http://schemas.openxmlformats.org/officeDocument/2006/relationships/image" Target="../media/image75.png"/><Relationship Id="rId3" Type="http://schemas.openxmlformats.org/officeDocument/2006/relationships/image" Target="../media/image14.png"/><Relationship Id="rId21" Type="http://schemas.openxmlformats.org/officeDocument/2006/relationships/image" Target="../media/image70.svg"/><Relationship Id="rId7" Type="http://schemas.openxmlformats.org/officeDocument/2006/relationships/image" Target="../media/image56.svg"/><Relationship Id="rId12" Type="http://schemas.openxmlformats.org/officeDocument/2006/relationships/image" Target="../media/image61.png"/><Relationship Id="rId17" Type="http://schemas.openxmlformats.org/officeDocument/2006/relationships/image" Target="../media/image66.svg"/><Relationship Id="rId25" Type="http://schemas.openxmlformats.org/officeDocument/2006/relationships/image" Target="../media/image74.svg"/><Relationship Id="rId2" Type="http://schemas.openxmlformats.org/officeDocument/2006/relationships/notesSlide" Target="../notesSlides/notesSlide16.xml"/><Relationship Id="rId16" Type="http://schemas.openxmlformats.org/officeDocument/2006/relationships/image" Target="../media/image65.png"/><Relationship Id="rId20"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60.svg"/><Relationship Id="rId24" Type="http://schemas.openxmlformats.org/officeDocument/2006/relationships/image" Target="../media/image73.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72.svg"/><Relationship Id="rId10" Type="http://schemas.openxmlformats.org/officeDocument/2006/relationships/image" Target="../media/image59.png"/><Relationship Id="rId19" Type="http://schemas.openxmlformats.org/officeDocument/2006/relationships/image" Target="../media/image68.svg"/><Relationship Id="rId4" Type="http://schemas.openxmlformats.org/officeDocument/2006/relationships/image" Target="../media/image53.png"/><Relationship Id="rId9" Type="http://schemas.openxmlformats.org/officeDocument/2006/relationships/image" Target="../media/image58.svg"/><Relationship Id="rId14" Type="http://schemas.openxmlformats.org/officeDocument/2006/relationships/image" Target="../media/image63.png"/><Relationship Id="rId22" Type="http://schemas.openxmlformats.org/officeDocument/2006/relationships/image" Target="../media/image71.png"/><Relationship Id="rId27" Type="http://schemas.openxmlformats.org/officeDocument/2006/relationships/image" Target="../media/image76.svg"/></Relationships>
</file>

<file path=ppt/slides/_rels/slide1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79.svg"/><Relationship Id="rId4" Type="http://schemas.openxmlformats.org/officeDocument/2006/relationships/image" Target="../media/image78.pn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83.svg"/><Relationship Id="rId13" Type="http://schemas.openxmlformats.org/officeDocument/2006/relationships/image" Target="../media/image86.png"/><Relationship Id="rId3" Type="http://schemas.openxmlformats.org/officeDocument/2006/relationships/image" Target="../media/image14.png"/><Relationship Id="rId7" Type="http://schemas.openxmlformats.org/officeDocument/2006/relationships/image" Target="../media/image82.png"/><Relationship Id="rId12" Type="http://schemas.openxmlformats.org/officeDocument/2006/relationships/image" Target="../media/image31.sv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30.png"/><Relationship Id="rId5" Type="http://schemas.openxmlformats.org/officeDocument/2006/relationships/image" Target="../media/image28.png"/><Relationship Id="rId10" Type="http://schemas.openxmlformats.org/officeDocument/2006/relationships/image" Target="../media/image85.svg"/><Relationship Id="rId4" Type="http://schemas.openxmlformats.org/officeDocument/2006/relationships/image" Target="../media/image81.png"/><Relationship Id="rId9" Type="http://schemas.openxmlformats.org/officeDocument/2006/relationships/image" Target="../media/image84.png"/><Relationship Id="rId14" Type="http://schemas.openxmlformats.org/officeDocument/2006/relationships/image" Target="../media/image87.sv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90.svg"/><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90.sv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90.sv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90.sv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92.jpe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svg"/><Relationship Id="rId18" Type="http://schemas.openxmlformats.org/officeDocument/2006/relationships/image" Target="../media/image67.png"/><Relationship Id="rId26" Type="http://schemas.openxmlformats.org/officeDocument/2006/relationships/image" Target="../media/image75.png"/><Relationship Id="rId3" Type="http://schemas.openxmlformats.org/officeDocument/2006/relationships/image" Target="../media/image14.png"/><Relationship Id="rId21" Type="http://schemas.openxmlformats.org/officeDocument/2006/relationships/image" Target="../media/image70.svg"/><Relationship Id="rId7" Type="http://schemas.openxmlformats.org/officeDocument/2006/relationships/image" Target="../media/image56.svg"/><Relationship Id="rId12" Type="http://schemas.openxmlformats.org/officeDocument/2006/relationships/image" Target="../media/image61.png"/><Relationship Id="rId17" Type="http://schemas.openxmlformats.org/officeDocument/2006/relationships/image" Target="../media/image66.svg"/><Relationship Id="rId25" Type="http://schemas.openxmlformats.org/officeDocument/2006/relationships/image" Target="../media/image74.svg"/><Relationship Id="rId2" Type="http://schemas.openxmlformats.org/officeDocument/2006/relationships/notesSlide" Target="../notesSlides/notesSlide37.xml"/><Relationship Id="rId16" Type="http://schemas.openxmlformats.org/officeDocument/2006/relationships/image" Target="../media/image65.png"/><Relationship Id="rId20"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60.svg"/><Relationship Id="rId24" Type="http://schemas.openxmlformats.org/officeDocument/2006/relationships/image" Target="../media/image73.png"/><Relationship Id="rId5" Type="http://schemas.openxmlformats.org/officeDocument/2006/relationships/image" Target="../media/image54.svg"/><Relationship Id="rId15" Type="http://schemas.openxmlformats.org/officeDocument/2006/relationships/image" Target="../media/image64.svg"/><Relationship Id="rId23" Type="http://schemas.openxmlformats.org/officeDocument/2006/relationships/image" Target="../media/image72.svg"/><Relationship Id="rId10" Type="http://schemas.openxmlformats.org/officeDocument/2006/relationships/image" Target="../media/image59.png"/><Relationship Id="rId19" Type="http://schemas.openxmlformats.org/officeDocument/2006/relationships/image" Target="../media/image68.svg"/><Relationship Id="rId4" Type="http://schemas.openxmlformats.org/officeDocument/2006/relationships/image" Target="../media/image53.png"/><Relationship Id="rId9" Type="http://schemas.openxmlformats.org/officeDocument/2006/relationships/image" Target="../media/image58.svg"/><Relationship Id="rId14" Type="http://schemas.openxmlformats.org/officeDocument/2006/relationships/image" Target="../media/image63.png"/><Relationship Id="rId22" Type="http://schemas.openxmlformats.org/officeDocument/2006/relationships/image" Target="../media/image71.png"/><Relationship Id="rId27" Type="http://schemas.openxmlformats.org/officeDocument/2006/relationships/image" Target="../media/image76.sv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image" Target="../media/image14.png"/><Relationship Id="rId7" Type="http://schemas.openxmlformats.org/officeDocument/2006/relationships/image" Target="../media/image101.jpeg"/><Relationship Id="rId12" Type="http://schemas.openxmlformats.org/officeDocument/2006/relationships/image" Target="../media/image106.sv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00.jpeg"/><Relationship Id="rId11" Type="http://schemas.openxmlformats.org/officeDocument/2006/relationships/image" Target="../media/image105.png"/><Relationship Id="rId5" Type="http://schemas.openxmlformats.org/officeDocument/2006/relationships/image" Target="../media/image99.svg"/><Relationship Id="rId10" Type="http://schemas.openxmlformats.org/officeDocument/2006/relationships/image" Target="../media/image104.jpeg"/><Relationship Id="rId4" Type="http://schemas.openxmlformats.org/officeDocument/2006/relationships/image" Target="../media/image98.png"/><Relationship Id="rId9" Type="http://schemas.openxmlformats.org/officeDocument/2006/relationships/image" Target="../media/image103.jpe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image" Target="../media/image105.png"/><Relationship Id="rId7" Type="http://schemas.openxmlformats.org/officeDocument/2006/relationships/image" Target="../media/image103.jpeg"/><Relationship Id="rId12"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04.jpeg"/><Relationship Id="rId5" Type="http://schemas.openxmlformats.org/officeDocument/2006/relationships/image" Target="../media/image100.jpeg"/><Relationship Id="rId10" Type="http://schemas.openxmlformats.org/officeDocument/2006/relationships/image" Target="../media/image99.svg"/><Relationship Id="rId4" Type="http://schemas.openxmlformats.org/officeDocument/2006/relationships/image" Target="../media/image106.svg"/><Relationship Id="rId9" Type="http://schemas.openxmlformats.org/officeDocument/2006/relationships/image" Target="../media/image9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7.sv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77.png"/><Relationship Id="rId4" Type="http://schemas.openxmlformats.org/officeDocument/2006/relationships/image" Target="../media/image18.svg"/></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109.svg"/><Relationship Id="rId5" Type="http://schemas.openxmlformats.org/officeDocument/2006/relationships/image" Target="../media/image108.png"/><Relationship Id="rId4" Type="http://schemas.openxmlformats.org/officeDocument/2006/relationships/image" Target="../media/image20.svg"/></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111.svg"/></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5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6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8.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14.pn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7.sv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77.png"/><Relationship Id="rId4" Type="http://schemas.openxmlformats.org/officeDocument/2006/relationships/image" Target="../media/image18.svg"/></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106.svg"/><Relationship Id="rId4" Type="http://schemas.openxmlformats.org/officeDocument/2006/relationships/image" Target="../media/image105.png"/></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6.xml"/><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7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119.png"/></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7.sv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77.png"/><Relationship Id="rId4" Type="http://schemas.openxmlformats.org/officeDocument/2006/relationships/image" Target="../media/image18.svg"/></Relationships>
</file>

<file path=ppt/slides/_rels/slide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7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openxmlformats.org/officeDocument/2006/relationships/image" Target="../media/image120.png"/><Relationship Id="rId4" Type="http://schemas.openxmlformats.org/officeDocument/2006/relationships/image" Target="../media/image20.svg"/></Relationships>
</file>

<file path=ppt/slides/_rels/slide7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20.sv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svg"/></Relationships>
</file>

<file path=ppt/slides/_rels/slide8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8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8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8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84.xml.rels><?xml version="1.0" encoding="UTF-8" standalone="yes"?>
<Relationships xmlns="http://schemas.openxmlformats.org/package/2006/relationships"><Relationship Id="rId3" Type="http://schemas.openxmlformats.org/officeDocument/2006/relationships/image" Target="../media/image123.png"/><Relationship Id="rId7" Type="http://schemas.openxmlformats.org/officeDocument/2006/relationships/image" Target="../media/image14.pn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126.svg"/><Relationship Id="rId5" Type="http://schemas.openxmlformats.org/officeDocument/2006/relationships/image" Target="../media/image125.png"/><Relationship Id="rId4" Type="http://schemas.openxmlformats.org/officeDocument/2006/relationships/image" Target="../media/image124.svg"/></Relationships>
</file>

<file path=ppt/slides/_rels/slide8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8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7.svg"/><Relationship Id="rId2" Type="http://schemas.openxmlformats.org/officeDocument/2006/relationships/notesSlide" Target="../notesSlides/notesSlide83.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77.png"/><Relationship Id="rId4" Type="http://schemas.openxmlformats.org/officeDocument/2006/relationships/image" Target="../media/image18.svg"/></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8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5.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77.png"/></Relationships>
</file>

<file path=ppt/slides/_rels/slide8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129.svg"/><Relationship Id="rId4" Type="http://schemas.openxmlformats.org/officeDocument/2006/relationships/image" Target="../media/image1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7.xml"/><Relationship Id="rId1" Type="http://schemas.openxmlformats.org/officeDocument/2006/relationships/slideLayout" Target="../slideLayouts/slideLayout7.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115.png"/></Relationships>
</file>

<file path=ppt/slides/_rels/slide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image" Target="../media/image97.svg"/><Relationship Id="rId2" Type="http://schemas.openxmlformats.org/officeDocument/2006/relationships/notesSlide" Target="../notesSlides/notesSlide89.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106.svg"/><Relationship Id="rId4" Type="http://schemas.openxmlformats.org/officeDocument/2006/relationships/image" Target="../media/image105.png"/></Relationships>
</file>

<file path=ppt/slides/_rels/slide9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png"/></Relationships>
</file>

<file path=ppt/slides/_rels/slide9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111.svg"/></Relationships>
</file>

<file path=ppt/slides/_rels/slide9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97.svg"/><Relationship Id="rId2" Type="http://schemas.openxmlformats.org/officeDocument/2006/relationships/notesSlide" Target="../notesSlides/notesSlide93.xml"/><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77.png"/><Relationship Id="rId4" Type="http://schemas.openxmlformats.org/officeDocument/2006/relationships/image" Target="../media/image18.svg"/></Relationships>
</file>

<file path=ppt/slides/_rels/slide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18.svg"/></Relationships>
</file>

<file path=ppt/slides/_rels/slide9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1559" y="-146709"/>
            <a:ext cx="18339559" cy="9910065"/>
          </a:xfrm>
          <a:custGeom>
            <a:avLst/>
            <a:gdLst/>
            <a:ahLst/>
            <a:cxnLst/>
            <a:rect l="l" t="t" r="r" b="b"/>
            <a:pathLst>
              <a:path w="18339559" h="9910065">
                <a:moveTo>
                  <a:pt x="0" y="0"/>
                </a:moveTo>
                <a:lnTo>
                  <a:pt x="18339559" y="0"/>
                </a:lnTo>
                <a:lnTo>
                  <a:pt x="18339559" y="9910065"/>
                </a:lnTo>
                <a:lnTo>
                  <a:pt x="0" y="9910065"/>
                </a:lnTo>
                <a:lnTo>
                  <a:pt x="0" y="0"/>
                </a:lnTo>
                <a:close/>
              </a:path>
            </a:pathLst>
          </a:custGeom>
          <a:blipFill>
            <a:blip r:embed="rId2"/>
            <a:stretch>
              <a:fillRect t="-14832" b="-1483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4"/>
          <p:cNvSpPr/>
          <p:nvPr/>
        </p:nvSpPr>
        <p:spPr>
          <a:xfrm>
            <a:off x="-25780" y="2141904"/>
            <a:ext cx="18339559" cy="8344951"/>
          </a:xfrm>
          <a:custGeom>
            <a:avLst/>
            <a:gdLst/>
            <a:ahLst/>
            <a:cxnLst/>
            <a:rect l="l" t="t" r="r" b="b"/>
            <a:pathLst>
              <a:path w="18287871" h="8344951">
                <a:moveTo>
                  <a:pt x="0" y="0"/>
                </a:moveTo>
                <a:lnTo>
                  <a:pt x="18287871" y="0"/>
                </a:lnTo>
                <a:lnTo>
                  <a:pt x="18287871" y="8344951"/>
                </a:lnTo>
                <a:lnTo>
                  <a:pt x="0" y="8344951"/>
                </a:lnTo>
                <a:lnTo>
                  <a:pt x="0" y="0"/>
                </a:lnTo>
                <a:close/>
              </a:path>
            </a:pathLst>
          </a:custGeom>
          <a:blipFill>
            <a:blip r:embed="rId3">
              <a:alphaModFix amt="76000"/>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5" name="Group 5"/>
          <p:cNvGrpSpPr/>
          <p:nvPr/>
        </p:nvGrpSpPr>
        <p:grpSpPr>
          <a:xfrm>
            <a:off x="-44830" y="8904617"/>
            <a:ext cx="18339559" cy="1596525"/>
            <a:chOff x="0" y="0"/>
            <a:chExt cx="4830172" cy="360321"/>
          </a:xfrm>
        </p:grpSpPr>
        <p:sp>
          <p:nvSpPr>
            <p:cNvPr id="6" name="Freeform 6"/>
            <p:cNvSpPr/>
            <p:nvPr/>
          </p:nvSpPr>
          <p:spPr>
            <a:xfrm>
              <a:off x="0" y="0"/>
              <a:ext cx="4830172" cy="360321"/>
            </a:xfrm>
            <a:custGeom>
              <a:avLst/>
              <a:gdLst/>
              <a:ahLst/>
              <a:cxnLst/>
              <a:rect l="l" t="t" r="r" b="b"/>
              <a:pathLst>
                <a:path w="4830172" h="360321">
                  <a:moveTo>
                    <a:pt x="0" y="0"/>
                  </a:moveTo>
                  <a:lnTo>
                    <a:pt x="4830172" y="0"/>
                  </a:lnTo>
                  <a:lnTo>
                    <a:pt x="4830172" y="360321"/>
                  </a:lnTo>
                  <a:lnTo>
                    <a:pt x="0" y="360321"/>
                  </a:lnTo>
                  <a:close/>
                </a:path>
              </a:pathLst>
            </a:custGeom>
            <a:solidFill>
              <a:srgbClr val="FFFFFF"/>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0" y="-66675"/>
              <a:ext cx="4830172" cy="42699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a:off x="6672328" y="8690474"/>
            <a:ext cx="11615672" cy="1824956"/>
            <a:chOff x="0" y="0"/>
            <a:chExt cx="15487563" cy="2433275"/>
          </a:xfrm>
        </p:grpSpPr>
        <p:sp>
          <p:nvSpPr>
            <p:cNvPr id="9" name="Freeform 9"/>
            <p:cNvSpPr/>
            <p:nvPr/>
          </p:nvSpPr>
          <p:spPr>
            <a:xfrm>
              <a:off x="0" y="0"/>
              <a:ext cx="10333814" cy="2433275"/>
            </a:xfrm>
            <a:custGeom>
              <a:avLst/>
              <a:gdLst/>
              <a:ahLst/>
              <a:cxnLst/>
              <a:rect l="l" t="t" r="r" b="b"/>
              <a:pathLst>
                <a:path w="10333814" h="2433275">
                  <a:moveTo>
                    <a:pt x="0" y="0"/>
                  </a:moveTo>
                  <a:lnTo>
                    <a:pt x="10333814" y="0"/>
                  </a:lnTo>
                  <a:lnTo>
                    <a:pt x="10333814" y="2433275"/>
                  </a:lnTo>
                  <a:lnTo>
                    <a:pt x="0" y="2433275"/>
                  </a:lnTo>
                  <a:lnTo>
                    <a:pt x="0" y="0"/>
                  </a:lnTo>
                  <a:close/>
                </a:path>
              </a:pathLst>
            </a:custGeom>
            <a:blipFill>
              <a:blip r:embed="rId5"/>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a:off x="10590500" y="387084"/>
              <a:ext cx="4897063" cy="2046191"/>
            </a:xfrm>
            <a:custGeom>
              <a:avLst/>
              <a:gdLst/>
              <a:ahLst/>
              <a:cxnLst/>
              <a:rect l="l" t="t" r="r" b="b"/>
              <a:pathLst>
                <a:path w="4897063" h="2046191">
                  <a:moveTo>
                    <a:pt x="0" y="0"/>
                  </a:moveTo>
                  <a:lnTo>
                    <a:pt x="4897063" y="0"/>
                  </a:lnTo>
                  <a:lnTo>
                    <a:pt x="4897063" y="2046191"/>
                  </a:lnTo>
                  <a:lnTo>
                    <a:pt x="0" y="2046191"/>
                  </a:lnTo>
                  <a:lnTo>
                    <a:pt x="0" y="0"/>
                  </a:lnTo>
                  <a:close/>
                </a:path>
              </a:pathLst>
            </a:cu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 name="TextBox 11"/>
          <p:cNvSpPr txBox="1"/>
          <p:nvPr/>
        </p:nvSpPr>
        <p:spPr>
          <a:xfrm>
            <a:off x="1695838" y="6073187"/>
            <a:ext cx="16639515" cy="1897955"/>
          </a:xfrm>
          <a:prstGeom prst="rect">
            <a:avLst/>
          </a:prstGeom>
        </p:spPr>
        <p:txBody>
          <a:bodyPr lIns="0" tIns="0" rIns="0" bIns="0" rtlCol="0" anchor="t">
            <a:spAutoFit/>
          </a:bodyPr>
          <a:lstStyle/>
          <a:p>
            <a:pPr marL="0" marR="0" lvl="0" indent="0" algn="l" defTabSz="914400" rtl="0" eaLnBrk="1" fontAlgn="auto" latinLnBrk="0" hangingPunct="1">
              <a:lnSpc>
                <a:spcPts val="7412"/>
              </a:lnSpc>
              <a:spcBef>
                <a:spcPts val="0"/>
              </a:spcBef>
              <a:spcAft>
                <a:spcPts val="0"/>
              </a:spcAft>
              <a:buClrTx/>
              <a:buSzTx/>
              <a:buFontTx/>
              <a:buNone/>
              <a:tabLst/>
              <a:defRPr/>
            </a:pPr>
            <a:r>
              <a:rPr kumimoji="0" lang="en-US" sz="6390" b="1" i="0" u="none" strike="noStrike" kern="1200" cap="none" spc="0" normalizeH="0" baseline="0" noProof="0" dirty="0">
                <a:ln>
                  <a:noFill/>
                </a:ln>
                <a:solidFill>
                  <a:srgbClr val="FFFFFF"/>
                </a:solidFill>
                <a:effectLst/>
                <a:uLnTx/>
                <a:uFillTx/>
                <a:latin typeface="Graphik Bold"/>
                <a:ea typeface="Graphik Bold"/>
                <a:cs typeface="Graphik Bold"/>
                <a:sym typeface="Graphik Bold"/>
              </a:rPr>
              <a:t>Human Rights and Environmental Due Diligence Training for Trade Unions</a:t>
            </a:r>
          </a:p>
        </p:txBody>
      </p:sp>
      <p:sp>
        <p:nvSpPr>
          <p:cNvPr id="3" name="TextBox 8">
            <a:extLst>
              <a:ext uri="{FF2B5EF4-FFF2-40B4-BE49-F238E27FC236}">
                <a16:creationId xmlns:a16="http://schemas.microsoft.com/office/drawing/2014/main" id="{DA722308-DCEB-B9B8-7DF2-D4E16F524887}"/>
              </a:ext>
            </a:extLst>
          </p:cNvPr>
          <p:cNvSpPr txBox="1"/>
          <p:nvPr/>
        </p:nvSpPr>
        <p:spPr>
          <a:xfrm>
            <a:off x="1735267" y="7989919"/>
            <a:ext cx="10732584" cy="663002"/>
          </a:xfrm>
          <a:prstGeom prst="rect">
            <a:avLst/>
          </a:prstGeom>
        </p:spPr>
        <p:txBody>
          <a:bodyPr lIns="0" tIns="0" rIns="0" bIns="0" rtlCol="0" anchor="t">
            <a:spAutoFit/>
          </a:bodyPr>
          <a:lstStyle/>
          <a:p>
            <a:pPr algn="l">
              <a:lnSpc>
                <a:spcPts val="5799"/>
              </a:lnSpc>
            </a:pPr>
            <a:r>
              <a:rPr lang="en-US" sz="4142" dirty="0">
                <a:solidFill>
                  <a:srgbClr val="FFFFFF"/>
                </a:solidFill>
                <a:latin typeface="Graphik"/>
                <a:ea typeface="Graphik"/>
                <a:cs typeface="Graphik"/>
                <a:sym typeface="Graphik"/>
              </a:rPr>
              <a:t>Intensive Training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5161660" y="2237002"/>
            <a:ext cx="7964679" cy="7374142"/>
          </a:xfrm>
          <a:custGeom>
            <a:avLst/>
            <a:gdLst/>
            <a:ahLst/>
            <a:cxnLst/>
            <a:rect l="l" t="t" r="r" b="b"/>
            <a:pathLst>
              <a:path w="7964679" h="7374142">
                <a:moveTo>
                  <a:pt x="0" y="0"/>
                </a:moveTo>
                <a:lnTo>
                  <a:pt x="7964680" y="0"/>
                </a:lnTo>
                <a:lnTo>
                  <a:pt x="7964680" y="7374142"/>
                </a:lnTo>
                <a:lnTo>
                  <a:pt x="0" y="7374142"/>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028700" y="981075"/>
            <a:ext cx="14991287" cy="949135"/>
          </a:xfrm>
          <a:prstGeom prst="rect">
            <a:avLst/>
          </a:prstGeom>
        </p:spPr>
        <p:txBody>
          <a:bodyPr lIns="0" tIns="0" rIns="0" bIns="0" rtlCol="0" anchor="t">
            <a:spAutoFit/>
          </a:bodyPr>
          <a:lstStyle/>
          <a:p>
            <a:pPr algn="ctr">
              <a:lnSpc>
                <a:spcPts val="6844"/>
              </a:lnSpc>
            </a:pPr>
            <a:r>
              <a:rPr lang="en-US" sz="5900">
                <a:solidFill>
                  <a:srgbClr val="FFC000"/>
                </a:solidFill>
                <a:latin typeface="Graphik Bold"/>
                <a:ea typeface="Graphik Bold"/>
                <a:cs typeface="Graphik Bold"/>
                <a:sym typeface="Graphik Bold"/>
              </a:rPr>
              <a:t>Responsible Business Conduct </a:t>
            </a:r>
            <a:r>
              <a:rPr lang="en-US" sz="5900">
                <a:solidFill>
                  <a:srgbClr val="FFFFFF"/>
                </a:solidFill>
                <a:latin typeface="Graphik Bold"/>
                <a:ea typeface="Graphik Bold"/>
                <a:cs typeface="Graphik Bold"/>
                <a:sym typeface="Graphik Bold"/>
              </a:rPr>
              <a:t>(RBC)</a:t>
            </a:r>
            <a:r>
              <a:rPr lang="en-US" sz="5900">
                <a:solidFill>
                  <a:srgbClr val="FFC000"/>
                </a:solidFill>
                <a:latin typeface="Graphik Bold"/>
                <a:ea typeface="Graphik Bold"/>
                <a:cs typeface="Graphik Bold"/>
                <a:sym typeface="Graphik Bold"/>
              </a:rPr>
              <a:t> </a:t>
            </a:r>
          </a:p>
        </p:txBody>
      </p:sp>
      <p:grpSp>
        <p:nvGrpSpPr>
          <p:cNvPr id="4" name="Group 4"/>
          <p:cNvGrpSpPr/>
          <p:nvPr/>
        </p:nvGrpSpPr>
        <p:grpSpPr>
          <a:xfrm>
            <a:off x="15410534" y="277192"/>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182088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Instrument:</a:t>
            </a:r>
          </a:p>
          <a:p>
            <a:pPr algn="ctr">
              <a:lnSpc>
                <a:spcPts val="6893"/>
              </a:lnSpc>
            </a:pPr>
            <a:r>
              <a:rPr lang="en-US" sz="5942">
                <a:solidFill>
                  <a:srgbClr val="FFFFFF"/>
                </a:solidFill>
                <a:latin typeface="Graphik Bold"/>
                <a:ea typeface="Graphik Bold"/>
                <a:cs typeface="Graphik Bold"/>
                <a:sym typeface="Graphik Bold"/>
              </a:rPr>
              <a:t>Fair Work Monitor</a:t>
            </a:r>
          </a:p>
        </p:txBody>
      </p:sp>
      <p:sp>
        <p:nvSpPr>
          <p:cNvPr id="3" name="TextBox 3"/>
          <p:cNvSpPr txBox="1"/>
          <p:nvPr/>
        </p:nvSpPr>
        <p:spPr>
          <a:xfrm>
            <a:off x="1338528" y="3511950"/>
            <a:ext cx="15610944" cy="11106404"/>
          </a:xfrm>
          <a:prstGeom prst="rect">
            <a:avLst/>
          </a:prstGeom>
        </p:spPr>
        <p:txBody>
          <a:bodyPr lIns="0" tIns="0" rIns="0" bIns="0" rtlCol="0" anchor="t">
            <a:spAutoFit/>
          </a:bodyPr>
          <a:lstStyle/>
          <a:p>
            <a:pPr marL="820421" lvl="1" indent="-410210" algn="l">
              <a:lnSpc>
                <a:spcPts val="4408"/>
              </a:lnSpc>
              <a:buFont typeface="Arial"/>
              <a:buChar char="•"/>
            </a:pPr>
            <a:r>
              <a:rPr lang="en-US" sz="3800" dirty="0">
                <a:solidFill>
                  <a:srgbClr val="FFFFFF"/>
                </a:solidFill>
                <a:latin typeface="Graphik"/>
                <a:ea typeface="Graphik"/>
                <a:cs typeface="Graphik"/>
                <a:sym typeface="Graphik"/>
              </a:rPr>
              <a:t>Example: garment sector in Cambodia 2022-2024</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2022: 500 workers from 30 garment factories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2023: 1200 workers from 50 garment factories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2024: 2405 workers from 93 garment factories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Comparison between years:</a:t>
            </a:r>
          </a:p>
          <a:p>
            <a:pPr marL="1640841" lvl="2" indent="-546947" algn="l">
              <a:lnSpc>
                <a:spcPts val="4408"/>
              </a:lnSpc>
              <a:buFont typeface="Arial"/>
              <a:buChar char="⚬"/>
            </a:pPr>
            <a:r>
              <a:rPr lang="en-US" sz="3800" dirty="0">
                <a:solidFill>
                  <a:srgbClr val="FFFFFF"/>
                </a:solidFill>
                <a:latin typeface="Graphik"/>
                <a:ea typeface="Graphik"/>
                <a:cs typeface="Graphik"/>
                <a:sym typeface="Graphik"/>
              </a:rPr>
              <a:t>Cost of living increased with 35%</a:t>
            </a:r>
          </a:p>
          <a:p>
            <a:pPr marL="1640841" lvl="2" indent="-546947" algn="l">
              <a:lnSpc>
                <a:spcPts val="4408"/>
              </a:lnSpc>
              <a:buFont typeface="Arial"/>
              <a:buChar char="⚬"/>
            </a:pPr>
            <a:r>
              <a:rPr lang="en-US" sz="3800" dirty="0">
                <a:solidFill>
                  <a:srgbClr val="FFFFFF"/>
                </a:solidFill>
                <a:latin typeface="Graphik"/>
                <a:ea typeface="Graphik"/>
                <a:cs typeface="Graphik"/>
                <a:sym typeface="Graphik"/>
              </a:rPr>
              <a:t>Debt has increased</a:t>
            </a: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a:p>
            <a:pPr algn="l">
              <a:lnSpc>
                <a:spcPts val="4408"/>
              </a:lnSpc>
            </a:pPr>
            <a:endParaRPr lang="en-US" sz="3800" dirty="0">
              <a:solidFill>
                <a:srgbClr val="FFFFFF"/>
              </a:solidFill>
              <a:latin typeface="Graphik"/>
              <a:ea typeface="Graphik"/>
              <a:cs typeface="Graphik"/>
              <a:sym typeface="Graphik"/>
            </a:endParaRPr>
          </a:p>
        </p:txBody>
      </p:sp>
      <p:grpSp>
        <p:nvGrpSpPr>
          <p:cNvPr id="4" name="Group 4"/>
          <p:cNvGrpSpPr/>
          <p:nvPr/>
        </p:nvGrpSpPr>
        <p:grpSpPr>
          <a:xfrm>
            <a:off x="15437857"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656772" y="660474"/>
            <a:ext cx="1899424" cy="1899424"/>
          </a:xfrm>
          <a:custGeom>
            <a:avLst/>
            <a:gdLst/>
            <a:ahLst/>
            <a:cxnLst/>
            <a:rect l="l" t="t" r="r" b="b"/>
            <a:pathLst>
              <a:path w="1899424" h="1899424">
                <a:moveTo>
                  <a:pt x="0" y="0"/>
                </a:moveTo>
                <a:lnTo>
                  <a:pt x="1899423" y="0"/>
                </a:lnTo>
                <a:lnTo>
                  <a:pt x="1899423"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12073987" y="5933689"/>
            <a:ext cx="5767444" cy="4353311"/>
          </a:xfrm>
          <a:custGeom>
            <a:avLst/>
            <a:gdLst/>
            <a:ahLst/>
            <a:cxnLst/>
            <a:rect l="l" t="t" r="r" b="b"/>
            <a:pathLst>
              <a:path w="5767444" h="4353311">
                <a:moveTo>
                  <a:pt x="0" y="0"/>
                </a:moveTo>
                <a:lnTo>
                  <a:pt x="5767443" y="0"/>
                </a:lnTo>
                <a:lnTo>
                  <a:pt x="5767443" y="4353311"/>
                </a:lnTo>
                <a:lnTo>
                  <a:pt x="0" y="4353311"/>
                </a:lnTo>
                <a:lnTo>
                  <a:pt x="0" y="0"/>
                </a:lnTo>
                <a:close/>
              </a:path>
            </a:pathLst>
          </a:custGeom>
          <a:blipFill>
            <a:blip r:embed="rId5"/>
            <a:stretch>
              <a:fillRect/>
            </a:stretch>
          </a:blipFill>
        </p:spPr>
        <p:txBody>
          <a:bodyPr/>
          <a:lstStyle/>
          <a:p>
            <a:endParaRPr lang="nl-NL"/>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Communicate</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690500" y="2680874"/>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2814230" y="2239790"/>
            <a:ext cx="4953024" cy="2903710"/>
          </a:xfrm>
          <a:custGeom>
            <a:avLst/>
            <a:gdLst/>
            <a:ahLst/>
            <a:cxnLst/>
            <a:rect l="l" t="t" r="r" b="b"/>
            <a:pathLst>
              <a:path w="4953024" h="2903710">
                <a:moveTo>
                  <a:pt x="0" y="0"/>
                </a:moveTo>
                <a:lnTo>
                  <a:pt x="4953023" y="0"/>
                </a:lnTo>
                <a:lnTo>
                  <a:pt x="4953023" y="2903710"/>
                </a:lnTo>
                <a:lnTo>
                  <a:pt x="0" y="2903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3700931" y="2063126"/>
            <a:ext cx="10886137" cy="3080374"/>
          </a:xfrm>
          <a:custGeom>
            <a:avLst/>
            <a:gdLst/>
            <a:ahLst/>
            <a:cxnLst/>
            <a:rect l="l" t="t" r="r" b="b"/>
            <a:pathLst>
              <a:path w="10886137" h="3080374">
                <a:moveTo>
                  <a:pt x="0" y="0"/>
                </a:moveTo>
                <a:lnTo>
                  <a:pt x="10886138" y="0"/>
                </a:lnTo>
                <a:lnTo>
                  <a:pt x="10886138" y="3080374"/>
                </a:lnTo>
                <a:lnTo>
                  <a:pt x="0" y="3080374"/>
                </a:lnTo>
                <a:lnTo>
                  <a:pt x="0" y="0"/>
                </a:lnTo>
                <a:close/>
              </a:path>
            </a:pathLst>
          </a:custGeom>
          <a:blipFill>
            <a:blip r:embed="rId3"/>
            <a:stretch>
              <a:fillRect/>
            </a:stretch>
          </a:blipFill>
        </p:spPr>
        <p:txBody>
          <a:bodyPr/>
          <a:lstStyle/>
          <a:p>
            <a:endParaRPr lang="nl-NL"/>
          </a:p>
        </p:txBody>
      </p:sp>
      <p:sp>
        <p:nvSpPr>
          <p:cNvPr id="3" name="Freeform 3"/>
          <p:cNvSpPr/>
          <p:nvPr/>
        </p:nvSpPr>
        <p:spPr>
          <a:xfrm>
            <a:off x="6279689" y="5143500"/>
            <a:ext cx="6838505" cy="4553640"/>
          </a:xfrm>
          <a:custGeom>
            <a:avLst/>
            <a:gdLst/>
            <a:ahLst/>
            <a:cxnLst/>
            <a:rect l="l" t="t" r="r" b="b"/>
            <a:pathLst>
              <a:path w="6838505" h="4553640">
                <a:moveTo>
                  <a:pt x="0" y="0"/>
                </a:moveTo>
                <a:lnTo>
                  <a:pt x="6838506" y="0"/>
                </a:lnTo>
                <a:lnTo>
                  <a:pt x="6838506" y="4553640"/>
                </a:lnTo>
                <a:lnTo>
                  <a:pt x="0" y="4553640"/>
                </a:lnTo>
                <a:lnTo>
                  <a:pt x="0" y="0"/>
                </a:lnTo>
                <a:close/>
              </a:path>
            </a:pathLst>
          </a:custGeom>
          <a:blipFill>
            <a:blip r:embed="rId4"/>
            <a:stretch>
              <a:fillRect/>
            </a:stretch>
          </a:blipFill>
        </p:spPr>
        <p:txBody>
          <a:bodyPr/>
          <a:lstStyle/>
          <a:p>
            <a:endParaRPr lang="nl-NL"/>
          </a:p>
        </p:txBody>
      </p:sp>
      <p:sp>
        <p:nvSpPr>
          <p:cNvPr id="4" name="Freeform 4"/>
          <p:cNvSpPr/>
          <p:nvPr/>
        </p:nvSpPr>
        <p:spPr>
          <a:xfrm>
            <a:off x="12327515" y="4225907"/>
            <a:ext cx="5371008" cy="3588147"/>
          </a:xfrm>
          <a:custGeom>
            <a:avLst/>
            <a:gdLst/>
            <a:ahLst/>
            <a:cxnLst/>
            <a:rect l="l" t="t" r="r" b="b"/>
            <a:pathLst>
              <a:path w="5371008" h="3588147">
                <a:moveTo>
                  <a:pt x="0" y="0"/>
                </a:moveTo>
                <a:lnTo>
                  <a:pt x="5371008" y="0"/>
                </a:lnTo>
                <a:lnTo>
                  <a:pt x="5371008" y="3588147"/>
                </a:lnTo>
                <a:lnTo>
                  <a:pt x="0" y="3588147"/>
                </a:lnTo>
                <a:lnTo>
                  <a:pt x="0" y="0"/>
                </a:lnTo>
                <a:close/>
              </a:path>
            </a:pathLst>
          </a:custGeom>
          <a:blipFill>
            <a:blip r:embed="rId5"/>
            <a:stretch>
              <a:fillRect/>
            </a:stretch>
          </a:blipFill>
        </p:spPr>
        <p:txBody>
          <a:bodyPr/>
          <a:lstStyle/>
          <a:p>
            <a:endParaRPr lang="nl-NL"/>
          </a:p>
        </p:txBody>
      </p:sp>
      <p:sp>
        <p:nvSpPr>
          <p:cNvPr id="5" name="TextBox 5"/>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Communicate</a:t>
            </a:r>
          </a:p>
        </p:txBody>
      </p:sp>
      <p:grpSp>
        <p:nvGrpSpPr>
          <p:cNvPr id="6" name="Group 6"/>
          <p:cNvGrpSpPr/>
          <p:nvPr/>
        </p:nvGrpSpPr>
        <p:grpSpPr>
          <a:xfrm>
            <a:off x="15294949" y="277192"/>
            <a:ext cx="2403574" cy="240357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2272" r="-2272"/>
              </a:stretch>
            </a:blipFill>
          </p:spPr>
          <p:txBody>
            <a:bodyPr/>
            <a:lstStyle/>
            <a:p>
              <a:endParaRPr lang="nl-NL"/>
            </a:p>
          </p:txBody>
        </p:sp>
      </p:grpSp>
      <p:sp>
        <p:nvSpPr>
          <p:cNvPr id="8" name="Freeform 8"/>
          <p:cNvSpPr/>
          <p:nvPr/>
        </p:nvSpPr>
        <p:spPr>
          <a:xfrm>
            <a:off x="1028700" y="5143500"/>
            <a:ext cx="5250989" cy="3498472"/>
          </a:xfrm>
          <a:custGeom>
            <a:avLst/>
            <a:gdLst/>
            <a:ahLst/>
            <a:cxnLst/>
            <a:rect l="l" t="t" r="r" b="b"/>
            <a:pathLst>
              <a:path w="5250989" h="3498472">
                <a:moveTo>
                  <a:pt x="0" y="0"/>
                </a:moveTo>
                <a:lnTo>
                  <a:pt x="5250989" y="0"/>
                </a:lnTo>
                <a:lnTo>
                  <a:pt x="5250989" y="3498472"/>
                </a:lnTo>
                <a:lnTo>
                  <a:pt x="0" y="3498472"/>
                </a:lnTo>
                <a:lnTo>
                  <a:pt x="0" y="0"/>
                </a:lnTo>
                <a:close/>
              </a:path>
            </a:pathLst>
          </a:custGeom>
          <a:blipFill>
            <a:blip r:embed="rId7"/>
            <a:stretch>
              <a:fillRect/>
            </a:stretch>
          </a:blipFill>
        </p:spPr>
        <p:txBody>
          <a:bodyPr/>
          <a:lstStyle/>
          <a:p>
            <a:endParaRPr lang="nl-NL"/>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Good Practice: Zeeman</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1145111" y="2090761"/>
            <a:ext cx="11722144" cy="3561663"/>
          </a:xfrm>
          <a:custGeom>
            <a:avLst/>
            <a:gdLst/>
            <a:ahLst/>
            <a:cxnLst/>
            <a:rect l="l" t="t" r="r" b="b"/>
            <a:pathLst>
              <a:path w="11722144" h="3561663">
                <a:moveTo>
                  <a:pt x="0" y="0"/>
                </a:moveTo>
                <a:lnTo>
                  <a:pt x="11722143" y="0"/>
                </a:lnTo>
                <a:lnTo>
                  <a:pt x="11722143" y="3561663"/>
                </a:lnTo>
                <a:lnTo>
                  <a:pt x="0" y="3561663"/>
                </a:lnTo>
                <a:lnTo>
                  <a:pt x="0" y="0"/>
                </a:lnTo>
                <a:close/>
              </a:path>
            </a:pathLst>
          </a:custGeom>
          <a:blipFill>
            <a:blip r:embed="rId4"/>
            <a:stretch>
              <a:fillRect l="-2344" t="-18769"/>
            </a:stretch>
          </a:blipFill>
        </p:spPr>
        <p:txBody>
          <a:bodyPr/>
          <a:lstStyle/>
          <a:p>
            <a:endParaRPr lang="nl-NL"/>
          </a:p>
        </p:txBody>
      </p:sp>
      <p:grpSp>
        <p:nvGrpSpPr>
          <p:cNvPr id="6" name="Group 6"/>
          <p:cNvGrpSpPr/>
          <p:nvPr/>
        </p:nvGrpSpPr>
        <p:grpSpPr>
          <a:xfrm>
            <a:off x="11658640" y="2090761"/>
            <a:ext cx="5882619" cy="5882619"/>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lnTo>
                    <a:pt x="466396" y="87561"/>
                  </a:lnTo>
                  <a:lnTo>
                    <a:pt x="553838" y="27679"/>
                  </a:lnTo>
                  <a:lnTo>
                    <a:pt x="578287" y="131093"/>
                  </a:lnTo>
                  <a:lnTo>
                    <a:pt x="681363" y="106978"/>
                  </a:lnTo>
                  <a:lnTo>
                    <a:pt x="666963" y="212279"/>
                  </a:lnTo>
                  <a:lnTo>
                    <a:pt x="771752" y="227186"/>
                  </a:lnTo>
                  <a:lnTo>
                    <a:pt x="720448" y="320152"/>
                  </a:lnTo>
                  <a:lnTo>
                    <a:pt x="812800" y="372069"/>
                  </a:lnTo>
                  <a:lnTo>
                    <a:pt x="731520" y="440145"/>
                  </a:lnTo>
                  <a:lnTo>
                    <a:pt x="798961" y="522061"/>
                  </a:lnTo>
                  <a:lnTo>
                    <a:pt x="698682" y="556053"/>
                  </a:lnTo>
                  <a:lnTo>
                    <a:pt x="732104" y="656904"/>
                  </a:lnTo>
                  <a:lnTo>
                    <a:pt x="626370" y="652219"/>
                  </a:lnTo>
                  <a:lnTo>
                    <a:pt x="621259" y="758384"/>
                  </a:lnTo>
                  <a:lnTo>
                    <a:pt x="524350" y="715658"/>
                  </a:lnTo>
                  <a:lnTo>
                    <a:pt x="481396" y="812800"/>
                  </a:lnTo>
                  <a:lnTo>
                    <a:pt x="406400" y="737801"/>
                  </a:lnTo>
                  <a:lnTo>
                    <a:pt x="331404" y="812800"/>
                  </a:lnTo>
                  <a:lnTo>
                    <a:pt x="288450" y="715658"/>
                  </a:lnTo>
                  <a:lnTo>
                    <a:pt x="191541" y="758384"/>
                  </a:lnTo>
                  <a:lnTo>
                    <a:pt x="186430" y="652219"/>
                  </a:lnTo>
                  <a:lnTo>
                    <a:pt x="80696" y="656904"/>
                  </a:lnTo>
                  <a:lnTo>
                    <a:pt x="114118" y="556053"/>
                  </a:lnTo>
                  <a:lnTo>
                    <a:pt x="13839" y="522061"/>
                  </a:lnTo>
                  <a:lnTo>
                    <a:pt x="81280" y="440145"/>
                  </a:lnTo>
                  <a:lnTo>
                    <a:pt x="0" y="372069"/>
                  </a:lnTo>
                  <a:lnTo>
                    <a:pt x="92352" y="320152"/>
                  </a:lnTo>
                  <a:lnTo>
                    <a:pt x="41047" y="227186"/>
                  </a:lnTo>
                  <a:lnTo>
                    <a:pt x="145837" y="212279"/>
                  </a:lnTo>
                  <a:lnTo>
                    <a:pt x="131437" y="106978"/>
                  </a:lnTo>
                  <a:lnTo>
                    <a:pt x="234513" y="131093"/>
                  </a:lnTo>
                  <a:lnTo>
                    <a:pt x="258962" y="27679"/>
                  </a:lnTo>
                  <a:lnTo>
                    <a:pt x="346404" y="87561"/>
                  </a:lnTo>
                  <a:lnTo>
                    <a:pt x="406400" y="0"/>
                  </a:lnTo>
                  <a:close/>
                </a:path>
              </a:pathLst>
            </a:custGeom>
            <a:solidFill>
              <a:srgbClr val="BDA0D3"/>
            </a:solidFill>
          </p:spPr>
          <p:txBody>
            <a:bodyPr/>
            <a:lstStyle/>
            <a:p>
              <a:endParaRPr lang="nl-NL"/>
            </a:p>
          </p:txBody>
        </p:sp>
        <p:sp>
          <p:nvSpPr>
            <p:cNvPr id="8" name="TextBox 8"/>
            <p:cNvSpPr txBox="1"/>
            <p:nvPr/>
          </p:nvSpPr>
          <p:spPr>
            <a:xfrm>
              <a:off x="139700" y="73025"/>
              <a:ext cx="533400" cy="600075"/>
            </a:xfrm>
            <a:prstGeom prst="rect">
              <a:avLst/>
            </a:prstGeom>
          </p:spPr>
          <p:txBody>
            <a:bodyPr lIns="50800" tIns="50800" rIns="50800" bIns="50800" rtlCol="0" anchor="ctr"/>
            <a:lstStyle/>
            <a:p>
              <a:pPr algn="ctr">
                <a:lnSpc>
                  <a:spcPts val="2659"/>
                </a:lnSpc>
              </a:pPr>
              <a:endParaRPr/>
            </a:p>
          </p:txBody>
        </p:sp>
      </p:grpSp>
      <p:sp>
        <p:nvSpPr>
          <p:cNvPr id="9" name="TextBox 9"/>
          <p:cNvSpPr txBox="1"/>
          <p:nvPr/>
        </p:nvSpPr>
        <p:spPr>
          <a:xfrm>
            <a:off x="1145111" y="5954969"/>
            <a:ext cx="15494533" cy="4013009"/>
          </a:xfrm>
          <a:prstGeom prst="rect">
            <a:avLst/>
          </a:prstGeom>
        </p:spPr>
        <p:txBody>
          <a:bodyPr lIns="0" tIns="0" rIns="0" bIns="0" rtlCol="0" anchor="t">
            <a:spAutoFit/>
          </a:bodyPr>
          <a:lstStyle/>
          <a:p>
            <a:pPr algn="l">
              <a:lnSpc>
                <a:spcPts val="3943"/>
              </a:lnSpc>
              <a:spcBef>
                <a:spcPct val="0"/>
              </a:spcBef>
            </a:pPr>
            <a:r>
              <a:rPr lang="en-US" sz="3399">
                <a:solidFill>
                  <a:srgbClr val="FFFFFF"/>
                </a:solidFill>
                <a:latin typeface="Graphik Bold"/>
                <a:ea typeface="Graphik Bold"/>
                <a:cs typeface="Graphik Bold"/>
                <a:sym typeface="Graphik Bold"/>
              </a:rPr>
              <a:t>Clothing discounter (Netherlands):</a:t>
            </a:r>
          </a:p>
          <a:p>
            <a:pPr marL="734059" lvl="1" indent="-367030" algn="l">
              <a:lnSpc>
                <a:spcPts val="3943"/>
              </a:lnSpc>
              <a:buFont typeface="Arial"/>
              <a:buChar char="•"/>
            </a:pPr>
            <a:r>
              <a:rPr lang="en-US" sz="3399">
                <a:solidFill>
                  <a:srgbClr val="FFFFFF"/>
                </a:solidFill>
                <a:latin typeface="Graphik"/>
                <a:ea typeface="Graphik"/>
                <a:cs typeface="Graphik"/>
                <a:sym typeface="Graphik"/>
              </a:rPr>
              <a:t>2-way code of conduct</a:t>
            </a:r>
          </a:p>
          <a:p>
            <a:pPr marL="734059" lvl="1" indent="-367030" algn="l">
              <a:lnSpc>
                <a:spcPts val="3943"/>
              </a:lnSpc>
              <a:buFont typeface="Arial"/>
              <a:buChar char="•"/>
            </a:pPr>
            <a:r>
              <a:rPr lang="en-US" sz="3399">
                <a:solidFill>
                  <a:srgbClr val="FFFFFF"/>
                </a:solidFill>
                <a:latin typeface="Graphik"/>
                <a:ea typeface="Graphik"/>
                <a:cs typeface="Graphik"/>
                <a:sym typeface="Graphik"/>
              </a:rPr>
              <a:t>Living wage for 25% of 1st tier suppliers:</a:t>
            </a:r>
          </a:p>
          <a:p>
            <a:pPr marL="1468119" lvl="2" indent="-489373" algn="l">
              <a:lnSpc>
                <a:spcPts val="3943"/>
              </a:lnSpc>
              <a:buFont typeface="Arial"/>
              <a:buChar char="⚬"/>
            </a:pPr>
            <a:r>
              <a:rPr lang="en-US" sz="3399">
                <a:solidFill>
                  <a:srgbClr val="FFFFFF"/>
                </a:solidFill>
                <a:latin typeface="Graphik"/>
                <a:ea typeface="Graphik"/>
                <a:cs typeface="Graphik"/>
                <a:sym typeface="Graphik"/>
              </a:rPr>
              <a:t>For  % of production in factory: “Zeeman” bonus for workers </a:t>
            </a:r>
          </a:p>
          <a:p>
            <a:pPr marL="1468119" lvl="2" indent="-489373" algn="l">
              <a:lnSpc>
                <a:spcPts val="3943"/>
              </a:lnSpc>
              <a:buFont typeface="Arial"/>
              <a:buChar char="⚬"/>
            </a:pPr>
            <a:r>
              <a:rPr lang="en-US" sz="3399">
                <a:solidFill>
                  <a:srgbClr val="FFFFFF"/>
                </a:solidFill>
                <a:latin typeface="Graphik"/>
                <a:ea typeface="Graphik"/>
                <a:cs typeface="Graphik"/>
                <a:sym typeface="Graphik"/>
              </a:rPr>
              <a:t>Costs 4-7 cents per product</a:t>
            </a:r>
          </a:p>
          <a:p>
            <a:pPr marL="1468119" lvl="2" indent="-489373" algn="l">
              <a:lnSpc>
                <a:spcPts val="3943"/>
              </a:lnSpc>
              <a:buFont typeface="Arial"/>
              <a:buChar char="⚬"/>
            </a:pPr>
            <a:r>
              <a:rPr lang="en-US" sz="3399">
                <a:solidFill>
                  <a:srgbClr val="FFFFFF"/>
                </a:solidFill>
                <a:latin typeface="Graphik"/>
                <a:ea typeface="Graphik"/>
                <a:cs typeface="Graphik"/>
                <a:sym typeface="Graphik"/>
              </a:rPr>
              <a:t>But less sick leaves and higher quality of products</a:t>
            </a:r>
          </a:p>
          <a:p>
            <a:pPr marL="1468119" lvl="2" indent="-489373" algn="l">
              <a:lnSpc>
                <a:spcPts val="3943"/>
              </a:lnSpc>
              <a:buFont typeface="Arial"/>
              <a:buChar char="⚬"/>
            </a:pPr>
            <a:r>
              <a:rPr lang="en-US" sz="3399">
                <a:solidFill>
                  <a:srgbClr val="FFFFFF"/>
                </a:solidFill>
                <a:latin typeface="Graphik"/>
                <a:ea typeface="Graphik"/>
                <a:cs typeface="Graphik"/>
                <a:sym typeface="Graphik"/>
              </a:rPr>
              <a:t>Side effect: changed the competitive landscape</a:t>
            </a:r>
          </a:p>
          <a:p>
            <a:pPr marL="734059" lvl="1" indent="-367030" algn="l">
              <a:lnSpc>
                <a:spcPts val="3943"/>
              </a:lnSpc>
              <a:buFont typeface="Arial"/>
              <a:buChar char="•"/>
            </a:pPr>
            <a:r>
              <a:rPr lang="en-US" sz="3399">
                <a:solidFill>
                  <a:srgbClr val="FFFFFF"/>
                </a:solidFill>
                <a:latin typeface="Graphik"/>
                <a:ea typeface="Graphik"/>
                <a:cs typeface="Graphik"/>
                <a:sym typeface="Graphik"/>
              </a:rPr>
              <a:t>Building coalition of the willing</a:t>
            </a:r>
          </a:p>
        </p:txBody>
      </p:sp>
      <p:sp>
        <p:nvSpPr>
          <p:cNvPr id="10" name="TextBox 10"/>
          <p:cNvSpPr txBox="1"/>
          <p:nvPr/>
        </p:nvSpPr>
        <p:spPr>
          <a:xfrm>
            <a:off x="12270612" y="3241870"/>
            <a:ext cx="4881532" cy="3445805"/>
          </a:xfrm>
          <a:prstGeom prst="rect">
            <a:avLst/>
          </a:prstGeom>
        </p:spPr>
        <p:txBody>
          <a:bodyPr lIns="0" tIns="0" rIns="0" bIns="0" rtlCol="0" anchor="t">
            <a:spAutoFit/>
          </a:bodyPr>
          <a:lstStyle/>
          <a:p>
            <a:pPr algn="ctr">
              <a:lnSpc>
                <a:spcPts val="3850"/>
              </a:lnSpc>
              <a:spcBef>
                <a:spcPct val="0"/>
              </a:spcBef>
            </a:pPr>
            <a:r>
              <a:rPr lang="en-US" sz="3319">
                <a:solidFill>
                  <a:srgbClr val="000000"/>
                </a:solidFill>
                <a:latin typeface="Graphik Italics"/>
                <a:ea typeface="Graphik Italics"/>
                <a:cs typeface="Graphik Italics"/>
                <a:sym typeface="Graphik Italics"/>
              </a:rPr>
              <a:t>“We can see a noticeable difference between a T-shirt produced for Zeeman or a other label, even though they come from the same factory.”</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2038661" y="3151882"/>
            <a:ext cx="14310697" cy="55819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In your groups: look online what you can find on RBC policies and activities from the European buyer/ brand of your product:</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Can you find their RBC/ Human Rights Policy?</a:t>
            </a:r>
          </a:p>
          <a:p>
            <a:pPr marL="820421" lvl="1" indent="-410210" algn="l">
              <a:lnSpc>
                <a:spcPts val="4408"/>
              </a:lnSpc>
              <a:buFont typeface="Arial"/>
              <a:buChar char="•"/>
            </a:pPr>
            <a:r>
              <a:rPr lang="en-US" sz="3800">
                <a:solidFill>
                  <a:srgbClr val="FFFFFF"/>
                </a:solidFill>
                <a:latin typeface="Graphik"/>
                <a:ea typeface="Graphik"/>
                <a:cs typeface="Graphik"/>
                <a:sym typeface="Graphik"/>
              </a:rPr>
              <a:t>Can you find the factories in your country/ region where they source?</a:t>
            </a:r>
          </a:p>
          <a:p>
            <a:pPr marL="820421" lvl="1" indent="-410210" algn="l">
              <a:lnSpc>
                <a:spcPts val="4408"/>
              </a:lnSpc>
              <a:buFont typeface="Arial"/>
              <a:buChar char="•"/>
            </a:pPr>
            <a:r>
              <a:rPr lang="en-US" sz="3800">
                <a:solidFill>
                  <a:srgbClr val="FFFFFF"/>
                </a:solidFill>
                <a:latin typeface="Graphik"/>
                <a:ea typeface="Graphik"/>
                <a:cs typeface="Graphik"/>
                <a:sym typeface="Graphik"/>
              </a:rPr>
              <a:t>Can you find the company/ brands grievance mechanism online?</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511239" y="843958"/>
            <a:ext cx="15265521"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Online resources</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7456310" y="3091634"/>
            <a:ext cx="10242213" cy="6166666"/>
          </a:xfrm>
          <a:custGeom>
            <a:avLst/>
            <a:gdLst/>
            <a:ahLst/>
            <a:cxnLst/>
            <a:rect l="l" t="t" r="r" b="b"/>
            <a:pathLst>
              <a:path w="10242213" h="6166666">
                <a:moveTo>
                  <a:pt x="0" y="0"/>
                </a:moveTo>
                <a:lnTo>
                  <a:pt x="10242213" y="0"/>
                </a:lnTo>
                <a:lnTo>
                  <a:pt x="10242213" y="6166666"/>
                </a:lnTo>
                <a:lnTo>
                  <a:pt x="0" y="6166666"/>
                </a:lnTo>
                <a:lnTo>
                  <a:pt x="0" y="0"/>
                </a:lnTo>
                <a:close/>
              </a:path>
            </a:pathLst>
          </a:custGeom>
          <a:blipFill>
            <a:blip r:embed="rId4"/>
            <a:stretch>
              <a:fillRect/>
            </a:stretch>
          </a:blipFill>
        </p:spPr>
        <p:txBody>
          <a:bodyPr/>
          <a:lstStyle/>
          <a:p>
            <a:endParaRPr lang="nl-NL"/>
          </a:p>
        </p:txBody>
      </p:sp>
      <p:sp>
        <p:nvSpPr>
          <p:cNvPr id="6" name="Freeform 6"/>
          <p:cNvSpPr/>
          <p:nvPr/>
        </p:nvSpPr>
        <p:spPr>
          <a:xfrm>
            <a:off x="1803414" y="2569951"/>
            <a:ext cx="3855505" cy="2573549"/>
          </a:xfrm>
          <a:custGeom>
            <a:avLst/>
            <a:gdLst/>
            <a:ahLst/>
            <a:cxnLst/>
            <a:rect l="l" t="t" r="r" b="b"/>
            <a:pathLst>
              <a:path w="3855505" h="2573549">
                <a:moveTo>
                  <a:pt x="0" y="0"/>
                </a:moveTo>
                <a:lnTo>
                  <a:pt x="3855505" y="0"/>
                </a:lnTo>
                <a:lnTo>
                  <a:pt x="3855505" y="2573549"/>
                </a:lnTo>
                <a:lnTo>
                  <a:pt x="0" y="257354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7" name="TextBox 7"/>
          <p:cNvSpPr txBox="1"/>
          <p:nvPr/>
        </p:nvSpPr>
        <p:spPr>
          <a:xfrm>
            <a:off x="378198" y="5886450"/>
            <a:ext cx="6940995" cy="3910783"/>
          </a:xfrm>
          <a:prstGeom prst="rect">
            <a:avLst/>
          </a:prstGeom>
        </p:spPr>
        <p:txBody>
          <a:bodyPr lIns="0" tIns="0" rIns="0" bIns="0" rtlCol="0" anchor="t">
            <a:spAutoFit/>
          </a:bodyPr>
          <a:lstStyle/>
          <a:p>
            <a:pPr marL="817513" lvl="1" indent="-408757" algn="l">
              <a:lnSpc>
                <a:spcPts val="4392"/>
              </a:lnSpc>
              <a:buFont typeface="Arial"/>
              <a:buChar char="•"/>
            </a:pPr>
            <a:r>
              <a:rPr lang="en-US" sz="3786">
                <a:solidFill>
                  <a:srgbClr val="FFFFFF"/>
                </a:solidFill>
                <a:latin typeface="Graphik"/>
                <a:ea typeface="Graphik"/>
                <a:cs typeface="Graphik"/>
                <a:sym typeface="Graphik"/>
              </a:rPr>
              <a:t>Company and CSR reports </a:t>
            </a:r>
          </a:p>
          <a:p>
            <a:pPr marL="817513" lvl="1" indent="-408757" algn="l">
              <a:lnSpc>
                <a:spcPts val="4392"/>
              </a:lnSpc>
              <a:buFont typeface="Arial"/>
              <a:buChar char="•"/>
            </a:pPr>
            <a:r>
              <a:rPr lang="en-US" sz="3786">
                <a:solidFill>
                  <a:srgbClr val="FFFFFF"/>
                </a:solidFill>
                <a:latin typeface="Graphik"/>
                <a:ea typeface="Graphik"/>
                <a:cs typeface="Graphik"/>
                <a:sym typeface="Graphik"/>
              </a:rPr>
              <a:t>Open Supply Hub</a:t>
            </a:r>
          </a:p>
          <a:p>
            <a:pPr marL="817513" lvl="1" indent="-408757" algn="l">
              <a:lnSpc>
                <a:spcPts val="4392"/>
              </a:lnSpc>
              <a:buFont typeface="Arial"/>
              <a:buChar char="•"/>
            </a:pPr>
            <a:r>
              <a:rPr lang="en-US" sz="3786">
                <a:solidFill>
                  <a:srgbClr val="FFFFFF"/>
                </a:solidFill>
                <a:latin typeface="Graphik"/>
                <a:ea typeface="Graphik"/>
                <a:cs typeface="Graphik"/>
                <a:sym typeface="Graphik"/>
              </a:rPr>
              <a:t>Buyer’s Supply Chain Lists</a:t>
            </a:r>
          </a:p>
          <a:p>
            <a:pPr marL="817513" lvl="1" indent="-408757" algn="l">
              <a:lnSpc>
                <a:spcPts val="4392"/>
              </a:lnSpc>
              <a:buFont typeface="Arial"/>
              <a:buChar char="•"/>
            </a:pPr>
            <a:r>
              <a:rPr lang="en-US" sz="3786">
                <a:solidFill>
                  <a:srgbClr val="FFFFFF"/>
                </a:solidFill>
                <a:latin typeface="Graphik"/>
                <a:ea typeface="Graphik"/>
                <a:cs typeface="Graphik"/>
                <a:sym typeface="Graphik"/>
              </a:rPr>
              <a:t>Transparency Pledge</a:t>
            </a:r>
          </a:p>
          <a:p>
            <a:pPr marL="817513" lvl="1" indent="-408757" algn="l">
              <a:lnSpc>
                <a:spcPts val="4392"/>
              </a:lnSpc>
              <a:buFont typeface="Arial"/>
              <a:buChar char="•"/>
            </a:pPr>
            <a:r>
              <a:rPr lang="en-US" sz="3786">
                <a:solidFill>
                  <a:srgbClr val="FFFFFF"/>
                </a:solidFill>
                <a:latin typeface="Graphik"/>
                <a:ea typeface="Graphik"/>
                <a:cs typeface="Graphik"/>
                <a:sym typeface="Graphik"/>
              </a:rPr>
              <a:t>RN/CA Numbers</a:t>
            </a:r>
          </a:p>
          <a:p>
            <a:pPr marL="1635027" lvl="2" indent="-545009" algn="l">
              <a:lnSpc>
                <a:spcPts val="4392"/>
              </a:lnSpc>
              <a:buFont typeface="Arial"/>
              <a:buChar char="⚬"/>
            </a:pPr>
            <a:r>
              <a:rPr lang="en-US" sz="3786">
                <a:solidFill>
                  <a:srgbClr val="FFFFFF"/>
                </a:solidFill>
                <a:latin typeface="Graphik"/>
                <a:ea typeface="Graphik"/>
                <a:cs typeface="Graphik"/>
                <a:sym typeface="Graphik"/>
              </a:rPr>
              <a:t>U.S. brands</a:t>
            </a:r>
          </a:p>
          <a:p>
            <a:pPr marL="1635027" lvl="2" indent="-545009" algn="l">
              <a:lnSpc>
                <a:spcPts val="4392"/>
              </a:lnSpc>
              <a:buFont typeface="Arial"/>
              <a:buChar char="⚬"/>
            </a:pPr>
            <a:r>
              <a:rPr lang="en-US" sz="3786">
                <a:solidFill>
                  <a:srgbClr val="FFFFFF"/>
                </a:solidFill>
                <a:latin typeface="Graphik"/>
                <a:ea typeface="Graphik"/>
                <a:cs typeface="Graphik"/>
                <a:sym typeface="Graphik"/>
              </a:rPr>
              <a:t>Canada</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588617" y="980599"/>
            <a:ext cx="15610944"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Discussion of Group Work</a:t>
            </a:r>
          </a:p>
        </p:txBody>
      </p:sp>
      <p:sp>
        <p:nvSpPr>
          <p:cNvPr id="3" name="TextBox 3"/>
          <p:cNvSpPr txBox="1"/>
          <p:nvPr/>
        </p:nvSpPr>
        <p:spPr>
          <a:xfrm>
            <a:off x="3869008" y="4272095"/>
            <a:ext cx="10549984" cy="22672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Could you find the answers to the questions?</a:t>
            </a:r>
          </a:p>
          <a:p>
            <a:pPr algn="l">
              <a:lnSpc>
                <a:spcPts val="4408"/>
              </a:lnSpc>
            </a:pPr>
            <a:r>
              <a:rPr lang="en-US" sz="3800">
                <a:solidFill>
                  <a:srgbClr val="FFFFFF"/>
                </a:solidFill>
                <a:latin typeface="Graphik"/>
                <a:ea typeface="Graphik"/>
                <a:cs typeface="Graphik"/>
                <a:sym typeface="Graphik"/>
              </a:rPr>
              <a:t>If not: what did you find?</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1838" r="-1838"/>
              </a:stretch>
            </a:blipFill>
          </p:spPr>
          <p:txBody>
            <a:bodyPr/>
            <a:lstStyle/>
            <a:p>
              <a:endParaRPr lang="nl-NL"/>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2108905" y="8506200"/>
            <a:ext cx="14350705" cy="11623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Which role can you play to make sure brands and other supply chain partners communicate on their due diligence effectively?</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4805764" y="2859265"/>
            <a:ext cx="8676472" cy="5199260"/>
          </a:xfrm>
          <a:custGeom>
            <a:avLst/>
            <a:gdLst/>
            <a:ahLst/>
            <a:cxnLst/>
            <a:rect l="l" t="t" r="r" b="b"/>
            <a:pathLst>
              <a:path w="8676472" h="5199260">
                <a:moveTo>
                  <a:pt x="0" y="0"/>
                </a:moveTo>
                <a:lnTo>
                  <a:pt x="8676472" y="0"/>
                </a:lnTo>
                <a:lnTo>
                  <a:pt x="8676472" y="5199260"/>
                </a:lnTo>
                <a:lnTo>
                  <a:pt x="0" y="5199260"/>
                </a:lnTo>
                <a:lnTo>
                  <a:pt x="0" y="0"/>
                </a:lnTo>
                <a:close/>
              </a:path>
            </a:pathLst>
          </a:custGeom>
          <a:blipFill>
            <a:blip r:embed="rId5"/>
            <a:stretch>
              <a:fillRect/>
            </a:stretch>
          </a:blipFill>
        </p:spPr>
        <p:txBody>
          <a:bodyPr/>
          <a:lstStyle/>
          <a:p>
            <a:endParaRPr lang="nl-NL"/>
          </a:p>
        </p:txBody>
      </p:sp>
      <p:sp>
        <p:nvSpPr>
          <p:cNvPr id="8" name="Freeform 8"/>
          <p:cNvSpPr/>
          <p:nvPr/>
        </p:nvSpPr>
        <p:spPr>
          <a:xfrm>
            <a:off x="3978535" y="2416022"/>
            <a:ext cx="3732032" cy="2187904"/>
          </a:xfrm>
          <a:custGeom>
            <a:avLst/>
            <a:gdLst/>
            <a:ahLst/>
            <a:cxnLst/>
            <a:rect l="l" t="t" r="r" b="b"/>
            <a:pathLst>
              <a:path w="3732032" h="2187904">
                <a:moveTo>
                  <a:pt x="0" y="0"/>
                </a:moveTo>
                <a:lnTo>
                  <a:pt x="3732032" y="0"/>
                </a:lnTo>
                <a:lnTo>
                  <a:pt x="3732032" y="2187904"/>
                </a:lnTo>
                <a:lnTo>
                  <a:pt x="0" y="21879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868859" y="3230028"/>
            <a:ext cx="15610944" cy="44770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As a trade union you can: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Provide valuable input for general reporting requirements</a:t>
            </a:r>
          </a:p>
          <a:p>
            <a:pPr marL="820421" lvl="1" indent="-410210" algn="l">
              <a:lnSpc>
                <a:spcPts val="4408"/>
              </a:lnSpc>
              <a:buFont typeface="Arial"/>
              <a:buChar char="•"/>
            </a:pPr>
            <a:r>
              <a:rPr lang="en-US" sz="3800">
                <a:solidFill>
                  <a:srgbClr val="FFFFFF"/>
                </a:solidFill>
                <a:latin typeface="Graphik"/>
                <a:ea typeface="Graphik"/>
                <a:cs typeface="Graphik"/>
                <a:sym typeface="Graphik"/>
              </a:rPr>
              <a:t>Facilitate meetings to enable the company to communicate with its employees </a:t>
            </a:r>
          </a:p>
          <a:p>
            <a:pPr marL="820421" lvl="1" indent="-410210" algn="l">
              <a:lnSpc>
                <a:spcPts val="4408"/>
              </a:lnSpc>
              <a:buFont typeface="Arial"/>
              <a:buChar char="•"/>
            </a:pPr>
            <a:r>
              <a:rPr lang="en-US" sz="3800">
                <a:solidFill>
                  <a:srgbClr val="FFFFFF"/>
                </a:solidFill>
                <a:latin typeface="Graphik"/>
                <a:ea typeface="Graphik"/>
                <a:cs typeface="Graphik"/>
                <a:sym typeface="Graphik"/>
              </a:rPr>
              <a:t>Keep members, employers and (international) buyers informed</a:t>
            </a:r>
          </a:p>
          <a:p>
            <a:pPr marL="820421" lvl="1" indent="-410210" algn="l">
              <a:lnSpc>
                <a:spcPts val="4408"/>
              </a:lnSpc>
              <a:buFont typeface="Arial"/>
              <a:buChar char="•"/>
            </a:pPr>
            <a:r>
              <a:rPr lang="en-US" sz="3800">
                <a:solidFill>
                  <a:srgbClr val="FFFFFF"/>
                </a:solidFill>
                <a:latin typeface="Graphik"/>
                <a:ea typeface="Graphik"/>
                <a:cs typeface="Graphik"/>
                <a:sym typeface="Graphik"/>
              </a:rPr>
              <a:t>Coordinate the organization of periodic conferences of employees</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5437857"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4" name="Freeform 4"/>
          <p:cNvSpPr/>
          <p:nvPr/>
        </p:nvSpPr>
        <p:spPr>
          <a:xfrm>
            <a:off x="15656772" y="660474"/>
            <a:ext cx="1899424" cy="1899424"/>
          </a:xfrm>
          <a:custGeom>
            <a:avLst/>
            <a:gdLst/>
            <a:ahLst/>
            <a:cxnLst/>
            <a:rect l="l" t="t" r="r" b="b"/>
            <a:pathLst>
              <a:path w="1899424" h="1899424">
                <a:moveTo>
                  <a:pt x="0" y="0"/>
                </a:moveTo>
                <a:lnTo>
                  <a:pt x="1899423" y="0"/>
                </a:lnTo>
                <a:lnTo>
                  <a:pt x="1899423"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5" name="Freeform 5"/>
          <p:cNvSpPr/>
          <p:nvPr/>
        </p:nvSpPr>
        <p:spPr>
          <a:xfrm>
            <a:off x="2882126" y="5143500"/>
            <a:ext cx="4340164" cy="4533921"/>
          </a:xfrm>
          <a:custGeom>
            <a:avLst/>
            <a:gdLst/>
            <a:ahLst/>
            <a:cxnLst/>
            <a:rect l="l" t="t" r="r" b="b"/>
            <a:pathLst>
              <a:path w="4340164" h="4533921">
                <a:moveTo>
                  <a:pt x="0" y="0"/>
                </a:moveTo>
                <a:lnTo>
                  <a:pt x="4340163" y="0"/>
                </a:lnTo>
                <a:lnTo>
                  <a:pt x="4340163" y="4533921"/>
                </a:lnTo>
                <a:lnTo>
                  <a:pt x="0" y="4533921"/>
                </a:lnTo>
                <a:lnTo>
                  <a:pt x="0" y="0"/>
                </a:lnTo>
                <a:close/>
              </a:path>
            </a:pathLst>
          </a:custGeom>
          <a:blipFill>
            <a:blip r:embed="rId5"/>
            <a:stretch>
              <a:fillRect/>
            </a:stretch>
          </a:blipFill>
        </p:spPr>
        <p:txBody>
          <a:bodyPr/>
          <a:lstStyle/>
          <a:p>
            <a:endParaRPr lang="nl-NL"/>
          </a:p>
        </p:txBody>
      </p:sp>
      <p:sp>
        <p:nvSpPr>
          <p:cNvPr id="6" name="Freeform 6"/>
          <p:cNvSpPr/>
          <p:nvPr/>
        </p:nvSpPr>
        <p:spPr>
          <a:xfrm>
            <a:off x="7977289" y="5143500"/>
            <a:ext cx="8010910" cy="4533921"/>
          </a:xfrm>
          <a:custGeom>
            <a:avLst/>
            <a:gdLst/>
            <a:ahLst/>
            <a:cxnLst/>
            <a:rect l="l" t="t" r="r" b="b"/>
            <a:pathLst>
              <a:path w="8010910" h="4533921">
                <a:moveTo>
                  <a:pt x="0" y="0"/>
                </a:moveTo>
                <a:lnTo>
                  <a:pt x="8010910" y="0"/>
                </a:lnTo>
                <a:lnTo>
                  <a:pt x="8010910" y="4533921"/>
                </a:lnTo>
                <a:lnTo>
                  <a:pt x="0" y="4533921"/>
                </a:lnTo>
                <a:lnTo>
                  <a:pt x="0" y="0"/>
                </a:lnTo>
                <a:close/>
              </a:path>
            </a:pathLst>
          </a:custGeom>
          <a:blipFill>
            <a:blip r:embed="rId6"/>
            <a:stretch>
              <a:fillRect t="-2538" r="-134" b="-2538"/>
            </a:stretch>
          </a:blipFill>
        </p:spPr>
        <p:txBody>
          <a:bodyPr/>
          <a:lstStyle/>
          <a:p>
            <a:endParaRPr lang="nl-NL"/>
          </a:p>
        </p:txBody>
      </p:sp>
      <p:sp>
        <p:nvSpPr>
          <p:cNvPr id="7" name="TextBox 7"/>
          <p:cNvSpPr txBox="1"/>
          <p:nvPr/>
        </p:nvSpPr>
        <p:spPr>
          <a:xfrm>
            <a:off x="1648356" y="981075"/>
            <a:ext cx="14991287" cy="182088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5  </a:t>
            </a:r>
            <a:r>
              <a:rPr lang="en-US" sz="5942">
                <a:solidFill>
                  <a:srgbClr val="FFFFFF"/>
                </a:solidFill>
                <a:latin typeface="Graphik Bold"/>
                <a:ea typeface="Graphik Bold"/>
                <a:cs typeface="Graphik Bold"/>
                <a:sym typeface="Graphik Bold"/>
              </a:rPr>
              <a:t>- Instrument:</a:t>
            </a:r>
          </a:p>
          <a:p>
            <a:pPr algn="ctr">
              <a:lnSpc>
                <a:spcPts val="6893"/>
              </a:lnSpc>
            </a:pPr>
            <a:r>
              <a:rPr lang="en-US" sz="5942">
                <a:solidFill>
                  <a:srgbClr val="FFFFFF"/>
                </a:solidFill>
                <a:latin typeface="Graphik Bold"/>
                <a:ea typeface="Graphik Bold"/>
                <a:cs typeface="Graphik Bold"/>
                <a:sym typeface="Graphik Bold"/>
              </a:rPr>
              <a:t>Lobby &amp; Advocacy</a:t>
            </a:r>
          </a:p>
        </p:txBody>
      </p:sp>
      <p:sp>
        <p:nvSpPr>
          <p:cNvPr id="8" name="TextBox 8"/>
          <p:cNvSpPr txBox="1"/>
          <p:nvPr/>
        </p:nvSpPr>
        <p:spPr>
          <a:xfrm>
            <a:off x="3358376" y="3398612"/>
            <a:ext cx="11891310" cy="1162304"/>
          </a:xfrm>
          <a:prstGeom prst="rect">
            <a:avLst/>
          </a:prstGeom>
        </p:spPr>
        <p:txBody>
          <a:bodyPr lIns="0" tIns="0" rIns="0" bIns="0" rtlCol="0" anchor="t">
            <a:spAutoFit/>
          </a:bodyPr>
          <a:lstStyle/>
          <a:p>
            <a:pPr algn="ctr">
              <a:lnSpc>
                <a:spcPts val="4408"/>
              </a:lnSpc>
              <a:spcBef>
                <a:spcPct val="0"/>
              </a:spcBef>
            </a:pPr>
            <a:r>
              <a:rPr lang="en-US" sz="3800">
                <a:solidFill>
                  <a:srgbClr val="FFFFFF"/>
                </a:solidFill>
                <a:latin typeface="Graphik"/>
                <a:ea typeface="Graphik"/>
                <a:cs typeface="Graphik"/>
                <a:sym typeface="Graphik"/>
              </a:rPr>
              <a:t>Advocate and lobby for social values and norms related to working conditions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2773112" y="2323013"/>
            <a:ext cx="12741775" cy="7383276"/>
          </a:xfrm>
          <a:custGeom>
            <a:avLst/>
            <a:gdLst/>
            <a:ahLst/>
            <a:cxnLst/>
            <a:rect l="l" t="t" r="r" b="b"/>
            <a:pathLst>
              <a:path w="12741775" h="7383276">
                <a:moveTo>
                  <a:pt x="0" y="0"/>
                </a:moveTo>
                <a:lnTo>
                  <a:pt x="12741776" y="0"/>
                </a:lnTo>
                <a:lnTo>
                  <a:pt x="12741776" y="7383276"/>
                </a:lnTo>
                <a:lnTo>
                  <a:pt x="0" y="7383276"/>
                </a:lnTo>
                <a:lnTo>
                  <a:pt x="0" y="0"/>
                </a:lnTo>
                <a:close/>
              </a:path>
            </a:pathLst>
          </a:custGeom>
          <a:blipFill>
            <a:blip r:embed="rId3"/>
            <a:stretch>
              <a:fillRect/>
            </a:stretch>
          </a:blipFill>
        </p:spPr>
        <p:txBody>
          <a:bodyPr/>
          <a:lstStyle/>
          <a:p>
            <a:endParaRPr lang="nl-NL"/>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
        <p:nvSpPr>
          <p:cNvPr id="5" name="TextBox 5"/>
          <p:cNvSpPr txBox="1"/>
          <p:nvPr/>
        </p:nvSpPr>
        <p:spPr>
          <a:xfrm>
            <a:off x="681945" y="981075"/>
            <a:ext cx="14991287" cy="948182"/>
          </a:xfrm>
          <a:prstGeom prst="rect">
            <a:avLst/>
          </a:prstGeom>
        </p:spPr>
        <p:txBody>
          <a:bodyPr lIns="0" tIns="0" rIns="0" bIns="0" rtlCol="0" anchor="t">
            <a:spAutoFit/>
          </a:bodyPr>
          <a:lstStyle/>
          <a:p>
            <a:pPr algn="ctr">
              <a:lnSpc>
                <a:spcPts val="6844"/>
              </a:lnSpc>
            </a:pPr>
            <a:r>
              <a:rPr lang="en-US" sz="5900">
                <a:solidFill>
                  <a:srgbClr val="FFC000"/>
                </a:solidFill>
                <a:latin typeface="Graphik Bold"/>
                <a:ea typeface="Graphik Bold"/>
                <a:cs typeface="Graphik Bold"/>
                <a:sym typeface="Graphik Bold"/>
              </a:rPr>
              <a:t>Responsible Business Conduct </a:t>
            </a:r>
            <a:r>
              <a:rPr lang="en-US" sz="5900">
                <a:solidFill>
                  <a:srgbClr val="FFFFFF"/>
                </a:solidFill>
                <a:latin typeface="Graphik Bold"/>
                <a:ea typeface="Graphik Bold"/>
                <a:cs typeface="Graphik Bold"/>
                <a:sym typeface="Graphik Bold"/>
              </a:rPr>
              <a:t>(RBC)</a:t>
            </a:r>
            <a:r>
              <a:rPr lang="en-US" sz="5900">
                <a:solidFill>
                  <a:srgbClr val="FFC000"/>
                </a:solidFill>
                <a:latin typeface="Graphik Bold"/>
                <a:ea typeface="Graphik Bold"/>
                <a:cs typeface="Graphik Bold"/>
                <a:sym typeface="Graphik Bold"/>
              </a:rPr>
              <a:t> </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flipH="1" flipV="1">
            <a:off x="2600223" y="997023"/>
            <a:ext cx="4261202" cy="1896062"/>
          </a:xfrm>
          <a:custGeom>
            <a:avLst/>
            <a:gdLst/>
            <a:ahLst/>
            <a:cxnLst/>
            <a:rect l="l" t="t" r="r" b="b"/>
            <a:pathLst>
              <a:path w="4261202" h="1896062">
                <a:moveTo>
                  <a:pt x="4261202" y="1896062"/>
                </a:moveTo>
                <a:lnTo>
                  <a:pt x="0" y="1896062"/>
                </a:lnTo>
                <a:lnTo>
                  <a:pt x="0" y="0"/>
                </a:lnTo>
                <a:lnTo>
                  <a:pt x="4261202" y="0"/>
                </a:lnTo>
                <a:lnTo>
                  <a:pt x="4261202" y="1896062"/>
                </a:lnTo>
                <a:close/>
              </a:path>
            </a:pathLst>
          </a:custGeom>
          <a:blipFill>
            <a:blip r:embed="rId3"/>
            <a:stretch>
              <a:fillRect l="-289292" b="-11792"/>
            </a:stretch>
          </a:blipFill>
        </p:spPr>
        <p:txBody>
          <a:bodyPr/>
          <a:lstStyle/>
          <a:p>
            <a:endParaRPr lang="nl-NL"/>
          </a:p>
        </p:txBody>
      </p:sp>
      <p:grpSp>
        <p:nvGrpSpPr>
          <p:cNvPr id="3" name="Group 3"/>
          <p:cNvGrpSpPr/>
          <p:nvPr/>
        </p:nvGrpSpPr>
        <p:grpSpPr>
          <a:xfrm>
            <a:off x="1028700" y="2893085"/>
            <a:ext cx="16437882" cy="7930913"/>
            <a:chOff x="0" y="0"/>
            <a:chExt cx="4743468" cy="2288618"/>
          </a:xfrm>
        </p:grpSpPr>
        <p:sp>
          <p:nvSpPr>
            <p:cNvPr id="4" name="Freeform 4"/>
            <p:cNvSpPr/>
            <p:nvPr/>
          </p:nvSpPr>
          <p:spPr>
            <a:xfrm>
              <a:off x="0" y="0"/>
              <a:ext cx="4743468" cy="2288618"/>
            </a:xfrm>
            <a:custGeom>
              <a:avLst/>
              <a:gdLst/>
              <a:ahLst/>
              <a:cxnLst/>
              <a:rect l="l" t="t" r="r" b="b"/>
              <a:pathLst>
                <a:path w="4743468" h="2288618">
                  <a:moveTo>
                    <a:pt x="24020" y="0"/>
                  </a:moveTo>
                  <a:lnTo>
                    <a:pt x="4719448" y="0"/>
                  </a:lnTo>
                  <a:cubicBezTo>
                    <a:pt x="4725819" y="0"/>
                    <a:pt x="4731928" y="2531"/>
                    <a:pt x="4736433" y="7035"/>
                  </a:cubicBezTo>
                  <a:cubicBezTo>
                    <a:pt x="4740937" y="11540"/>
                    <a:pt x="4743468" y="17649"/>
                    <a:pt x="4743468" y="24020"/>
                  </a:cubicBezTo>
                  <a:lnTo>
                    <a:pt x="4743468" y="2264598"/>
                  </a:lnTo>
                  <a:cubicBezTo>
                    <a:pt x="4743468" y="2270968"/>
                    <a:pt x="4740937" y="2277078"/>
                    <a:pt x="4736433" y="2281583"/>
                  </a:cubicBezTo>
                  <a:cubicBezTo>
                    <a:pt x="4731928" y="2286087"/>
                    <a:pt x="4725819" y="2288618"/>
                    <a:pt x="4719448" y="2288618"/>
                  </a:cubicBezTo>
                  <a:lnTo>
                    <a:pt x="24020" y="2288618"/>
                  </a:lnTo>
                  <a:cubicBezTo>
                    <a:pt x="17649" y="2288618"/>
                    <a:pt x="11540" y="2286087"/>
                    <a:pt x="7035" y="2281583"/>
                  </a:cubicBezTo>
                  <a:cubicBezTo>
                    <a:pt x="2531" y="2277078"/>
                    <a:pt x="0" y="2270968"/>
                    <a:pt x="0" y="2264598"/>
                  </a:cubicBezTo>
                  <a:lnTo>
                    <a:pt x="0" y="24020"/>
                  </a:lnTo>
                  <a:cubicBezTo>
                    <a:pt x="0" y="17649"/>
                    <a:pt x="2531" y="11540"/>
                    <a:pt x="7035" y="7035"/>
                  </a:cubicBezTo>
                  <a:cubicBezTo>
                    <a:pt x="11540" y="2531"/>
                    <a:pt x="17649" y="0"/>
                    <a:pt x="24020" y="0"/>
                  </a:cubicBezTo>
                  <a:close/>
                </a:path>
              </a:pathLst>
            </a:custGeom>
            <a:solidFill>
              <a:srgbClr val="F2EEF1"/>
            </a:solidFill>
          </p:spPr>
          <p:txBody>
            <a:bodyPr/>
            <a:lstStyle/>
            <a:p>
              <a:endParaRPr lang="nl-NL"/>
            </a:p>
          </p:txBody>
        </p:sp>
        <p:sp>
          <p:nvSpPr>
            <p:cNvPr id="5" name="TextBox 5"/>
            <p:cNvSpPr txBox="1"/>
            <p:nvPr/>
          </p:nvSpPr>
          <p:spPr>
            <a:xfrm>
              <a:off x="0" y="-66675"/>
              <a:ext cx="4743468" cy="2355293"/>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3114054" y="939873"/>
            <a:ext cx="12267174" cy="1464102"/>
          </a:xfrm>
          <a:prstGeom prst="rect">
            <a:avLst/>
          </a:prstGeom>
        </p:spPr>
        <p:txBody>
          <a:bodyPr lIns="0" tIns="0" rIns="0" bIns="0" rtlCol="0" anchor="t">
            <a:spAutoFit/>
          </a:bodyPr>
          <a:lstStyle/>
          <a:p>
            <a:pPr algn="ctr">
              <a:lnSpc>
                <a:spcPts val="10682"/>
              </a:lnSpc>
            </a:pPr>
            <a:r>
              <a:rPr lang="en-US" sz="9209">
                <a:solidFill>
                  <a:srgbClr val="FBBC43"/>
                </a:solidFill>
                <a:latin typeface="Graphik Bold"/>
                <a:ea typeface="Graphik Bold"/>
                <a:cs typeface="Graphik Bold"/>
                <a:sym typeface="Graphik Bold"/>
              </a:rPr>
              <a:t>Reflection</a:t>
            </a:r>
          </a:p>
        </p:txBody>
      </p:sp>
      <p:sp>
        <p:nvSpPr>
          <p:cNvPr id="7" name="Freeform 7"/>
          <p:cNvSpPr/>
          <p:nvPr/>
        </p:nvSpPr>
        <p:spPr>
          <a:xfrm>
            <a:off x="4668870" y="3305778"/>
            <a:ext cx="8950259" cy="7518220"/>
          </a:xfrm>
          <a:custGeom>
            <a:avLst/>
            <a:gdLst/>
            <a:ahLst/>
            <a:cxnLst/>
            <a:rect l="l" t="t" r="r" b="b"/>
            <a:pathLst>
              <a:path w="8950259" h="7518220">
                <a:moveTo>
                  <a:pt x="0" y="0"/>
                </a:moveTo>
                <a:lnTo>
                  <a:pt x="8950260" y="0"/>
                </a:lnTo>
                <a:lnTo>
                  <a:pt x="8950260" y="7518220"/>
                </a:lnTo>
                <a:lnTo>
                  <a:pt x="0" y="7518220"/>
                </a:lnTo>
                <a:lnTo>
                  <a:pt x="0" y="0"/>
                </a:lnTo>
                <a:close/>
              </a:path>
            </a:pathLst>
          </a:custGeom>
          <a:blipFill>
            <a:blip r:embed="rId4">
              <a:alphaModFix amt="50000"/>
              <a:extLst>
                <a:ext uri="{96DAC541-7B7A-43D3-8B79-37D633B846F1}">
                  <asvg:svgBlip xmlns:asvg="http://schemas.microsoft.com/office/drawing/2016/SVG/main" r:embed="rId5"/>
                </a:ext>
              </a:extLst>
            </a:blip>
            <a:stretch>
              <a:fillRect t="-843" b="-843"/>
            </a:stretch>
          </a:blipFill>
        </p:spPr>
        <p:txBody>
          <a:bodyPr/>
          <a:lstStyle/>
          <a:p>
            <a:endParaRPr lang="nl-NL"/>
          </a:p>
        </p:txBody>
      </p:sp>
      <p:grpSp>
        <p:nvGrpSpPr>
          <p:cNvPr id="8" name="Group 8"/>
          <p:cNvGrpSpPr/>
          <p:nvPr/>
        </p:nvGrpSpPr>
        <p:grpSpPr>
          <a:xfrm>
            <a:off x="2481766" y="5253627"/>
            <a:ext cx="5075469" cy="2342604"/>
            <a:chOff x="0" y="0"/>
            <a:chExt cx="1042806" cy="481312"/>
          </a:xfrm>
        </p:grpSpPr>
        <p:sp>
          <p:nvSpPr>
            <p:cNvPr id="9" name="Freeform 9"/>
            <p:cNvSpPr/>
            <p:nvPr/>
          </p:nvSpPr>
          <p:spPr>
            <a:xfrm>
              <a:off x="0" y="0"/>
              <a:ext cx="1042806" cy="481312"/>
            </a:xfrm>
            <a:custGeom>
              <a:avLst/>
              <a:gdLst/>
              <a:ahLst/>
              <a:cxnLst/>
              <a:rect l="l" t="t" r="r" b="b"/>
              <a:pathLst>
                <a:path w="1042806" h="481312">
                  <a:moveTo>
                    <a:pt x="77793" y="0"/>
                  </a:moveTo>
                  <a:lnTo>
                    <a:pt x="965013" y="0"/>
                  </a:lnTo>
                  <a:cubicBezTo>
                    <a:pt x="1007977" y="0"/>
                    <a:pt x="1042806" y="34829"/>
                    <a:pt x="1042806" y="77793"/>
                  </a:cubicBezTo>
                  <a:lnTo>
                    <a:pt x="1042806" y="403518"/>
                  </a:lnTo>
                  <a:cubicBezTo>
                    <a:pt x="1042806" y="424150"/>
                    <a:pt x="1034610" y="443937"/>
                    <a:pt x="1020021" y="458527"/>
                  </a:cubicBezTo>
                  <a:cubicBezTo>
                    <a:pt x="1005432" y="473116"/>
                    <a:pt x="985645" y="481312"/>
                    <a:pt x="965013" y="481312"/>
                  </a:cubicBezTo>
                  <a:lnTo>
                    <a:pt x="77793" y="481312"/>
                  </a:lnTo>
                  <a:cubicBezTo>
                    <a:pt x="34829" y="481312"/>
                    <a:pt x="0" y="446482"/>
                    <a:pt x="0" y="403518"/>
                  </a:cubicBezTo>
                  <a:lnTo>
                    <a:pt x="0" y="77793"/>
                  </a:lnTo>
                  <a:cubicBezTo>
                    <a:pt x="0" y="34829"/>
                    <a:pt x="34829" y="0"/>
                    <a:pt x="77793" y="0"/>
                  </a:cubicBezTo>
                  <a:close/>
                </a:path>
              </a:pathLst>
            </a:custGeom>
            <a:solidFill>
              <a:srgbClr val="FFFFFF"/>
            </a:solidFill>
          </p:spPr>
          <p:txBody>
            <a:bodyPr/>
            <a:lstStyle/>
            <a:p>
              <a:endParaRPr lang="nl-NL"/>
            </a:p>
          </p:txBody>
        </p:sp>
        <p:sp>
          <p:nvSpPr>
            <p:cNvPr id="10" name="TextBox 10"/>
            <p:cNvSpPr txBox="1"/>
            <p:nvPr/>
          </p:nvSpPr>
          <p:spPr>
            <a:xfrm>
              <a:off x="0" y="-66675"/>
              <a:ext cx="1042806" cy="547987"/>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3621893" y="5997161"/>
            <a:ext cx="2795216" cy="731711"/>
          </a:xfrm>
          <a:prstGeom prst="rect">
            <a:avLst/>
          </a:prstGeom>
        </p:spPr>
        <p:txBody>
          <a:bodyPr lIns="0" tIns="0" rIns="0" bIns="0" rtlCol="0" anchor="t">
            <a:spAutoFit/>
          </a:bodyPr>
          <a:lstStyle/>
          <a:p>
            <a:pPr algn="l">
              <a:lnSpc>
                <a:spcPts val="5617"/>
              </a:lnSpc>
            </a:pPr>
            <a:r>
              <a:rPr lang="en-US" sz="4012">
                <a:solidFill>
                  <a:srgbClr val="000000"/>
                </a:solidFill>
                <a:latin typeface="Graphik"/>
                <a:ea typeface="Graphik"/>
                <a:cs typeface="Graphik"/>
                <a:sym typeface="Graphik"/>
              </a:rPr>
              <a:t>Questions?</a:t>
            </a:r>
          </a:p>
        </p:txBody>
      </p:sp>
      <p:grpSp>
        <p:nvGrpSpPr>
          <p:cNvPr id="12" name="Group 12"/>
          <p:cNvGrpSpPr/>
          <p:nvPr/>
        </p:nvGrpSpPr>
        <p:grpSpPr>
          <a:xfrm>
            <a:off x="10629586" y="5253627"/>
            <a:ext cx="5075469" cy="2342604"/>
            <a:chOff x="0" y="0"/>
            <a:chExt cx="1042806" cy="481312"/>
          </a:xfrm>
        </p:grpSpPr>
        <p:sp>
          <p:nvSpPr>
            <p:cNvPr id="13" name="Freeform 13"/>
            <p:cNvSpPr/>
            <p:nvPr/>
          </p:nvSpPr>
          <p:spPr>
            <a:xfrm>
              <a:off x="0" y="0"/>
              <a:ext cx="1042806" cy="481312"/>
            </a:xfrm>
            <a:custGeom>
              <a:avLst/>
              <a:gdLst/>
              <a:ahLst/>
              <a:cxnLst/>
              <a:rect l="l" t="t" r="r" b="b"/>
              <a:pathLst>
                <a:path w="1042806" h="481312">
                  <a:moveTo>
                    <a:pt x="77793" y="0"/>
                  </a:moveTo>
                  <a:lnTo>
                    <a:pt x="965013" y="0"/>
                  </a:lnTo>
                  <a:cubicBezTo>
                    <a:pt x="1007977" y="0"/>
                    <a:pt x="1042806" y="34829"/>
                    <a:pt x="1042806" y="77793"/>
                  </a:cubicBezTo>
                  <a:lnTo>
                    <a:pt x="1042806" y="403518"/>
                  </a:lnTo>
                  <a:cubicBezTo>
                    <a:pt x="1042806" y="424150"/>
                    <a:pt x="1034610" y="443937"/>
                    <a:pt x="1020021" y="458527"/>
                  </a:cubicBezTo>
                  <a:cubicBezTo>
                    <a:pt x="1005432" y="473116"/>
                    <a:pt x="985645" y="481312"/>
                    <a:pt x="965013" y="481312"/>
                  </a:cubicBezTo>
                  <a:lnTo>
                    <a:pt x="77793" y="481312"/>
                  </a:lnTo>
                  <a:cubicBezTo>
                    <a:pt x="34829" y="481312"/>
                    <a:pt x="0" y="446482"/>
                    <a:pt x="0" y="403518"/>
                  </a:cubicBezTo>
                  <a:lnTo>
                    <a:pt x="0" y="77793"/>
                  </a:lnTo>
                  <a:cubicBezTo>
                    <a:pt x="0" y="34829"/>
                    <a:pt x="34829" y="0"/>
                    <a:pt x="77793" y="0"/>
                  </a:cubicBezTo>
                  <a:close/>
                </a:path>
              </a:pathLst>
            </a:custGeom>
            <a:solidFill>
              <a:srgbClr val="FFFFFF"/>
            </a:solidFill>
          </p:spPr>
          <p:txBody>
            <a:bodyPr/>
            <a:lstStyle/>
            <a:p>
              <a:endParaRPr lang="nl-NL"/>
            </a:p>
          </p:txBody>
        </p:sp>
        <p:sp>
          <p:nvSpPr>
            <p:cNvPr id="14" name="TextBox 14"/>
            <p:cNvSpPr txBox="1"/>
            <p:nvPr/>
          </p:nvSpPr>
          <p:spPr>
            <a:xfrm>
              <a:off x="0" y="-66675"/>
              <a:ext cx="1042806" cy="547987"/>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a:off x="12247940" y="5997161"/>
            <a:ext cx="1838759" cy="731711"/>
          </a:xfrm>
          <a:prstGeom prst="rect">
            <a:avLst/>
          </a:prstGeom>
        </p:spPr>
        <p:txBody>
          <a:bodyPr lIns="0" tIns="0" rIns="0" bIns="0" rtlCol="0" anchor="t">
            <a:spAutoFit/>
          </a:bodyPr>
          <a:lstStyle/>
          <a:p>
            <a:pPr algn="l">
              <a:lnSpc>
                <a:spcPts val="5617"/>
              </a:lnSpc>
            </a:pPr>
            <a:r>
              <a:rPr lang="en-US" sz="4012">
                <a:solidFill>
                  <a:srgbClr val="000000"/>
                </a:solidFill>
                <a:latin typeface="Graphik"/>
                <a:ea typeface="Graphik"/>
                <a:cs typeface="Graphik"/>
                <a:sym typeface="Graphik"/>
              </a:rPr>
              <a:t>Needs?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flipH="1" flipV="1">
            <a:off x="2600223" y="997023"/>
            <a:ext cx="4261202" cy="1896062"/>
          </a:xfrm>
          <a:custGeom>
            <a:avLst/>
            <a:gdLst/>
            <a:ahLst/>
            <a:cxnLst/>
            <a:rect l="l" t="t" r="r" b="b"/>
            <a:pathLst>
              <a:path w="4261202" h="1896062">
                <a:moveTo>
                  <a:pt x="4261202" y="1896062"/>
                </a:moveTo>
                <a:lnTo>
                  <a:pt x="0" y="1896062"/>
                </a:lnTo>
                <a:lnTo>
                  <a:pt x="0" y="0"/>
                </a:lnTo>
                <a:lnTo>
                  <a:pt x="4261202" y="0"/>
                </a:lnTo>
                <a:lnTo>
                  <a:pt x="4261202" y="1896062"/>
                </a:lnTo>
                <a:close/>
              </a:path>
            </a:pathLst>
          </a:custGeom>
          <a:blipFill>
            <a:blip r:embed="rId3"/>
            <a:stretch>
              <a:fillRect l="-289292" b="-11792"/>
            </a:stretch>
          </a:blipFill>
        </p:spPr>
        <p:txBody>
          <a:bodyPr/>
          <a:lstStyle/>
          <a:p>
            <a:endParaRPr lang="nl-NL"/>
          </a:p>
        </p:txBody>
      </p:sp>
      <p:grpSp>
        <p:nvGrpSpPr>
          <p:cNvPr id="3" name="Group 3"/>
          <p:cNvGrpSpPr/>
          <p:nvPr/>
        </p:nvGrpSpPr>
        <p:grpSpPr>
          <a:xfrm>
            <a:off x="1028700" y="2893085"/>
            <a:ext cx="16437882" cy="7930913"/>
            <a:chOff x="0" y="0"/>
            <a:chExt cx="4743468" cy="2288618"/>
          </a:xfrm>
        </p:grpSpPr>
        <p:sp>
          <p:nvSpPr>
            <p:cNvPr id="4" name="Freeform 4"/>
            <p:cNvSpPr/>
            <p:nvPr/>
          </p:nvSpPr>
          <p:spPr>
            <a:xfrm>
              <a:off x="0" y="0"/>
              <a:ext cx="4743468" cy="2288618"/>
            </a:xfrm>
            <a:custGeom>
              <a:avLst/>
              <a:gdLst/>
              <a:ahLst/>
              <a:cxnLst/>
              <a:rect l="l" t="t" r="r" b="b"/>
              <a:pathLst>
                <a:path w="4743468" h="2288618">
                  <a:moveTo>
                    <a:pt x="24020" y="0"/>
                  </a:moveTo>
                  <a:lnTo>
                    <a:pt x="4719448" y="0"/>
                  </a:lnTo>
                  <a:cubicBezTo>
                    <a:pt x="4725819" y="0"/>
                    <a:pt x="4731928" y="2531"/>
                    <a:pt x="4736433" y="7035"/>
                  </a:cubicBezTo>
                  <a:cubicBezTo>
                    <a:pt x="4740937" y="11540"/>
                    <a:pt x="4743468" y="17649"/>
                    <a:pt x="4743468" y="24020"/>
                  </a:cubicBezTo>
                  <a:lnTo>
                    <a:pt x="4743468" y="2264598"/>
                  </a:lnTo>
                  <a:cubicBezTo>
                    <a:pt x="4743468" y="2270968"/>
                    <a:pt x="4740937" y="2277078"/>
                    <a:pt x="4736433" y="2281583"/>
                  </a:cubicBezTo>
                  <a:cubicBezTo>
                    <a:pt x="4731928" y="2286087"/>
                    <a:pt x="4725819" y="2288618"/>
                    <a:pt x="4719448" y="2288618"/>
                  </a:cubicBezTo>
                  <a:lnTo>
                    <a:pt x="24020" y="2288618"/>
                  </a:lnTo>
                  <a:cubicBezTo>
                    <a:pt x="17649" y="2288618"/>
                    <a:pt x="11540" y="2286087"/>
                    <a:pt x="7035" y="2281583"/>
                  </a:cubicBezTo>
                  <a:cubicBezTo>
                    <a:pt x="2531" y="2277078"/>
                    <a:pt x="0" y="2270968"/>
                    <a:pt x="0" y="2264598"/>
                  </a:cubicBezTo>
                  <a:lnTo>
                    <a:pt x="0" y="24020"/>
                  </a:lnTo>
                  <a:cubicBezTo>
                    <a:pt x="0" y="17649"/>
                    <a:pt x="2531" y="11540"/>
                    <a:pt x="7035" y="7035"/>
                  </a:cubicBezTo>
                  <a:cubicBezTo>
                    <a:pt x="11540" y="2531"/>
                    <a:pt x="17649" y="0"/>
                    <a:pt x="24020" y="0"/>
                  </a:cubicBezTo>
                  <a:close/>
                </a:path>
              </a:pathLst>
            </a:custGeom>
            <a:solidFill>
              <a:srgbClr val="F2EEF1"/>
            </a:solidFill>
          </p:spPr>
          <p:txBody>
            <a:bodyPr/>
            <a:lstStyle/>
            <a:p>
              <a:endParaRPr lang="nl-NL"/>
            </a:p>
          </p:txBody>
        </p:sp>
        <p:sp>
          <p:nvSpPr>
            <p:cNvPr id="5" name="TextBox 5"/>
            <p:cNvSpPr txBox="1"/>
            <p:nvPr/>
          </p:nvSpPr>
          <p:spPr>
            <a:xfrm>
              <a:off x="0" y="-66675"/>
              <a:ext cx="4743468" cy="2355293"/>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3114054" y="939873"/>
            <a:ext cx="12267174" cy="1464102"/>
          </a:xfrm>
          <a:prstGeom prst="rect">
            <a:avLst/>
          </a:prstGeom>
        </p:spPr>
        <p:txBody>
          <a:bodyPr lIns="0" tIns="0" rIns="0" bIns="0" rtlCol="0" anchor="t">
            <a:spAutoFit/>
          </a:bodyPr>
          <a:lstStyle/>
          <a:p>
            <a:pPr algn="ctr">
              <a:lnSpc>
                <a:spcPts val="10682"/>
              </a:lnSpc>
            </a:pPr>
            <a:r>
              <a:rPr lang="en-US" sz="9209">
                <a:solidFill>
                  <a:srgbClr val="FBBC43"/>
                </a:solidFill>
                <a:latin typeface="Graphik Bold"/>
                <a:ea typeface="Graphik Bold"/>
                <a:cs typeface="Graphik Bold"/>
                <a:sym typeface="Graphik Bold"/>
              </a:rPr>
              <a:t>Next steps</a:t>
            </a:r>
          </a:p>
        </p:txBody>
      </p:sp>
      <p:sp>
        <p:nvSpPr>
          <p:cNvPr id="7" name="Freeform 7"/>
          <p:cNvSpPr/>
          <p:nvPr/>
        </p:nvSpPr>
        <p:spPr>
          <a:xfrm>
            <a:off x="4668870" y="3305778"/>
            <a:ext cx="8950259" cy="7518220"/>
          </a:xfrm>
          <a:custGeom>
            <a:avLst/>
            <a:gdLst/>
            <a:ahLst/>
            <a:cxnLst/>
            <a:rect l="l" t="t" r="r" b="b"/>
            <a:pathLst>
              <a:path w="8950259" h="7518220">
                <a:moveTo>
                  <a:pt x="0" y="0"/>
                </a:moveTo>
                <a:lnTo>
                  <a:pt x="8950260" y="0"/>
                </a:lnTo>
                <a:lnTo>
                  <a:pt x="8950260" y="7518220"/>
                </a:lnTo>
                <a:lnTo>
                  <a:pt x="0" y="7518220"/>
                </a:lnTo>
                <a:lnTo>
                  <a:pt x="0" y="0"/>
                </a:lnTo>
                <a:close/>
              </a:path>
            </a:pathLst>
          </a:custGeom>
          <a:blipFill>
            <a:blip r:embed="rId4">
              <a:alphaModFix amt="50000"/>
              <a:extLst>
                <a:ext uri="{96DAC541-7B7A-43D3-8B79-37D633B846F1}">
                  <asvg:svgBlip xmlns:asvg="http://schemas.microsoft.com/office/drawing/2016/SVG/main" r:embed="rId5"/>
                </a:ext>
              </a:extLst>
            </a:blip>
            <a:stretch>
              <a:fillRect t="-843" b="-843"/>
            </a:stretch>
          </a:blipFill>
        </p:spPr>
        <p:txBody>
          <a:bodyPr/>
          <a:lstStyle/>
          <a:p>
            <a:endParaRPr lang="nl-NL"/>
          </a:p>
        </p:txBody>
      </p:sp>
      <p:grpSp>
        <p:nvGrpSpPr>
          <p:cNvPr id="8" name="Group 8"/>
          <p:cNvGrpSpPr/>
          <p:nvPr/>
        </p:nvGrpSpPr>
        <p:grpSpPr>
          <a:xfrm>
            <a:off x="2481766" y="5253627"/>
            <a:ext cx="5075469" cy="2342604"/>
            <a:chOff x="0" y="0"/>
            <a:chExt cx="1042806" cy="481312"/>
          </a:xfrm>
        </p:grpSpPr>
        <p:sp>
          <p:nvSpPr>
            <p:cNvPr id="9" name="Freeform 9"/>
            <p:cNvSpPr/>
            <p:nvPr/>
          </p:nvSpPr>
          <p:spPr>
            <a:xfrm>
              <a:off x="0" y="0"/>
              <a:ext cx="1042806" cy="481312"/>
            </a:xfrm>
            <a:custGeom>
              <a:avLst/>
              <a:gdLst/>
              <a:ahLst/>
              <a:cxnLst/>
              <a:rect l="l" t="t" r="r" b="b"/>
              <a:pathLst>
                <a:path w="1042806" h="481312">
                  <a:moveTo>
                    <a:pt x="77793" y="0"/>
                  </a:moveTo>
                  <a:lnTo>
                    <a:pt x="965013" y="0"/>
                  </a:lnTo>
                  <a:cubicBezTo>
                    <a:pt x="1007977" y="0"/>
                    <a:pt x="1042806" y="34829"/>
                    <a:pt x="1042806" y="77793"/>
                  </a:cubicBezTo>
                  <a:lnTo>
                    <a:pt x="1042806" y="403518"/>
                  </a:lnTo>
                  <a:cubicBezTo>
                    <a:pt x="1042806" y="424150"/>
                    <a:pt x="1034610" y="443937"/>
                    <a:pt x="1020021" y="458527"/>
                  </a:cubicBezTo>
                  <a:cubicBezTo>
                    <a:pt x="1005432" y="473116"/>
                    <a:pt x="985645" y="481312"/>
                    <a:pt x="965013" y="481312"/>
                  </a:cubicBezTo>
                  <a:lnTo>
                    <a:pt x="77793" y="481312"/>
                  </a:lnTo>
                  <a:cubicBezTo>
                    <a:pt x="34829" y="481312"/>
                    <a:pt x="0" y="446482"/>
                    <a:pt x="0" y="403518"/>
                  </a:cubicBezTo>
                  <a:lnTo>
                    <a:pt x="0" y="77793"/>
                  </a:lnTo>
                  <a:cubicBezTo>
                    <a:pt x="0" y="34829"/>
                    <a:pt x="34829" y="0"/>
                    <a:pt x="77793" y="0"/>
                  </a:cubicBezTo>
                  <a:close/>
                </a:path>
              </a:pathLst>
            </a:custGeom>
            <a:solidFill>
              <a:srgbClr val="FFFFFF"/>
            </a:solidFill>
          </p:spPr>
          <p:txBody>
            <a:bodyPr/>
            <a:lstStyle/>
            <a:p>
              <a:endParaRPr lang="nl-NL"/>
            </a:p>
          </p:txBody>
        </p:sp>
        <p:sp>
          <p:nvSpPr>
            <p:cNvPr id="10" name="TextBox 10"/>
            <p:cNvSpPr txBox="1"/>
            <p:nvPr/>
          </p:nvSpPr>
          <p:spPr>
            <a:xfrm>
              <a:off x="0" y="-66675"/>
              <a:ext cx="1042806" cy="547987"/>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3399734" y="5997161"/>
            <a:ext cx="3239532" cy="731711"/>
          </a:xfrm>
          <a:prstGeom prst="rect">
            <a:avLst/>
          </a:prstGeom>
        </p:spPr>
        <p:txBody>
          <a:bodyPr lIns="0" tIns="0" rIns="0" bIns="0" rtlCol="0" anchor="t">
            <a:spAutoFit/>
          </a:bodyPr>
          <a:lstStyle/>
          <a:p>
            <a:pPr algn="l">
              <a:lnSpc>
                <a:spcPts val="5617"/>
              </a:lnSpc>
            </a:pPr>
            <a:r>
              <a:rPr lang="en-US" sz="4012">
                <a:solidFill>
                  <a:srgbClr val="000000"/>
                </a:solidFill>
                <a:latin typeface="Graphik"/>
                <a:ea typeface="Graphik"/>
                <a:cs typeface="Graphik"/>
                <a:sym typeface="Graphik"/>
              </a:rPr>
              <a:t>Action plan?</a:t>
            </a:r>
          </a:p>
        </p:txBody>
      </p:sp>
      <p:grpSp>
        <p:nvGrpSpPr>
          <p:cNvPr id="12" name="Group 12"/>
          <p:cNvGrpSpPr/>
          <p:nvPr/>
        </p:nvGrpSpPr>
        <p:grpSpPr>
          <a:xfrm>
            <a:off x="10629586" y="5253627"/>
            <a:ext cx="5075469" cy="2342604"/>
            <a:chOff x="0" y="0"/>
            <a:chExt cx="1042806" cy="481312"/>
          </a:xfrm>
        </p:grpSpPr>
        <p:sp>
          <p:nvSpPr>
            <p:cNvPr id="13" name="Freeform 13"/>
            <p:cNvSpPr/>
            <p:nvPr/>
          </p:nvSpPr>
          <p:spPr>
            <a:xfrm>
              <a:off x="0" y="0"/>
              <a:ext cx="1042806" cy="481312"/>
            </a:xfrm>
            <a:custGeom>
              <a:avLst/>
              <a:gdLst/>
              <a:ahLst/>
              <a:cxnLst/>
              <a:rect l="l" t="t" r="r" b="b"/>
              <a:pathLst>
                <a:path w="1042806" h="481312">
                  <a:moveTo>
                    <a:pt x="77793" y="0"/>
                  </a:moveTo>
                  <a:lnTo>
                    <a:pt x="965013" y="0"/>
                  </a:lnTo>
                  <a:cubicBezTo>
                    <a:pt x="1007977" y="0"/>
                    <a:pt x="1042806" y="34829"/>
                    <a:pt x="1042806" y="77793"/>
                  </a:cubicBezTo>
                  <a:lnTo>
                    <a:pt x="1042806" y="403518"/>
                  </a:lnTo>
                  <a:cubicBezTo>
                    <a:pt x="1042806" y="424150"/>
                    <a:pt x="1034610" y="443937"/>
                    <a:pt x="1020021" y="458527"/>
                  </a:cubicBezTo>
                  <a:cubicBezTo>
                    <a:pt x="1005432" y="473116"/>
                    <a:pt x="985645" y="481312"/>
                    <a:pt x="965013" y="481312"/>
                  </a:cubicBezTo>
                  <a:lnTo>
                    <a:pt x="77793" y="481312"/>
                  </a:lnTo>
                  <a:cubicBezTo>
                    <a:pt x="34829" y="481312"/>
                    <a:pt x="0" y="446482"/>
                    <a:pt x="0" y="403518"/>
                  </a:cubicBezTo>
                  <a:lnTo>
                    <a:pt x="0" y="77793"/>
                  </a:lnTo>
                  <a:cubicBezTo>
                    <a:pt x="0" y="34829"/>
                    <a:pt x="34829" y="0"/>
                    <a:pt x="77793" y="0"/>
                  </a:cubicBezTo>
                  <a:close/>
                </a:path>
              </a:pathLst>
            </a:custGeom>
            <a:solidFill>
              <a:srgbClr val="FFFFFF"/>
            </a:solidFill>
          </p:spPr>
          <p:txBody>
            <a:bodyPr/>
            <a:lstStyle/>
            <a:p>
              <a:endParaRPr lang="nl-NL"/>
            </a:p>
          </p:txBody>
        </p:sp>
        <p:sp>
          <p:nvSpPr>
            <p:cNvPr id="14" name="TextBox 14"/>
            <p:cNvSpPr txBox="1"/>
            <p:nvPr/>
          </p:nvSpPr>
          <p:spPr>
            <a:xfrm>
              <a:off x="0" y="-66675"/>
              <a:ext cx="1042806" cy="547987"/>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a:off x="11600676" y="5997161"/>
            <a:ext cx="3133287" cy="731711"/>
          </a:xfrm>
          <a:prstGeom prst="rect">
            <a:avLst/>
          </a:prstGeom>
        </p:spPr>
        <p:txBody>
          <a:bodyPr lIns="0" tIns="0" rIns="0" bIns="0" rtlCol="0" anchor="t">
            <a:spAutoFit/>
          </a:bodyPr>
          <a:lstStyle/>
          <a:p>
            <a:pPr algn="l">
              <a:lnSpc>
                <a:spcPts val="5617"/>
              </a:lnSpc>
            </a:pPr>
            <a:r>
              <a:rPr lang="en-US" sz="4012">
                <a:solidFill>
                  <a:srgbClr val="000000"/>
                </a:solidFill>
                <a:latin typeface="Graphik"/>
                <a:ea typeface="Graphik"/>
                <a:cs typeface="Graphik"/>
                <a:sym typeface="Graphik"/>
              </a:rPr>
              <a:t>Intervision?</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61084" y="0"/>
            <a:ext cx="17227105" cy="9356718"/>
          </a:xfrm>
          <a:custGeom>
            <a:avLst/>
            <a:gdLst/>
            <a:ahLst/>
            <a:cxnLst/>
            <a:rect l="l" t="t" r="r" b="b"/>
            <a:pathLst>
              <a:path w="17227105" h="9356718">
                <a:moveTo>
                  <a:pt x="0" y="0"/>
                </a:moveTo>
                <a:lnTo>
                  <a:pt x="17227105" y="0"/>
                </a:lnTo>
                <a:lnTo>
                  <a:pt x="17227105" y="9356718"/>
                </a:lnTo>
                <a:lnTo>
                  <a:pt x="0" y="9356718"/>
                </a:lnTo>
                <a:lnTo>
                  <a:pt x="0" y="0"/>
                </a:lnTo>
                <a:close/>
              </a:path>
            </a:pathLst>
          </a:custGeom>
          <a:blipFill>
            <a:blip r:embed="rId2"/>
            <a:stretch>
              <a:fillRect l="-10719" t="-4576" r="-21601" b="-57838"/>
            </a:stretch>
          </a:blipFill>
        </p:spPr>
        <p:txBody>
          <a:bodyPr/>
          <a:lstStyle/>
          <a:p>
            <a:endParaRPr lang="nl-NL"/>
          </a:p>
        </p:txBody>
      </p:sp>
      <p:sp>
        <p:nvSpPr>
          <p:cNvPr id="3" name="Freeform 3"/>
          <p:cNvSpPr/>
          <p:nvPr/>
        </p:nvSpPr>
        <p:spPr>
          <a:xfrm>
            <a:off x="-51559" y="-146709"/>
            <a:ext cx="17227105" cy="9308934"/>
          </a:xfrm>
          <a:custGeom>
            <a:avLst/>
            <a:gdLst/>
            <a:ahLst/>
            <a:cxnLst/>
            <a:rect l="l" t="t" r="r" b="b"/>
            <a:pathLst>
              <a:path w="17227105" h="9308934">
                <a:moveTo>
                  <a:pt x="0" y="0"/>
                </a:moveTo>
                <a:lnTo>
                  <a:pt x="17227105" y="0"/>
                </a:lnTo>
                <a:lnTo>
                  <a:pt x="17227105" y="9308933"/>
                </a:lnTo>
                <a:lnTo>
                  <a:pt x="0" y="9308933"/>
                </a:lnTo>
                <a:lnTo>
                  <a:pt x="0" y="0"/>
                </a:lnTo>
                <a:close/>
              </a:path>
            </a:pathLst>
          </a:custGeom>
          <a:blipFill>
            <a:blip r:embed="rId3"/>
            <a:stretch>
              <a:fillRect t="-14832" b="-14832"/>
            </a:stretch>
          </a:blipFill>
        </p:spPr>
        <p:txBody>
          <a:bodyPr/>
          <a:lstStyle/>
          <a:p>
            <a:endParaRPr lang="nl-NL"/>
          </a:p>
        </p:txBody>
      </p:sp>
      <p:sp>
        <p:nvSpPr>
          <p:cNvPr id="4" name="Freeform 4"/>
          <p:cNvSpPr/>
          <p:nvPr/>
        </p:nvSpPr>
        <p:spPr>
          <a:xfrm>
            <a:off x="-2582327" y="8426488"/>
            <a:ext cx="19805499" cy="1996814"/>
          </a:xfrm>
          <a:custGeom>
            <a:avLst/>
            <a:gdLst/>
            <a:ahLst/>
            <a:cxnLst/>
            <a:rect l="l" t="t" r="r" b="b"/>
            <a:pathLst>
              <a:path w="19805499" h="1996814">
                <a:moveTo>
                  <a:pt x="0" y="0"/>
                </a:moveTo>
                <a:lnTo>
                  <a:pt x="19805498" y="0"/>
                </a:lnTo>
                <a:lnTo>
                  <a:pt x="19805498" y="1996813"/>
                </a:lnTo>
                <a:lnTo>
                  <a:pt x="0" y="1996813"/>
                </a:lnTo>
                <a:lnTo>
                  <a:pt x="0" y="0"/>
                </a:lnTo>
                <a:close/>
              </a:path>
            </a:pathLst>
          </a:custGeom>
          <a:blipFill>
            <a:blip r:embed="rId4"/>
            <a:stretch>
              <a:fillRect t="-13368" b="-13368"/>
            </a:stretch>
          </a:blipFill>
        </p:spPr>
        <p:txBody>
          <a:bodyPr/>
          <a:lstStyle/>
          <a:p>
            <a:endParaRPr lang="nl-NL"/>
          </a:p>
        </p:txBody>
      </p:sp>
      <p:sp>
        <p:nvSpPr>
          <p:cNvPr id="5" name="Freeform 5"/>
          <p:cNvSpPr/>
          <p:nvPr/>
        </p:nvSpPr>
        <p:spPr>
          <a:xfrm>
            <a:off x="0" y="3557639"/>
            <a:ext cx="18287871" cy="8344951"/>
          </a:xfrm>
          <a:custGeom>
            <a:avLst/>
            <a:gdLst/>
            <a:ahLst/>
            <a:cxnLst/>
            <a:rect l="l" t="t" r="r" b="b"/>
            <a:pathLst>
              <a:path w="18287871" h="8344951">
                <a:moveTo>
                  <a:pt x="0" y="0"/>
                </a:moveTo>
                <a:lnTo>
                  <a:pt x="18287871" y="0"/>
                </a:lnTo>
                <a:lnTo>
                  <a:pt x="18287871" y="8344951"/>
                </a:lnTo>
                <a:lnTo>
                  <a:pt x="0" y="8344951"/>
                </a:lnTo>
                <a:lnTo>
                  <a:pt x="0" y="0"/>
                </a:lnTo>
                <a:close/>
              </a:path>
            </a:pathLst>
          </a:custGeom>
          <a:blipFill>
            <a:blip r:embed="rId5">
              <a:alphaModFix amt="76000"/>
              <a:extLst>
                <a:ext uri="{96DAC541-7B7A-43D3-8B79-37D633B846F1}">
                  <asvg:svgBlip xmlns:asvg="http://schemas.microsoft.com/office/drawing/2016/SVG/main" r:embed="rId6"/>
                </a:ext>
              </a:extLst>
            </a:blip>
            <a:stretch>
              <a:fillRect/>
            </a:stretch>
          </a:blipFill>
        </p:spPr>
        <p:txBody>
          <a:bodyPr/>
          <a:lstStyle/>
          <a:p>
            <a:endParaRPr lang="nl-NL"/>
          </a:p>
        </p:txBody>
      </p:sp>
      <p:sp>
        <p:nvSpPr>
          <p:cNvPr id="6" name="Freeform 6"/>
          <p:cNvSpPr/>
          <p:nvPr/>
        </p:nvSpPr>
        <p:spPr>
          <a:xfrm>
            <a:off x="0" y="-28575"/>
            <a:ext cx="3470535" cy="1266745"/>
          </a:xfrm>
          <a:custGeom>
            <a:avLst/>
            <a:gdLst/>
            <a:ahLst/>
            <a:cxnLst/>
            <a:rect l="l" t="t" r="r" b="b"/>
            <a:pathLst>
              <a:path w="3470535" h="1266745">
                <a:moveTo>
                  <a:pt x="0" y="0"/>
                </a:moveTo>
                <a:lnTo>
                  <a:pt x="3470535" y="0"/>
                </a:lnTo>
                <a:lnTo>
                  <a:pt x="3470535" y="1266745"/>
                </a:lnTo>
                <a:lnTo>
                  <a:pt x="0" y="1266745"/>
                </a:lnTo>
                <a:lnTo>
                  <a:pt x="0" y="0"/>
                </a:lnTo>
                <a:close/>
              </a:path>
            </a:pathLst>
          </a:custGeom>
          <a:blipFill>
            <a:blip r:embed="rId7"/>
            <a:stretch>
              <a:fillRect/>
            </a:stretch>
          </a:blipFill>
        </p:spPr>
        <p:txBody>
          <a:bodyPr/>
          <a:lstStyle/>
          <a:p>
            <a:endParaRPr lang="nl-NL"/>
          </a:p>
        </p:txBody>
      </p:sp>
      <p:sp>
        <p:nvSpPr>
          <p:cNvPr id="7" name="TextBox 7"/>
          <p:cNvSpPr txBox="1"/>
          <p:nvPr/>
        </p:nvSpPr>
        <p:spPr>
          <a:xfrm>
            <a:off x="1648356" y="5891414"/>
            <a:ext cx="16639515" cy="1532725"/>
          </a:xfrm>
          <a:prstGeom prst="rect">
            <a:avLst/>
          </a:prstGeom>
        </p:spPr>
        <p:txBody>
          <a:bodyPr lIns="0" tIns="0" rIns="0" bIns="0" rtlCol="0" anchor="t">
            <a:spAutoFit/>
          </a:bodyPr>
          <a:lstStyle/>
          <a:p>
            <a:pPr algn="l">
              <a:lnSpc>
                <a:spcPts val="11127"/>
              </a:lnSpc>
            </a:pPr>
            <a:r>
              <a:rPr lang="en-US" sz="9592">
                <a:solidFill>
                  <a:srgbClr val="FBBC43"/>
                </a:solidFill>
                <a:latin typeface="Graphik Bold"/>
                <a:ea typeface="Graphik Bold"/>
                <a:cs typeface="Graphik Bold"/>
                <a:sym typeface="Graphik Bold"/>
              </a:rPr>
              <a:t>Thank you!</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5437857" y="277192"/>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4" name="Freeform 4"/>
          <p:cNvSpPr/>
          <p:nvPr/>
        </p:nvSpPr>
        <p:spPr>
          <a:xfrm>
            <a:off x="1028700" y="6245089"/>
            <a:ext cx="5298660" cy="3662079"/>
          </a:xfrm>
          <a:custGeom>
            <a:avLst/>
            <a:gdLst/>
            <a:ahLst/>
            <a:cxnLst/>
            <a:rect l="l" t="t" r="r" b="b"/>
            <a:pathLst>
              <a:path w="5298660" h="3662079">
                <a:moveTo>
                  <a:pt x="0" y="0"/>
                </a:moveTo>
                <a:lnTo>
                  <a:pt x="5298660" y="0"/>
                </a:lnTo>
                <a:lnTo>
                  <a:pt x="5298660" y="3662079"/>
                </a:lnTo>
                <a:lnTo>
                  <a:pt x="0" y="3662079"/>
                </a:lnTo>
                <a:lnTo>
                  <a:pt x="0" y="0"/>
                </a:lnTo>
                <a:close/>
              </a:path>
            </a:pathLst>
          </a:custGeom>
          <a:blipFill>
            <a:blip r:embed="rId4"/>
            <a:stretch>
              <a:fillRect r="-18253" b="-3358"/>
            </a:stretch>
          </a:blipFill>
        </p:spPr>
        <p:txBody>
          <a:bodyPr/>
          <a:lstStyle/>
          <a:p>
            <a:endParaRPr lang="nl-NL"/>
          </a:p>
        </p:txBody>
      </p:sp>
      <p:sp>
        <p:nvSpPr>
          <p:cNvPr id="5" name="Freeform 5"/>
          <p:cNvSpPr/>
          <p:nvPr/>
        </p:nvSpPr>
        <p:spPr>
          <a:xfrm>
            <a:off x="7647167" y="2082323"/>
            <a:ext cx="5910317" cy="3662079"/>
          </a:xfrm>
          <a:custGeom>
            <a:avLst/>
            <a:gdLst/>
            <a:ahLst/>
            <a:cxnLst/>
            <a:rect l="l" t="t" r="r" b="b"/>
            <a:pathLst>
              <a:path w="5910317" h="3662079">
                <a:moveTo>
                  <a:pt x="0" y="0"/>
                </a:moveTo>
                <a:lnTo>
                  <a:pt x="5910317" y="0"/>
                </a:lnTo>
                <a:lnTo>
                  <a:pt x="5910317" y="3662079"/>
                </a:lnTo>
                <a:lnTo>
                  <a:pt x="0" y="3662079"/>
                </a:lnTo>
                <a:lnTo>
                  <a:pt x="0" y="0"/>
                </a:lnTo>
                <a:close/>
              </a:path>
            </a:pathLst>
          </a:custGeom>
          <a:blipFill>
            <a:blip r:embed="rId5"/>
            <a:stretch>
              <a:fillRect/>
            </a:stretch>
          </a:blipFill>
        </p:spPr>
        <p:txBody>
          <a:bodyPr/>
          <a:lstStyle/>
          <a:p>
            <a:endParaRPr lang="nl-NL"/>
          </a:p>
        </p:txBody>
      </p:sp>
      <p:sp>
        <p:nvSpPr>
          <p:cNvPr id="6" name="Freeform 6"/>
          <p:cNvSpPr/>
          <p:nvPr/>
        </p:nvSpPr>
        <p:spPr>
          <a:xfrm>
            <a:off x="12329886" y="6245089"/>
            <a:ext cx="5187945" cy="3662079"/>
          </a:xfrm>
          <a:custGeom>
            <a:avLst/>
            <a:gdLst/>
            <a:ahLst/>
            <a:cxnLst/>
            <a:rect l="l" t="t" r="r" b="b"/>
            <a:pathLst>
              <a:path w="5187945" h="3662079">
                <a:moveTo>
                  <a:pt x="0" y="0"/>
                </a:moveTo>
                <a:lnTo>
                  <a:pt x="5187945" y="0"/>
                </a:lnTo>
                <a:lnTo>
                  <a:pt x="5187945" y="3662079"/>
                </a:lnTo>
                <a:lnTo>
                  <a:pt x="0" y="3662079"/>
                </a:lnTo>
                <a:lnTo>
                  <a:pt x="0" y="0"/>
                </a:lnTo>
                <a:close/>
              </a:path>
            </a:pathLst>
          </a:custGeom>
          <a:blipFill>
            <a:blip r:embed="rId6"/>
            <a:stretch>
              <a:fillRect/>
            </a:stretch>
          </a:blipFill>
        </p:spPr>
        <p:txBody>
          <a:bodyPr/>
          <a:lstStyle/>
          <a:p>
            <a:endParaRPr lang="nl-NL"/>
          </a:p>
        </p:txBody>
      </p:sp>
      <p:sp>
        <p:nvSpPr>
          <p:cNvPr id="7" name="Freeform 7"/>
          <p:cNvSpPr/>
          <p:nvPr/>
        </p:nvSpPr>
        <p:spPr>
          <a:xfrm>
            <a:off x="6877042" y="6245089"/>
            <a:ext cx="4937404" cy="3662079"/>
          </a:xfrm>
          <a:custGeom>
            <a:avLst/>
            <a:gdLst/>
            <a:ahLst/>
            <a:cxnLst/>
            <a:rect l="l" t="t" r="r" b="b"/>
            <a:pathLst>
              <a:path w="4937404" h="3662079">
                <a:moveTo>
                  <a:pt x="0" y="0"/>
                </a:moveTo>
                <a:lnTo>
                  <a:pt x="4937405" y="0"/>
                </a:lnTo>
                <a:lnTo>
                  <a:pt x="4937405" y="3662079"/>
                </a:lnTo>
                <a:lnTo>
                  <a:pt x="0" y="3662079"/>
                </a:lnTo>
                <a:lnTo>
                  <a:pt x="0" y="0"/>
                </a:lnTo>
                <a:close/>
              </a:path>
            </a:pathLst>
          </a:custGeom>
          <a:blipFill>
            <a:blip r:embed="rId7"/>
            <a:stretch>
              <a:fillRect/>
            </a:stretch>
          </a:blipFill>
        </p:spPr>
        <p:txBody>
          <a:bodyPr/>
          <a:lstStyle/>
          <a:p>
            <a:endParaRPr lang="nl-NL"/>
          </a:p>
        </p:txBody>
      </p:sp>
      <p:sp>
        <p:nvSpPr>
          <p:cNvPr id="8" name="Freeform 8"/>
          <p:cNvSpPr/>
          <p:nvPr/>
        </p:nvSpPr>
        <p:spPr>
          <a:xfrm>
            <a:off x="1028700" y="2082323"/>
            <a:ext cx="6103465" cy="3662079"/>
          </a:xfrm>
          <a:custGeom>
            <a:avLst/>
            <a:gdLst/>
            <a:ahLst/>
            <a:cxnLst/>
            <a:rect l="l" t="t" r="r" b="b"/>
            <a:pathLst>
              <a:path w="6103465" h="3662079">
                <a:moveTo>
                  <a:pt x="0" y="0"/>
                </a:moveTo>
                <a:lnTo>
                  <a:pt x="6103465" y="0"/>
                </a:lnTo>
                <a:lnTo>
                  <a:pt x="6103465" y="3662079"/>
                </a:lnTo>
                <a:lnTo>
                  <a:pt x="0" y="3662079"/>
                </a:lnTo>
                <a:lnTo>
                  <a:pt x="0" y="0"/>
                </a:lnTo>
                <a:close/>
              </a:path>
            </a:pathLst>
          </a:custGeom>
          <a:blipFill>
            <a:blip r:embed="rId8"/>
            <a:stretch>
              <a:fillRect/>
            </a:stretch>
          </a:blipFill>
        </p:spPr>
        <p:txBody>
          <a:bodyPr/>
          <a:lstStyle/>
          <a:p>
            <a:endParaRPr lang="nl-NL"/>
          </a:p>
        </p:txBody>
      </p:sp>
      <p:sp>
        <p:nvSpPr>
          <p:cNvPr id="9" name="TextBox 9"/>
          <p:cNvSpPr txBox="1"/>
          <p:nvPr/>
        </p:nvSpPr>
        <p:spPr>
          <a:xfrm>
            <a:off x="775566" y="858814"/>
            <a:ext cx="14991287" cy="949135"/>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 </a:t>
            </a:r>
            <a:r>
              <a:rPr lang="en-US" sz="5900">
                <a:solidFill>
                  <a:srgbClr val="FFFFFF"/>
                </a:solidFill>
                <a:latin typeface="Graphik Bold"/>
                <a:ea typeface="Graphik Bold"/>
                <a:cs typeface="Graphik Bold"/>
                <a:sym typeface="Graphik Bold"/>
              </a:rPr>
              <a:t>- Results of international trade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5437857" y="277192"/>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4" name="Freeform 4"/>
          <p:cNvSpPr/>
          <p:nvPr/>
        </p:nvSpPr>
        <p:spPr>
          <a:xfrm>
            <a:off x="1514175" y="3086714"/>
            <a:ext cx="5683779" cy="5676675"/>
          </a:xfrm>
          <a:custGeom>
            <a:avLst/>
            <a:gdLst/>
            <a:ahLst/>
            <a:cxnLst/>
            <a:rect l="l" t="t" r="r" b="b"/>
            <a:pathLst>
              <a:path w="5683779" h="5676675">
                <a:moveTo>
                  <a:pt x="0" y="0"/>
                </a:moveTo>
                <a:lnTo>
                  <a:pt x="5683780" y="0"/>
                </a:lnTo>
                <a:lnTo>
                  <a:pt x="5683780" y="5676675"/>
                </a:lnTo>
                <a:lnTo>
                  <a:pt x="0" y="567667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5" name="Freeform 5"/>
          <p:cNvSpPr/>
          <p:nvPr/>
        </p:nvSpPr>
        <p:spPr>
          <a:xfrm>
            <a:off x="2092872" y="2680765"/>
            <a:ext cx="4526386" cy="5528410"/>
          </a:xfrm>
          <a:custGeom>
            <a:avLst/>
            <a:gdLst/>
            <a:ahLst/>
            <a:cxnLst/>
            <a:rect l="l" t="t" r="r" b="b"/>
            <a:pathLst>
              <a:path w="4526386" h="5528410">
                <a:moveTo>
                  <a:pt x="0" y="0"/>
                </a:moveTo>
                <a:lnTo>
                  <a:pt x="4526386" y="0"/>
                </a:lnTo>
                <a:lnTo>
                  <a:pt x="4526386" y="5528411"/>
                </a:lnTo>
                <a:lnTo>
                  <a:pt x="0" y="552841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6" name="Freeform 6"/>
          <p:cNvSpPr/>
          <p:nvPr/>
        </p:nvSpPr>
        <p:spPr>
          <a:xfrm>
            <a:off x="11090045" y="3865890"/>
            <a:ext cx="2028113" cy="1741642"/>
          </a:xfrm>
          <a:custGeom>
            <a:avLst/>
            <a:gdLst/>
            <a:ahLst/>
            <a:cxnLst/>
            <a:rect l="l" t="t" r="r" b="b"/>
            <a:pathLst>
              <a:path w="2028113" h="1741642">
                <a:moveTo>
                  <a:pt x="0" y="0"/>
                </a:moveTo>
                <a:lnTo>
                  <a:pt x="2028113" y="0"/>
                </a:lnTo>
                <a:lnTo>
                  <a:pt x="2028113" y="1741643"/>
                </a:lnTo>
                <a:lnTo>
                  <a:pt x="0" y="17416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7" name="Freeform 7"/>
          <p:cNvSpPr/>
          <p:nvPr/>
        </p:nvSpPr>
        <p:spPr>
          <a:xfrm>
            <a:off x="15437857" y="5090323"/>
            <a:ext cx="1078146" cy="1228657"/>
          </a:xfrm>
          <a:custGeom>
            <a:avLst/>
            <a:gdLst/>
            <a:ahLst/>
            <a:cxnLst/>
            <a:rect l="l" t="t" r="r" b="b"/>
            <a:pathLst>
              <a:path w="1078146" h="1228657">
                <a:moveTo>
                  <a:pt x="0" y="0"/>
                </a:moveTo>
                <a:lnTo>
                  <a:pt x="1078146" y="0"/>
                </a:lnTo>
                <a:lnTo>
                  <a:pt x="1078146" y="1228657"/>
                </a:lnTo>
                <a:lnTo>
                  <a:pt x="0" y="122865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8" name="Freeform 8"/>
          <p:cNvSpPr/>
          <p:nvPr/>
        </p:nvSpPr>
        <p:spPr>
          <a:xfrm>
            <a:off x="13769445" y="3649624"/>
            <a:ext cx="2870198" cy="1087088"/>
          </a:xfrm>
          <a:custGeom>
            <a:avLst/>
            <a:gdLst/>
            <a:ahLst/>
            <a:cxnLst/>
            <a:rect l="l" t="t" r="r" b="b"/>
            <a:pathLst>
              <a:path w="2870198" h="1087088">
                <a:moveTo>
                  <a:pt x="0" y="0"/>
                </a:moveTo>
                <a:lnTo>
                  <a:pt x="2870199" y="0"/>
                </a:lnTo>
                <a:lnTo>
                  <a:pt x="2870199" y="1087088"/>
                </a:lnTo>
                <a:lnTo>
                  <a:pt x="0" y="108708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9" name="Freeform 9"/>
          <p:cNvSpPr/>
          <p:nvPr/>
        </p:nvSpPr>
        <p:spPr>
          <a:xfrm>
            <a:off x="10633627" y="6318980"/>
            <a:ext cx="2106231" cy="1355886"/>
          </a:xfrm>
          <a:custGeom>
            <a:avLst/>
            <a:gdLst/>
            <a:ahLst/>
            <a:cxnLst/>
            <a:rect l="l" t="t" r="r" b="b"/>
            <a:pathLst>
              <a:path w="2106231" h="1355886">
                <a:moveTo>
                  <a:pt x="0" y="0"/>
                </a:moveTo>
                <a:lnTo>
                  <a:pt x="2106231" y="0"/>
                </a:lnTo>
                <a:lnTo>
                  <a:pt x="2106231" y="1355887"/>
                </a:lnTo>
                <a:lnTo>
                  <a:pt x="0" y="1355887"/>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10" name="Freeform 10"/>
          <p:cNvSpPr/>
          <p:nvPr/>
        </p:nvSpPr>
        <p:spPr>
          <a:xfrm>
            <a:off x="13168483" y="6671405"/>
            <a:ext cx="2910184" cy="2451830"/>
          </a:xfrm>
          <a:custGeom>
            <a:avLst/>
            <a:gdLst/>
            <a:ahLst/>
            <a:cxnLst/>
            <a:rect l="l" t="t" r="r" b="b"/>
            <a:pathLst>
              <a:path w="2910184" h="2451830">
                <a:moveTo>
                  <a:pt x="0" y="0"/>
                </a:moveTo>
                <a:lnTo>
                  <a:pt x="2910184" y="0"/>
                </a:lnTo>
                <a:lnTo>
                  <a:pt x="2910184" y="2451830"/>
                </a:lnTo>
                <a:lnTo>
                  <a:pt x="0" y="245183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
        <p:nvSpPr>
          <p:cNvPr id="11" name="AutoShape 11"/>
          <p:cNvSpPr/>
          <p:nvPr/>
        </p:nvSpPr>
        <p:spPr>
          <a:xfrm>
            <a:off x="8169505" y="5248275"/>
            <a:ext cx="1948990" cy="0"/>
          </a:xfrm>
          <a:prstGeom prst="line">
            <a:avLst/>
          </a:prstGeom>
          <a:ln w="209550" cap="flat">
            <a:solidFill>
              <a:srgbClr val="EF4A4A"/>
            </a:solidFill>
            <a:prstDash val="solid"/>
            <a:headEnd type="arrow" w="med" len="sm"/>
            <a:tailEnd type="arrow" w="med" len="sm"/>
          </a:ln>
        </p:spPr>
        <p:txBody>
          <a:bodyPr/>
          <a:lstStyle/>
          <a:p>
            <a:endParaRPr lang="nl-NL"/>
          </a:p>
        </p:txBody>
      </p:sp>
      <p:sp>
        <p:nvSpPr>
          <p:cNvPr id="12" name="Freeform 12"/>
          <p:cNvSpPr/>
          <p:nvPr/>
        </p:nvSpPr>
        <p:spPr>
          <a:xfrm>
            <a:off x="12889645" y="4814830"/>
            <a:ext cx="2207924" cy="1934694"/>
          </a:xfrm>
          <a:custGeom>
            <a:avLst/>
            <a:gdLst/>
            <a:ahLst/>
            <a:cxnLst/>
            <a:rect l="l" t="t" r="r" b="b"/>
            <a:pathLst>
              <a:path w="2207924" h="1934694">
                <a:moveTo>
                  <a:pt x="0" y="0"/>
                </a:moveTo>
                <a:lnTo>
                  <a:pt x="2207925" y="0"/>
                </a:lnTo>
                <a:lnTo>
                  <a:pt x="2207925" y="1934693"/>
                </a:lnTo>
                <a:lnTo>
                  <a:pt x="0" y="1934693"/>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nl-NL"/>
          </a:p>
        </p:txBody>
      </p:sp>
      <p:sp>
        <p:nvSpPr>
          <p:cNvPr id="13" name="TextBox 13"/>
          <p:cNvSpPr txBox="1"/>
          <p:nvPr/>
        </p:nvSpPr>
        <p:spPr>
          <a:xfrm>
            <a:off x="1648356" y="980599"/>
            <a:ext cx="14991287" cy="949135"/>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 </a:t>
            </a:r>
            <a:r>
              <a:rPr lang="en-US" sz="5900">
                <a:solidFill>
                  <a:srgbClr val="FFFFFF"/>
                </a:solidFill>
                <a:latin typeface="Graphik Bold"/>
                <a:ea typeface="Graphik Bold"/>
                <a:cs typeface="Graphik Bold"/>
                <a:sym typeface="Graphik Bold"/>
              </a:rPr>
              <a:t>- Business vs legal system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0599"/>
            <a:ext cx="14991287" cy="949135"/>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 </a:t>
            </a:r>
            <a:r>
              <a:rPr lang="en-US" sz="5900">
                <a:solidFill>
                  <a:srgbClr val="FFFFFF"/>
                </a:solidFill>
                <a:latin typeface="Graphik Bold"/>
                <a:ea typeface="Graphik Bold"/>
                <a:cs typeface="Graphik Bold"/>
                <a:sym typeface="Graphik Bold"/>
              </a:rPr>
              <a:t>- UNGPs</a:t>
            </a:r>
          </a:p>
        </p:txBody>
      </p:sp>
      <p:grpSp>
        <p:nvGrpSpPr>
          <p:cNvPr id="3" name="Group 3"/>
          <p:cNvGrpSpPr/>
          <p:nvPr/>
        </p:nvGrpSpPr>
        <p:grpSpPr>
          <a:xfrm>
            <a:off x="15437857"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1028700" y="2816861"/>
            <a:ext cx="12137057" cy="6786495"/>
          </a:xfrm>
          <a:custGeom>
            <a:avLst/>
            <a:gdLst/>
            <a:ahLst/>
            <a:cxnLst/>
            <a:rect l="l" t="t" r="r" b="b"/>
            <a:pathLst>
              <a:path w="12137057" h="6786495">
                <a:moveTo>
                  <a:pt x="0" y="0"/>
                </a:moveTo>
                <a:lnTo>
                  <a:pt x="12137057" y="0"/>
                </a:lnTo>
                <a:lnTo>
                  <a:pt x="12137057" y="6786496"/>
                </a:lnTo>
                <a:lnTo>
                  <a:pt x="0" y="6786496"/>
                </a:lnTo>
                <a:lnTo>
                  <a:pt x="0" y="0"/>
                </a:lnTo>
                <a:close/>
              </a:path>
            </a:pathLst>
          </a:custGeom>
          <a:blipFill>
            <a:blip r:embed="rId4"/>
            <a:stretch>
              <a:fillRect/>
            </a:stretch>
          </a:blipFill>
        </p:spPr>
        <p:txBody>
          <a:bodyPr/>
          <a:lstStyle/>
          <a:p>
            <a:endParaRPr lang="nl-NL"/>
          </a:p>
        </p:txBody>
      </p:sp>
      <p:sp>
        <p:nvSpPr>
          <p:cNvPr id="6" name="Freeform 6"/>
          <p:cNvSpPr/>
          <p:nvPr/>
        </p:nvSpPr>
        <p:spPr>
          <a:xfrm rot="707784">
            <a:off x="11930422" y="2582764"/>
            <a:ext cx="4815148" cy="6808304"/>
          </a:xfrm>
          <a:custGeom>
            <a:avLst/>
            <a:gdLst/>
            <a:ahLst/>
            <a:cxnLst/>
            <a:rect l="l" t="t" r="r" b="b"/>
            <a:pathLst>
              <a:path w="4815148" h="6808304">
                <a:moveTo>
                  <a:pt x="0" y="0"/>
                </a:moveTo>
                <a:lnTo>
                  <a:pt x="4815148" y="0"/>
                </a:lnTo>
                <a:lnTo>
                  <a:pt x="4815148" y="6808304"/>
                </a:lnTo>
                <a:lnTo>
                  <a:pt x="0" y="6808304"/>
                </a:lnTo>
                <a:lnTo>
                  <a:pt x="0" y="0"/>
                </a:lnTo>
                <a:close/>
              </a:path>
            </a:pathLst>
          </a:custGeom>
          <a:blipFill>
            <a:blip r:embed="rId5"/>
            <a:stretch>
              <a:fillRect/>
            </a:stretch>
          </a:blipFill>
        </p:spPr>
        <p:txBody>
          <a:bodyPr/>
          <a:lstStyle/>
          <a:p>
            <a:endParaRPr lang="nl-NL"/>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338528" y="981075"/>
            <a:ext cx="15610944" cy="948182"/>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 </a:t>
            </a:r>
            <a:r>
              <a:rPr lang="en-US" sz="5900">
                <a:solidFill>
                  <a:srgbClr val="FFFFFF"/>
                </a:solidFill>
                <a:latin typeface="Graphik Bold"/>
                <a:ea typeface="Graphik Bold"/>
                <a:cs typeface="Graphik Bold"/>
                <a:sym typeface="Graphik Bold"/>
              </a:rPr>
              <a:t>- UN Framework on BHR</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473809" y="2520159"/>
            <a:ext cx="11340383" cy="6896282"/>
          </a:xfrm>
          <a:custGeom>
            <a:avLst/>
            <a:gdLst/>
            <a:ahLst/>
            <a:cxnLst/>
            <a:rect l="l" t="t" r="r" b="b"/>
            <a:pathLst>
              <a:path w="11340383" h="6896282">
                <a:moveTo>
                  <a:pt x="0" y="0"/>
                </a:moveTo>
                <a:lnTo>
                  <a:pt x="11340382" y="0"/>
                </a:lnTo>
                <a:lnTo>
                  <a:pt x="11340382" y="6896282"/>
                </a:lnTo>
                <a:lnTo>
                  <a:pt x="0" y="6896282"/>
                </a:lnTo>
                <a:lnTo>
                  <a:pt x="0" y="0"/>
                </a:lnTo>
                <a:close/>
              </a:path>
            </a:pathLst>
          </a:custGeom>
          <a:blipFill>
            <a:blip r:embed="rId4"/>
            <a:stretch>
              <a:fillRect t="-14343"/>
            </a:stretch>
          </a:blipFill>
        </p:spPr>
        <p:txBody>
          <a:bodyPr/>
          <a:lstStyle/>
          <a:p>
            <a:endParaRPr lang="nl-NL"/>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3179872" y="2900278"/>
            <a:ext cx="4351565" cy="6152828"/>
          </a:xfrm>
          <a:custGeom>
            <a:avLst/>
            <a:gdLst/>
            <a:ahLst/>
            <a:cxnLst/>
            <a:rect l="l" t="t" r="r" b="b"/>
            <a:pathLst>
              <a:path w="4351565" h="6152828">
                <a:moveTo>
                  <a:pt x="0" y="0"/>
                </a:moveTo>
                <a:lnTo>
                  <a:pt x="4351565" y="0"/>
                </a:lnTo>
                <a:lnTo>
                  <a:pt x="4351565" y="6152828"/>
                </a:lnTo>
                <a:lnTo>
                  <a:pt x="0" y="6152828"/>
                </a:lnTo>
                <a:lnTo>
                  <a:pt x="0" y="0"/>
                </a:lnTo>
                <a:close/>
              </a:path>
            </a:pathLst>
          </a:custGeom>
          <a:blipFill>
            <a:blip r:embed="rId3"/>
            <a:stretch>
              <a:fillRect/>
            </a:stretch>
          </a:blipFill>
        </p:spPr>
        <p:txBody>
          <a:bodyPr/>
          <a:lstStyle/>
          <a:p>
            <a:endParaRPr lang="nl-NL"/>
          </a:p>
        </p:txBody>
      </p:sp>
      <p:sp>
        <p:nvSpPr>
          <p:cNvPr id="3" name="Freeform 3"/>
          <p:cNvSpPr/>
          <p:nvPr/>
        </p:nvSpPr>
        <p:spPr>
          <a:xfrm>
            <a:off x="11305710" y="2900278"/>
            <a:ext cx="4601245" cy="6152828"/>
          </a:xfrm>
          <a:custGeom>
            <a:avLst/>
            <a:gdLst/>
            <a:ahLst/>
            <a:cxnLst/>
            <a:rect l="l" t="t" r="r" b="b"/>
            <a:pathLst>
              <a:path w="4601245" h="6152828">
                <a:moveTo>
                  <a:pt x="0" y="0"/>
                </a:moveTo>
                <a:lnTo>
                  <a:pt x="4601245" y="0"/>
                </a:lnTo>
                <a:lnTo>
                  <a:pt x="4601245" y="6152828"/>
                </a:lnTo>
                <a:lnTo>
                  <a:pt x="0" y="6152828"/>
                </a:lnTo>
                <a:lnTo>
                  <a:pt x="0" y="0"/>
                </a:lnTo>
                <a:close/>
              </a:path>
            </a:pathLst>
          </a:custGeom>
          <a:blipFill>
            <a:blip r:embed="rId4"/>
            <a:stretch>
              <a:fillRect/>
            </a:stretch>
          </a:blipFill>
        </p:spPr>
        <p:txBody>
          <a:bodyPr/>
          <a:lstStyle/>
          <a:p>
            <a:endParaRPr lang="nl-NL"/>
          </a:p>
        </p:txBody>
      </p:sp>
      <p:sp>
        <p:nvSpPr>
          <p:cNvPr id="4" name="TextBox 4"/>
          <p:cNvSpPr txBox="1"/>
          <p:nvPr/>
        </p:nvSpPr>
        <p:spPr>
          <a:xfrm>
            <a:off x="1196379" y="980490"/>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a:t>
            </a:r>
            <a:r>
              <a:rPr lang="en-US" sz="5942">
                <a:solidFill>
                  <a:srgbClr val="FFFFFF"/>
                </a:solidFill>
                <a:latin typeface="Graphik Bold"/>
                <a:ea typeface="Graphik Bold"/>
                <a:cs typeface="Graphik Bold"/>
                <a:sym typeface="Graphik Bold"/>
              </a:rPr>
              <a:t> - UNGPs &amp; OECD Guidelines</a:t>
            </a:r>
          </a:p>
        </p:txBody>
      </p:sp>
      <p:sp>
        <p:nvSpPr>
          <p:cNvPr id="5" name="AutoShape 5"/>
          <p:cNvSpPr/>
          <p:nvPr/>
        </p:nvSpPr>
        <p:spPr>
          <a:xfrm flipV="1">
            <a:off x="2519157" y="2900653"/>
            <a:ext cx="0" cy="6152453"/>
          </a:xfrm>
          <a:prstGeom prst="line">
            <a:avLst/>
          </a:prstGeom>
          <a:ln w="123825" cap="flat">
            <a:solidFill>
              <a:srgbClr val="FBBC43"/>
            </a:solidFill>
            <a:prstDash val="sysDash"/>
            <a:headEnd type="none" w="sm" len="sm"/>
            <a:tailEnd type="none" w="sm" len="sm"/>
          </a:ln>
        </p:spPr>
        <p:txBody>
          <a:bodyPr/>
          <a:lstStyle/>
          <a:p>
            <a:endParaRPr lang="nl-NL"/>
          </a:p>
        </p:txBody>
      </p:sp>
      <p:sp>
        <p:nvSpPr>
          <p:cNvPr id="6" name="AutoShape 6"/>
          <p:cNvSpPr/>
          <p:nvPr/>
        </p:nvSpPr>
        <p:spPr>
          <a:xfrm flipV="1">
            <a:off x="8292457" y="2900653"/>
            <a:ext cx="0" cy="6152453"/>
          </a:xfrm>
          <a:prstGeom prst="line">
            <a:avLst/>
          </a:prstGeom>
          <a:ln w="123825" cap="flat">
            <a:solidFill>
              <a:srgbClr val="FBBC43"/>
            </a:solidFill>
            <a:prstDash val="sysDash"/>
            <a:headEnd type="none" w="sm" len="sm"/>
            <a:tailEnd type="none" w="sm" len="sm"/>
          </a:ln>
        </p:spPr>
        <p:txBody>
          <a:bodyPr/>
          <a:lstStyle/>
          <a:p>
            <a:endParaRPr lang="nl-NL"/>
          </a:p>
        </p:txBody>
      </p:sp>
      <p:sp>
        <p:nvSpPr>
          <p:cNvPr id="7" name="AutoShape 7"/>
          <p:cNvSpPr/>
          <p:nvPr/>
        </p:nvSpPr>
        <p:spPr>
          <a:xfrm>
            <a:off x="9109612" y="4531317"/>
            <a:ext cx="1272833" cy="0"/>
          </a:xfrm>
          <a:prstGeom prst="line">
            <a:avLst/>
          </a:prstGeom>
          <a:ln w="266700" cap="flat">
            <a:solidFill>
              <a:srgbClr val="FBBC43"/>
            </a:solidFill>
            <a:prstDash val="solid"/>
            <a:headEnd type="none" w="sm" len="sm"/>
            <a:tailEnd type="arrow" w="med" len="sm"/>
          </a:ln>
        </p:spPr>
        <p:txBody>
          <a:bodyPr/>
          <a:lstStyle/>
          <a:p>
            <a:endParaRPr lang="nl-NL"/>
          </a:p>
        </p:txBody>
      </p:sp>
      <p:sp>
        <p:nvSpPr>
          <p:cNvPr id="8" name="AutoShape 8"/>
          <p:cNvSpPr/>
          <p:nvPr/>
        </p:nvSpPr>
        <p:spPr>
          <a:xfrm>
            <a:off x="9109612" y="7092675"/>
            <a:ext cx="1272833" cy="0"/>
          </a:xfrm>
          <a:prstGeom prst="line">
            <a:avLst/>
          </a:prstGeom>
          <a:ln w="266700" cap="flat">
            <a:solidFill>
              <a:srgbClr val="FBBC43"/>
            </a:solidFill>
            <a:prstDash val="solid"/>
            <a:headEnd type="none" w="sm" len="sm"/>
            <a:tailEnd type="arrow" w="med" len="sm"/>
          </a:ln>
        </p:spPr>
        <p:txBody>
          <a:bodyPr/>
          <a:lstStyle/>
          <a:p>
            <a:endParaRPr lang="nl-NL"/>
          </a:p>
        </p:txBody>
      </p:sp>
      <p:grpSp>
        <p:nvGrpSpPr>
          <p:cNvPr id="9" name="Group 9"/>
          <p:cNvGrpSpPr/>
          <p:nvPr/>
        </p:nvGrpSpPr>
        <p:grpSpPr>
          <a:xfrm>
            <a:off x="15294949" y="277192"/>
            <a:ext cx="2403574" cy="2403574"/>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2272" r="-2272"/>
              </a:stretch>
            </a:blipFill>
          </p:spPr>
          <p:txBody>
            <a:bodyPr/>
            <a:lstStyle/>
            <a:p>
              <a:endParaRPr lang="nl-NL"/>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1028700" y="3156807"/>
            <a:ext cx="2097825" cy="2154523"/>
          </a:xfrm>
          <a:custGeom>
            <a:avLst/>
            <a:gdLst/>
            <a:ahLst/>
            <a:cxnLst/>
            <a:rect l="l" t="t" r="r" b="b"/>
            <a:pathLst>
              <a:path w="2097825" h="2154523">
                <a:moveTo>
                  <a:pt x="0" y="0"/>
                </a:moveTo>
                <a:lnTo>
                  <a:pt x="2097825" y="0"/>
                </a:lnTo>
                <a:lnTo>
                  <a:pt x="2097825" y="2154523"/>
                </a:lnTo>
                <a:lnTo>
                  <a:pt x="0" y="2154523"/>
                </a:lnTo>
                <a:lnTo>
                  <a:pt x="0" y="0"/>
                </a:lnTo>
                <a:close/>
              </a:path>
            </a:pathLst>
          </a:custGeom>
          <a:blipFill>
            <a:blip r:embed="rId3"/>
            <a:stretch>
              <a:fillRect/>
            </a:stretch>
          </a:blipFill>
        </p:spPr>
        <p:txBody>
          <a:bodyPr/>
          <a:lstStyle/>
          <a:p>
            <a:endParaRPr lang="nl-NL"/>
          </a:p>
        </p:txBody>
      </p:sp>
      <p:sp>
        <p:nvSpPr>
          <p:cNvPr id="3" name="Freeform 3"/>
          <p:cNvSpPr/>
          <p:nvPr/>
        </p:nvSpPr>
        <p:spPr>
          <a:xfrm>
            <a:off x="4900347" y="3154242"/>
            <a:ext cx="2097825" cy="2154523"/>
          </a:xfrm>
          <a:custGeom>
            <a:avLst/>
            <a:gdLst/>
            <a:ahLst/>
            <a:cxnLst/>
            <a:rect l="l" t="t" r="r" b="b"/>
            <a:pathLst>
              <a:path w="2097825" h="2154523">
                <a:moveTo>
                  <a:pt x="0" y="0"/>
                </a:moveTo>
                <a:lnTo>
                  <a:pt x="2097825" y="0"/>
                </a:lnTo>
                <a:lnTo>
                  <a:pt x="2097825" y="2154523"/>
                </a:lnTo>
                <a:lnTo>
                  <a:pt x="0" y="2154523"/>
                </a:lnTo>
                <a:lnTo>
                  <a:pt x="0" y="0"/>
                </a:lnTo>
                <a:close/>
              </a:path>
            </a:pathLst>
          </a:custGeom>
          <a:blipFill>
            <a:blip r:embed="rId4"/>
            <a:stretch>
              <a:fillRect/>
            </a:stretch>
          </a:blipFill>
        </p:spPr>
        <p:txBody>
          <a:bodyPr/>
          <a:lstStyle/>
          <a:p>
            <a:endParaRPr lang="nl-NL"/>
          </a:p>
        </p:txBody>
      </p:sp>
      <p:sp>
        <p:nvSpPr>
          <p:cNvPr id="4" name="Freeform 4"/>
          <p:cNvSpPr/>
          <p:nvPr/>
        </p:nvSpPr>
        <p:spPr>
          <a:xfrm>
            <a:off x="10109269" y="3212022"/>
            <a:ext cx="2495206" cy="3528057"/>
          </a:xfrm>
          <a:custGeom>
            <a:avLst/>
            <a:gdLst/>
            <a:ahLst/>
            <a:cxnLst/>
            <a:rect l="l" t="t" r="r" b="b"/>
            <a:pathLst>
              <a:path w="2495206" h="3528057">
                <a:moveTo>
                  <a:pt x="0" y="0"/>
                </a:moveTo>
                <a:lnTo>
                  <a:pt x="2495206" y="0"/>
                </a:lnTo>
                <a:lnTo>
                  <a:pt x="2495206" y="3528058"/>
                </a:lnTo>
                <a:lnTo>
                  <a:pt x="0" y="3528058"/>
                </a:lnTo>
                <a:lnTo>
                  <a:pt x="0" y="0"/>
                </a:lnTo>
                <a:close/>
              </a:path>
            </a:pathLst>
          </a:custGeom>
          <a:blipFill>
            <a:blip r:embed="rId5"/>
            <a:stretch>
              <a:fillRect/>
            </a:stretch>
          </a:blipFill>
        </p:spPr>
        <p:txBody>
          <a:bodyPr/>
          <a:lstStyle/>
          <a:p>
            <a:endParaRPr lang="nl-NL"/>
          </a:p>
        </p:txBody>
      </p:sp>
      <p:sp>
        <p:nvSpPr>
          <p:cNvPr id="5" name="Freeform 5"/>
          <p:cNvSpPr/>
          <p:nvPr/>
        </p:nvSpPr>
        <p:spPr>
          <a:xfrm>
            <a:off x="14770693" y="3156807"/>
            <a:ext cx="2633306" cy="3521281"/>
          </a:xfrm>
          <a:custGeom>
            <a:avLst/>
            <a:gdLst/>
            <a:ahLst/>
            <a:cxnLst/>
            <a:rect l="l" t="t" r="r" b="b"/>
            <a:pathLst>
              <a:path w="2633306" h="3521281">
                <a:moveTo>
                  <a:pt x="0" y="0"/>
                </a:moveTo>
                <a:lnTo>
                  <a:pt x="2633306" y="0"/>
                </a:lnTo>
                <a:lnTo>
                  <a:pt x="2633306" y="3521281"/>
                </a:lnTo>
                <a:lnTo>
                  <a:pt x="0" y="3521281"/>
                </a:lnTo>
                <a:lnTo>
                  <a:pt x="0" y="0"/>
                </a:lnTo>
                <a:close/>
              </a:path>
            </a:pathLst>
          </a:custGeom>
          <a:blipFill>
            <a:blip r:embed="rId6"/>
            <a:stretch>
              <a:fillRect/>
            </a:stretch>
          </a:blipFill>
        </p:spPr>
        <p:txBody>
          <a:bodyPr/>
          <a:lstStyle/>
          <a:p>
            <a:endParaRPr lang="nl-NL"/>
          </a:p>
        </p:txBody>
      </p:sp>
      <p:sp>
        <p:nvSpPr>
          <p:cNvPr id="6" name="Freeform 6"/>
          <p:cNvSpPr/>
          <p:nvPr/>
        </p:nvSpPr>
        <p:spPr>
          <a:xfrm>
            <a:off x="10470034" y="8590174"/>
            <a:ext cx="3425702" cy="1336253"/>
          </a:xfrm>
          <a:custGeom>
            <a:avLst/>
            <a:gdLst/>
            <a:ahLst/>
            <a:cxnLst/>
            <a:rect l="l" t="t" r="r" b="b"/>
            <a:pathLst>
              <a:path w="3425702" h="1336253">
                <a:moveTo>
                  <a:pt x="0" y="0"/>
                </a:moveTo>
                <a:lnTo>
                  <a:pt x="3425702" y="0"/>
                </a:lnTo>
                <a:lnTo>
                  <a:pt x="3425702" y="1336252"/>
                </a:lnTo>
                <a:lnTo>
                  <a:pt x="0" y="1336252"/>
                </a:lnTo>
                <a:lnTo>
                  <a:pt x="0" y="0"/>
                </a:lnTo>
                <a:close/>
              </a:path>
            </a:pathLst>
          </a:custGeom>
          <a:blipFill>
            <a:blip r:embed="rId7"/>
            <a:stretch>
              <a:fillRect t="-37280"/>
            </a:stretch>
          </a:blipFill>
        </p:spPr>
        <p:txBody>
          <a:bodyPr/>
          <a:lstStyle/>
          <a:p>
            <a:endParaRPr lang="nl-NL"/>
          </a:p>
        </p:txBody>
      </p:sp>
      <p:sp>
        <p:nvSpPr>
          <p:cNvPr id="7" name="Freeform 7"/>
          <p:cNvSpPr/>
          <p:nvPr/>
        </p:nvSpPr>
        <p:spPr>
          <a:xfrm>
            <a:off x="4900347" y="7471129"/>
            <a:ext cx="3425702" cy="1613395"/>
          </a:xfrm>
          <a:custGeom>
            <a:avLst/>
            <a:gdLst/>
            <a:ahLst/>
            <a:cxnLst/>
            <a:rect l="l" t="t" r="r" b="b"/>
            <a:pathLst>
              <a:path w="3425702" h="1613395">
                <a:moveTo>
                  <a:pt x="0" y="0"/>
                </a:moveTo>
                <a:lnTo>
                  <a:pt x="3425702" y="0"/>
                </a:lnTo>
                <a:lnTo>
                  <a:pt x="3425702" y="1613395"/>
                </a:lnTo>
                <a:lnTo>
                  <a:pt x="0" y="1613395"/>
                </a:lnTo>
                <a:lnTo>
                  <a:pt x="0" y="0"/>
                </a:lnTo>
                <a:close/>
              </a:path>
            </a:pathLst>
          </a:custGeom>
          <a:blipFill>
            <a:blip r:embed="rId8"/>
            <a:stretch>
              <a:fillRect/>
            </a:stretch>
          </a:blipFill>
        </p:spPr>
        <p:txBody>
          <a:bodyPr/>
          <a:lstStyle/>
          <a:p>
            <a:endParaRPr lang="nl-NL"/>
          </a:p>
        </p:txBody>
      </p:sp>
      <p:sp>
        <p:nvSpPr>
          <p:cNvPr id="8" name="Freeform 8"/>
          <p:cNvSpPr/>
          <p:nvPr/>
        </p:nvSpPr>
        <p:spPr>
          <a:xfrm>
            <a:off x="1028700" y="6422844"/>
            <a:ext cx="3119231" cy="1613395"/>
          </a:xfrm>
          <a:custGeom>
            <a:avLst/>
            <a:gdLst/>
            <a:ahLst/>
            <a:cxnLst/>
            <a:rect l="l" t="t" r="r" b="b"/>
            <a:pathLst>
              <a:path w="3119231" h="1613395">
                <a:moveTo>
                  <a:pt x="0" y="0"/>
                </a:moveTo>
                <a:lnTo>
                  <a:pt x="3119231" y="0"/>
                </a:lnTo>
                <a:lnTo>
                  <a:pt x="3119231" y="1613395"/>
                </a:lnTo>
                <a:lnTo>
                  <a:pt x="0" y="1613395"/>
                </a:lnTo>
                <a:lnTo>
                  <a:pt x="0" y="0"/>
                </a:lnTo>
                <a:close/>
              </a:path>
            </a:pathLst>
          </a:custGeom>
          <a:blipFill>
            <a:blip r:embed="rId9"/>
            <a:stretch>
              <a:fillRect/>
            </a:stretch>
          </a:blipFill>
        </p:spPr>
        <p:txBody>
          <a:bodyPr/>
          <a:lstStyle/>
          <a:p>
            <a:endParaRPr lang="nl-NL"/>
          </a:p>
        </p:txBody>
      </p:sp>
      <p:sp>
        <p:nvSpPr>
          <p:cNvPr id="9" name="TextBox 9"/>
          <p:cNvSpPr txBox="1"/>
          <p:nvPr/>
        </p:nvSpPr>
        <p:spPr>
          <a:xfrm>
            <a:off x="1028700" y="969866"/>
            <a:ext cx="1566703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a:t>
            </a:r>
            <a:r>
              <a:rPr lang="en-US" sz="5942">
                <a:solidFill>
                  <a:srgbClr val="FFFFFF"/>
                </a:solidFill>
                <a:latin typeface="Graphik Bold"/>
                <a:ea typeface="Graphik Bold"/>
                <a:cs typeface="Graphik Bold"/>
                <a:sym typeface="Graphik Bold"/>
              </a:rPr>
              <a:t> - International law &amp; norms</a:t>
            </a:r>
          </a:p>
        </p:txBody>
      </p:sp>
      <p:grpSp>
        <p:nvGrpSpPr>
          <p:cNvPr id="10" name="Group 10"/>
          <p:cNvGrpSpPr/>
          <p:nvPr/>
        </p:nvGrpSpPr>
        <p:grpSpPr>
          <a:xfrm>
            <a:off x="15294949" y="277192"/>
            <a:ext cx="2403574" cy="240357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272" r="-2272"/>
              </a:stretch>
            </a:blipFill>
          </p:spPr>
          <p:txBody>
            <a:bodyPr/>
            <a:lstStyle/>
            <a:p>
              <a:endParaRPr lang="nl-NL"/>
            </a:p>
          </p:txBody>
        </p:sp>
      </p:grpSp>
      <p:grpSp>
        <p:nvGrpSpPr>
          <p:cNvPr id="12" name="Group 12"/>
          <p:cNvGrpSpPr/>
          <p:nvPr/>
        </p:nvGrpSpPr>
        <p:grpSpPr>
          <a:xfrm>
            <a:off x="3546817" y="3852053"/>
            <a:ext cx="933237" cy="848634"/>
            <a:chOff x="0" y="0"/>
            <a:chExt cx="812800" cy="739115"/>
          </a:xfrm>
        </p:grpSpPr>
        <p:sp>
          <p:nvSpPr>
            <p:cNvPr id="13" name="Freeform 13"/>
            <p:cNvSpPr/>
            <p:nvPr/>
          </p:nvSpPr>
          <p:spPr>
            <a:xfrm>
              <a:off x="0" y="0"/>
              <a:ext cx="812800" cy="739115"/>
            </a:xfrm>
            <a:custGeom>
              <a:avLst/>
              <a:gdLst/>
              <a:ahLst/>
              <a:cxnLst/>
              <a:rect l="l" t="t" r="r" b="b"/>
              <a:pathLst>
                <a:path w="812800" h="739115">
                  <a:moveTo>
                    <a:pt x="558800" y="0"/>
                  </a:moveTo>
                  <a:lnTo>
                    <a:pt x="254000" y="0"/>
                  </a:lnTo>
                  <a:lnTo>
                    <a:pt x="254000" y="230974"/>
                  </a:lnTo>
                  <a:lnTo>
                    <a:pt x="0" y="230974"/>
                  </a:lnTo>
                  <a:lnTo>
                    <a:pt x="0" y="508142"/>
                  </a:lnTo>
                  <a:lnTo>
                    <a:pt x="254000" y="508142"/>
                  </a:lnTo>
                  <a:lnTo>
                    <a:pt x="254000" y="739115"/>
                  </a:lnTo>
                  <a:lnTo>
                    <a:pt x="558800" y="739115"/>
                  </a:lnTo>
                  <a:lnTo>
                    <a:pt x="558800" y="508142"/>
                  </a:lnTo>
                  <a:lnTo>
                    <a:pt x="812800" y="508142"/>
                  </a:lnTo>
                  <a:lnTo>
                    <a:pt x="812800" y="230974"/>
                  </a:lnTo>
                  <a:lnTo>
                    <a:pt x="558800" y="230974"/>
                  </a:lnTo>
                  <a:lnTo>
                    <a:pt x="558800" y="0"/>
                  </a:lnTo>
                  <a:close/>
                </a:path>
              </a:pathLst>
            </a:custGeom>
            <a:solidFill>
              <a:srgbClr val="FBBC43"/>
            </a:solidFill>
          </p:spPr>
          <p:txBody>
            <a:bodyPr/>
            <a:lstStyle/>
            <a:p>
              <a:endParaRPr lang="nl-NL"/>
            </a:p>
          </p:txBody>
        </p:sp>
        <p:sp>
          <p:nvSpPr>
            <p:cNvPr id="14" name="TextBox 14"/>
            <p:cNvSpPr txBox="1"/>
            <p:nvPr/>
          </p:nvSpPr>
          <p:spPr>
            <a:xfrm>
              <a:off x="190500" y="154180"/>
              <a:ext cx="431800" cy="411705"/>
            </a:xfrm>
            <a:prstGeom prst="rect">
              <a:avLst/>
            </a:prstGeom>
          </p:spPr>
          <p:txBody>
            <a:bodyPr lIns="50800" tIns="50800" rIns="50800" bIns="50800" rtlCol="0" anchor="ctr"/>
            <a:lstStyle/>
            <a:p>
              <a:pPr algn="ctr">
                <a:lnSpc>
                  <a:spcPts val="1739"/>
                </a:lnSpc>
              </a:pPr>
              <a:endParaRPr/>
            </a:p>
          </p:txBody>
        </p:sp>
      </p:grpSp>
      <p:sp>
        <p:nvSpPr>
          <p:cNvPr id="15" name="TextBox 15"/>
          <p:cNvSpPr txBox="1"/>
          <p:nvPr/>
        </p:nvSpPr>
        <p:spPr>
          <a:xfrm>
            <a:off x="1170587" y="2433568"/>
            <a:ext cx="5954688" cy="614617"/>
          </a:xfrm>
          <a:prstGeom prst="rect">
            <a:avLst/>
          </a:prstGeom>
        </p:spPr>
        <p:txBody>
          <a:bodyPr lIns="0" tIns="0" rIns="0" bIns="0" rtlCol="0" anchor="t">
            <a:spAutoFit/>
          </a:bodyPr>
          <a:lstStyle/>
          <a:p>
            <a:pPr algn="ctr">
              <a:lnSpc>
                <a:spcPts val="4408"/>
              </a:lnSpc>
              <a:spcBef>
                <a:spcPct val="0"/>
              </a:spcBef>
            </a:pPr>
            <a:r>
              <a:rPr lang="en-US" sz="3800">
                <a:solidFill>
                  <a:srgbClr val="FFFFFF"/>
                </a:solidFill>
                <a:latin typeface="Graphik Bold"/>
                <a:ea typeface="Graphik Bold"/>
                <a:cs typeface="Graphik Bold"/>
                <a:sym typeface="Graphik Bold"/>
              </a:rPr>
              <a:t>Responsibility</a:t>
            </a:r>
            <a:r>
              <a:rPr lang="en-US" sz="3800">
                <a:solidFill>
                  <a:srgbClr val="FFFFFF"/>
                </a:solidFill>
                <a:latin typeface="Graphik"/>
                <a:ea typeface="Graphik"/>
                <a:cs typeface="Graphik"/>
                <a:sym typeface="Graphik"/>
              </a:rPr>
              <a:t> to respect:</a:t>
            </a:r>
          </a:p>
        </p:txBody>
      </p:sp>
      <p:sp>
        <p:nvSpPr>
          <p:cNvPr id="16" name="TextBox 16"/>
          <p:cNvSpPr txBox="1"/>
          <p:nvPr/>
        </p:nvSpPr>
        <p:spPr>
          <a:xfrm>
            <a:off x="11859491" y="2433568"/>
            <a:ext cx="3656186" cy="614617"/>
          </a:xfrm>
          <a:prstGeom prst="rect">
            <a:avLst/>
          </a:prstGeom>
        </p:spPr>
        <p:txBody>
          <a:bodyPr lIns="0" tIns="0" rIns="0" bIns="0" rtlCol="0" anchor="t">
            <a:spAutoFit/>
          </a:bodyPr>
          <a:lstStyle/>
          <a:p>
            <a:pPr algn="ctr">
              <a:lnSpc>
                <a:spcPts val="4408"/>
              </a:lnSpc>
              <a:spcBef>
                <a:spcPct val="0"/>
              </a:spcBef>
            </a:pPr>
            <a:r>
              <a:rPr lang="en-US" sz="3800">
                <a:solidFill>
                  <a:srgbClr val="FFFFFF"/>
                </a:solidFill>
                <a:latin typeface="Graphik Bold"/>
                <a:ea typeface="Graphik Bold"/>
                <a:cs typeface="Graphik Bold"/>
                <a:sym typeface="Graphik Bold"/>
              </a:rPr>
              <a:t>How</a:t>
            </a:r>
            <a:r>
              <a:rPr lang="en-US" sz="3800">
                <a:solidFill>
                  <a:srgbClr val="FFFFFF"/>
                </a:solidFill>
                <a:latin typeface="Graphik"/>
                <a:ea typeface="Graphik"/>
                <a:cs typeface="Graphik"/>
                <a:sym typeface="Graphik"/>
              </a:rPr>
              <a:t> to respect:</a:t>
            </a:r>
          </a:p>
        </p:txBody>
      </p:sp>
      <p:grpSp>
        <p:nvGrpSpPr>
          <p:cNvPr id="17" name="Group 17"/>
          <p:cNvGrpSpPr/>
          <p:nvPr/>
        </p:nvGrpSpPr>
        <p:grpSpPr>
          <a:xfrm>
            <a:off x="13023575" y="3725278"/>
            <a:ext cx="1328018" cy="1102183"/>
            <a:chOff x="0" y="0"/>
            <a:chExt cx="726377" cy="602854"/>
          </a:xfrm>
        </p:grpSpPr>
        <p:sp>
          <p:nvSpPr>
            <p:cNvPr id="18" name="Freeform 18"/>
            <p:cNvSpPr/>
            <p:nvPr/>
          </p:nvSpPr>
          <p:spPr>
            <a:xfrm>
              <a:off x="0" y="0"/>
              <a:ext cx="726377" cy="602854"/>
            </a:xfrm>
            <a:custGeom>
              <a:avLst/>
              <a:gdLst/>
              <a:ahLst/>
              <a:cxnLst/>
              <a:rect l="l" t="t" r="r" b="b"/>
              <a:pathLst>
                <a:path w="726377" h="602854">
                  <a:moveTo>
                    <a:pt x="726377" y="301427"/>
                  </a:moveTo>
                  <a:lnTo>
                    <a:pt x="319977" y="0"/>
                  </a:lnTo>
                  <a:lnTo>
                    <a:pt x="319977" y="203200"/>
                  </a:lnTo>
                  <a:lnTo>
                    <a:pt x="0" y="203200"/>
                  </a:lnTo>
                  <a:lnTo>
                    <a:pt x="0" y="399654"/>
                  </a:lnTo>
                  <a:lnTo>
                    <a:pt x="319977" y="399654"/>
                  </a:lnTo>
                  <a:lnTo>
                    <a:pt x="319977" y="602854"/>
                  </a:lnTo>
                  <a:lnTo>
                    <a:pt x="726377" y="301427"/>
                  </a:lnTo>
                  <a:close/>
                </a:path>
              </a:pathLst>
            </a:custGeom>
            <a:solidFill>
              <a:srgbClr val="FBBC43"/>
            </a:solidFill>
          </p:spPr>
          <p:txBody>
            <a:bodyPr/>
            <a:lstStyle/>
            <a:p>
              <a:endParaRPr lang="nl-NL"/>
            </a:p>
          </p:txBody>
        </p:sp>
        <p:sp>
          <p:nvSpPr>
            <p:cNvPr id="19" name="TextBox 19"/>
            <p:cNvSpPr txBox="1"/>
            <p:nvPr/>
          </p:nvSpPr>
          <p:spPr>
            <a:xfrm>
              <a:off x="0" y="174625"/>
              <a:ext cx="624777" cy="225029"/>
            </a:xfrm>
            <a:prstGeom prst="rect">
              <a:avLst/>
            </a:prstGeom>
          </p:spPr>
          <p:txBody>
            <a:bodyPr lIns="50800" tIns="50800" rIns="50800" bIns="50800" rtlCol="0" anchor="ctr"/>
            <a:lstStyle/>
            <a:p>
              <a:pPr algn="ctr">
                <a:lnSpc>
                  <a:spcPts val="2961"/>
                </a:lnSpc>
              </a:pPr>
              <a:endParaRPr/>
            </a:p>
          </p:txBody>
        </p:sp>
      </p:grpSp>
      <p:grpSp>
        <p:nvGrpSpPr>
          <p:cNvPr id="20" name="Group 20"/>
          <p:cNvGrpSpPr/>
          <p:nvPr/>
        </p:nvGrpSpPr>
        <p:grpSpPr>
          <a:xfrm>
            <a:off x="7889712" y="3725278"/>
            <a:ext cx="1328018" cy="1102183"/>
            <a:chOff x="0" y="0"/>
            <a:chExt cx="726377" cy="602854"/>
          </a:xfrm>
        </p:grpSpPr>
        <p:sp>
          <p:nvSpPr>
            <p:cNvPr id="21" name="Freeform 21"/>
            <p:cNvSpPr/>
            <p:nvPr/>
          </p:nvSpPr>
          <p:spPr>
            <a:xfrm>
              <a:off x="0" y="0"/>
              <a:ext cx="726377" cy="602854"/>
            </a:xfrm>
            <a:custGeom>
              <a:avLst/>
              <a:gdLst/>
              <a:ahLst/>
              <a:cxnLst/>
              <a:rect l="l" t="t" r="r" b="b"/>
              <a:pathLst>
                <a:path w="726377" h="602854">
                  <a:moveTo>
                    <a:pt x="726377" y="301427"/>
                  </a:moveTo>
                  <a:lnTo>
                    <a:pt x="319977" y="0"/>
                  </a:lnTo>
                  <a:lnTo>
                    <a:pt x="319977" y="203200"/>
                  </a:lnTo>
                  <a:lnTo>
                    <a:pt x="0" y="203200"/>
                  </a:lnTo>
                  <a:lnTo>
                    <a:pt x="0" y="399654"/>
                  </a:lnTo>
                  <a:lnTo>
                    <a:pt x="319977" y="399654"/>
                  </a:lnTo>
                  <a:lnTo>
                    <a:pt x="319977" y="602854"/>
                  </a:lnTo>
                  <a:lnTo>
                    <a:pt x="726377" y="301427"/>
                  </a:lnTo>
                  <a:close/>
                </a:path>
              </a:pathLst>
            </a:custGeom>
            <a:solidFill>
              <a:srgbClr val="FBBC43"/>
            </a:solidFill>
          </p:spPr>
          <p:txBody>
            <a:bodyPr/>
            <a:lstStyle/>
            <a:p>
              <a:endParaRPr lang="nl-NL"/>
            </a:p>
          </p:txBody>
        </p:sp>
        <p:sp>
          <p:nvSpPr>
            <p:cNvPr id="22" name="TextBox 22"/>
            <p:cNvSpPr txBox="1"/>
            <p:nvPr/>
          </p:nvSpPr>
          <p:spPr>
            <a:xfrm>
              <a:off x="0" y="174625"/>
              <a:ext cx="624777" cy="225029"/>
            </a:xfrm>
            <a:prstGeom prst="rect">
              <a:avLst/>
            </a:prstGeom>
          </p:spPr>
          <p:txBody>
            <a:bodyPr lIns="50800" tIns="50800" rIns="50800" bIns="50800" rtlCol="0" anchor="ctr"/>
            <a:lstStyle/>
            <a:p>
              <a:pPr algn="ctr">
                <a:lnSpc>
                  <a:spcPts val="2961"/>
                </a:lnSpc>
              </a:pPr>
              <a:endParaRPr/>
            </a:p>
          </p:txBody>
        </p:sp>
      </p:grpSp>
      <p:sp>
        <p:nvSpPr>
          <p:cNvPr id="23" name="AutoShape 23"/>
          <p:cNvSpPr/>
          <p:nvPr/>
        </p:nvSpPr>
        <p:spPr>
          <a:xfrm flipV="1">
            <a:off x="16087346" y="9084524"/>
            <a:ext cx="0" cy="917204"/>
          </a:xfrm>
          <a:prstGeom prst="line">
            <a:avLst/>
          </a:prstGeom>
          <a:ln w="95250" cap="flat">
            <a:solidFill>
              <a:srgbClr val="FBBC43"/>
            </a:solidFill>
            <a:prstDash val="sysDash"/>
            <a:headEnd type="none" w="sm" len="sm"/>
            <a:tailEnd type="none" w="sm" len="sm"/>
          </a:ln>
        </p:spPr>
        <p:txBody>
          <a:bodyPr/>
          <a:lstStyle/>
          <a:p>
            <a:endParaRPr lang="nl-NL"/>
          </a:p>
        </p:txBody>
      </p:sp>
      <p:sp>
        <p:nvSpPr>
          <p:cNvPr id="24" name="AutoShape 24"/>
          <p:cNvSpPr/>
          <p:nvPr/>
        </p:nvSpPr>
        <p:spPr>
          <a:xfrm>
            <a:off x="16087346" y="6678088"/>
            <a:ext cx="0" cy="2406436"/>
          </a:xfrm>
          <a:prstGeom prst="line">
            <a:avLst/>
          </a:prstGeom>
          <a:ln w="95250" cap="flat">
            <a:solidFill>
              <a:srgbClr val="FBBC43"/>
            </a:solidFill>
            <a:prstDash val="solid"/>
            <a:headEnd type="none" w="sm" len="sm"/>
            <a:tailEnd type="none" w="sm" len="sm"/>
          </a:ln>
        </p:spPr>
        <p:txBody>
          <a:bodyPr/>
          <a:lstStyle/>
          <a:p>
            <a:endParaRPr lang="nl-NL"/>
          </a:p>
        </p:txBody>
      </p:sp>
      <p:sp>
        <p:nvSpPr>
          <p:cNvPr id="25" name="AutoShape 25"/>
          <p:cNvSpPr/>
          <p:nvPr/>
        </p:nvSpPr>
        <p:spPr>
          <a:xfrm flipH="1">
            <a:off x="4900347" y="7229541"/>
            <a:ext cx="11144295" cy="0"/>
          </a:xfrm>
          <a:prstGeom prst="line">
            <a:avLst/>
          </a:prstGeom>
          <a:ln w="95250" cap="flat">
            <a:solidFill>
              <a:srgbClr val="FBBC43"/>
            </a:solidFill>
            <a:prstDash val="solid"/>
            <a:headEnd type="none" w="sm" len="sm"/>
            <a:tailEnd type="arrow" w="med" len="sm"/>
          </a:ln>
        </p:spPr>
        <p:txBody>
          <a:bodyPr/>
          <a:lstStyle/>
          <a:p>
            <a:endParaRPr lang="nl-NL"/>
          </a:p>
        </p:txBody>
      </p:sp>
      <p:sp>
        <p:nvSpPr>
          <p:cNvPr id="26" name="AutoShape 26"/>
          <p:cNvSpPr/>
          <p:nvPr/>
        </p:nvSpPr>
        <p:spPr>
          <a:xfrm flipH="1">
            <a:off x="8326345" y="8277827"/>
            <a:ext cx="7761001" cy="47624"/>
          </a:xfrm>
          <a:prstGeom prst="line">
            <a:avLst/>
          </a:prstGeom>
          <a:ln w="95250" cap="flat">
            <a:solidFill>
              <a:srgbClr val="FBBC43"/>
            </a:solidFill>
            <a:prstDash val="solid"/>
            <a:headEnd type="none" w="sm" len="sm"/>
            <a:tailEnd type="arrow" w="med" len="sm"/>
          </a:ln>
        </p:spPr>
        <p:txBody>
          <a:bodyPr/>
          <a:lstStyle/>
          <a:p>
            <a:endParaRPr lang="nl-NL"/>
          </a:p>
        </p:txBody>
      </p:sp>
      <p:sp>
        <p:nvSpPr>
          <p:cNvPr id="27" name="AutoShape 27"/>
          <p:cNvSpPr/>
          <p:nvPr/>
        </p:nvSpPr>
        <p:spPr>
          <a:xfrm flipH="1">
            <a:off x="13948314" y="9258300"/>
            <a:ext cx="2121117" cy="0"/>
          </a:xfrm>
          <a:prstGeom prst="line">
            <a:avLst/>
          </a:prstGeom>
          <a:ln w="95250" cap="flat">
            <a:solidFill>
              <a:srgbClr val="FBBC43"/>
            </a:solidFill>
            <a:prstDash val="solid"/>
            <a:headEnd type="none" w="sm" len="sm"/>
            <a:tailEnd type="arrow" w="med" len="sm"/>
          </a:ln>
        </p:spPr>
        <p:txBody>
          <a:bodyPr/>
          <a:lstStyle/>
          <a:p>
            <a:endParaRPr lang="nl-NL"/>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0599"/>
            <a:ext cx="14991287" cy="948182"/>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a:t>
            </a:r>
            <a:r>
              <a:rPr lang="en-US" sz="5900">
                <a:solidFill>
                  <a:srgbClr val="FFFFFF"/>
                </a:solidFill>
                <a:latin typeface="Graphik Bold"/>
                <a:ea typeface="Graphik Bold"/>
                <a:cs typeface="Graphik Bold"/>
                <a:sym typeface="Graphik Bold"/>
              </a:rPr>
              <a:t> - Central concept </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grpSp>
        <p:nvGrpSpPr>
          <p:cNvPr id="5" name="Group 5"/>
          <p:cNvGrpSpPr/>
          <p:nvPr/>
        </p:nvGrpSpPr>
        <p:grpSpPr>
          <a:xfrm>
            <a:off x="1384193" y="2274053"/>
            <a:ext cx="14995581" cy="6596680"/>
            <a:chOff x="0" y="0"/>
            <a:chExt cx="19994108" cy="8795573"/>
          </a:xfrm>
        </p:grpSpPr>
        <p:sp>
          <p:nvSpPr>
            <p:cNvPr id="6" name="Freeform 6"/>
            <p:cNvSpPr/>
            <p:nvPr/>
          </p:nvSpPr>
          <p:spPr>
            <a:xfrm>
              <a:off x="5463493" y="6924029"/>
              <a:ext cx="1897637" cy="1871544"/>
            </a:xfrm>
            <a:custGeom>
              <a:avLst/>
              <a:gdLst/>
              <a:ahLst/>
              <a:cxnLst/>
              <a:rect l="l" t="t" r="r" b="b"/>
              <a:pathLst>
                <a:path w="1897637" h="1871544">
                  <a:moveTo>
                    <a:pt x="0" y="0"/>
                  </a:moveTo>
                  <a:lnTo>
                    <a:pt x="1897637" y="0"/>
                  </a:lnTo>
                  <a:lnTo>
                    <a:pt x="1897637" y="1871544"/>
                  </a:lnTo>
                  <a:lnTo>
                    <a:pt x="0" y="187154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7" name="Freeform 7"/>
            <p:cNvSpPr/>
            <p:nvPr/>
          </p:nvSpPr>
          <p:spPr>
            <a:xfrm>
              <a:off x="0" y="2606022"/>
              <a:ext cx="2977313" cy="3030344"/>
            </a:xfrm>
            <a:custGeom>
              <a:avLst/>
              <a:gdLst/>
              <a:ahLst/>
              <a:cxnLst/>
              <a:rect l="l" t="t" r="r" b="b"/>
              <a:pathLst>
                <a:path w="2977313" h="3030344">
                  <a:moveTo>
                    <a:pt x="0" y="0"/>
                  </a:moveTo>
                  <a:lnTo>
                    <a:pt x="2977313" y="0"/>
                  </a:lnTo>
                  <a:lnTo>
                    <a:pt x="2977313" y="3030344"/>
                  </a:lnTo>
                  <a:lnTo>
                    <a:pt x="0" y="303034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8" name="Freeform 8"/>
            <p:cNvSpPr/>
            <p:nvPr/>
          </p:nvSpPr>
          <p:spPr>
            <a:xfrm>
              <a:off x="9825349" y="3175331"/>
              <a:ext cx="1893832" cy="1927564"/>
            </a:xfrm>
            <a:custGeom>
              <a:avLst/>
              <a:gdLst/>
              <a:ahLst/>
              <a:cxnLst/>
              <a:rect l="l" t="t" r="r" b="b"/>
              <a:pathLst>
                <a:path w="1893832" h="1927564">
                  <a:moveTo>
                    <a:pt x="0" y="0"/>
                  </a:moveTo>
                  <a:lnTo>
                    <a:pt x="1893832" y="0"/>
                  </a:lnTo>
                  <a:lnTo>
                    <a:pt x="1893832" y="1927565"/>
                  </a:lnTo>
                  <a:lnTo>
                    <a:pt x="0" y="192756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9" name="Freeform 9"/>
            <p:cNvSpPr/>
            <p:nvPr/>
          </p:nvSpPr>
          <p:spPr>
            <a:xfrm>
              <a:off x="18239804" y="6798680"/>
              <a:ext cx="1682543" cy="1682543"/>
            </a:xfrm>
            <a:custGeom>
              <a:avLst/>
              <a:gdLst/>
              <a:ahLst/>
              <a:cxnLst/>
              <a:rect l="l" t="t" r="r" b="b"/>
              <a:pathLst>
                <a:path w="1682543" h="1682543">
                  <a:moveTo>
                    <a:pt x="0" y="0"/>
                  </a:moveTo>
                  <a:lnTo>
                    <a:pt x="1682543" y="0"/>
                  </a:lnTo>
                  <a:lnTo>
                    <a:pt x="1682543" y="1682544"/>
                  </a:lnTo>
                  <a:lnTo>
                    <a:pt x="0" y="168254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10" name="Freeform 10"/>
            <p:cNvSpPr/>
            <p:nvPr/>
          </p:nvSpPr>
          <p:spPr>
            <a:xfrm>
              <a:off x="14153852" y="6798680"/>
              <a:ext cx="1988993" cy="1854736"/>
            </a:xfrm>
            <a:custGeom>
              <a:avLst/>
              <a:gdLst/>
              <a:ahLst/>
              <a:cxnLst/>
              <a:rect l="l" t="t" r="r" b="b"/>
              <a:pathLst>
                <a:path w="1988993" h="1854736">
                  <a:moveTo>
                    <a:pt x="0" y="0"/>
                  </a:moveTo>
                  <a:lnTo>
                    <a:pt x="1988993" y="0"/>
                  </a:lnTo>
                  <a:lnTo>
                    <a:pt x="1988993" y="1854736"/>
                  </a:lnTo>
                  <a:lnTo>
                    <a:pt x="0" y="185473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11" name="Freeform 11"/>
            <p:cNvSpPr/>
            <p:nvPr/>
          </p:nvSpPr>
          <p:spPr>
            <a:xfrm>
              <a:off x="17832673" y="333523"/>
              <a:ext cx="2161435" cy="1858834"/>
            </a:xfrm>
            <a:custGeom>
              <a:avLst/>
              <a:gdLst/>
              <a:ahLst/>
              <a:cxnLst/>
              <a:rect l="l" t="t" r="r" b="b"/>
              <a:pathLst>
                <a:path w="2161435" h="1858834">
                  <a:moveTo>
                    <a:pt x="0" y="0"/>
                  </a:moveTo>
                  <a:lnTo>
                    <a:pt x="2161435" y="0"/>
                  </a:lnTo>
                  <a:lnTo>
                    <a:pt x="2161435" y="1858834"/>
                  </a:lnTo>
                  <a:lnTo>
                    <a:pt x="0" y="185883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2" name="Freeform 12"/>
            <p:cNvSpPr/>
            <p:nvPr/>
          </p:nvSpPr>
          <p:spPr>
            <a:xfrm>
              <a:off x="5463493" y="3562498"/>
              <a:ext cx="2192380" cy="1540398"/>
            </a:xfrm>
            <a:custGeom>
              <a:avLst/>
              <a:gdLst/>
              <a:ahLst/>
              <a:cxnLst/>
              <a:rect l="l" t="t" r="r" b="b"/>
              <a:pathLst>
                <a:path w="2192380" h="1540398">
                  <a:moveTo>
                    <a:pt x="0" y="0"/>
                  </a:moveTo>
                  <a:lnTo>
                    <a:pt x="2192380" y="0"/>
                  </a:lnTo>
                  <a:lnTo>
                    <a:pt x="2192380" y="1540398"/>
                  </a:lnTo>
                  <a:lnTo>
                    <a:pt x="0" y="154039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13" name="Freeform 13"/>
            <p:cNvSpPr/>
            <p:nvPr/>
          </p:nvSpPr>
          <p:spPr>
            <a:xfrm>
              <a:off x="14336716" y="3562498"/>
              <a:ext cx="1590583" cy="1873184"/>
            </a:xfrm>
            <a:custGeom>
              <a:avLst/>
              <a:gdLst/>
              <a:ahLst/>
              <a:cxnLst/>
              <a:rect l="l" t="t" r="r" b="b"/>
              <a:pathLst>
                <a:path w="1590583" h="1873184">
                  <a:moveTo>
                    <a:pt x="0" y="0"/>
                  </a:moveTo>
                  <a:lnTo>
                    <a:pt x="1590584" y="0"/>
                  </a:lnTo>
                  <a:lnTo>
                    <a:pt x="1590584" y="1873184"/>
                  </a:lnTo>
                  <a:lnTo>
                    <a:pt x="0" y="1873184"/>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
          <p:nvSpPr>
            <p:cNvPr id="14" name="Freeform 14"/>
            <p:cNvSpPr/>
            <p:nvPr/>
          </p:nvSpPr>
          <p:spPr>
            <a:xfrm>
              <a:off x="17931689" y="3453227"/>
              <a:ext cx="1963404" cy="1963404"/>
            </a:xfrm>
            <a:custGeom>
              <a:avLst/>
              <a:gdLst/>
              <a:ahLst/>
              <a:cxnLst/>
              <a:rect l="l" t="t" r="r" b="b"/>
              <a:pathLst>
                <a:path w="1963404" h="1963404">
                  <a:moveTo>
                    <a:pt x="0" y="0"/>
                  </a:moveTo>
                  <a:lnTo>
                    <a:pt x="1963404" y="0"/>
                  </a:lnTo>
                  <a:lnTo>
                    <a:pt x="1963404" y="1963405"/>
                  </a:lnTo>
                  <a:lnTo>
                    <a:pt x="0" y="196340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nl-NL"/>
            </a:p>
          </p:txBody>
        </p:sp>
        <p:sp>
          <p:nvSpPr>
            <p:cNvPr id="15" name="Freeform 15"/>
            <p:cNvSpPr/>
            <p:nvPr/>
          </p:nvSpPr>
          <p:spPr>
            <a:xfrm>
              <a:off x="5688134" y="0"/>
              <a:ext cx="2257461" cy="2303532"/>
            </a:xfrm>
            <a:custGeom>
              <a:avLst/>
              <a:gdLst/>
              <a:ahLst/>
              <a:cxnLst/>
              <a:rect l="l" t="t" r="r" b="b"/>
              <a:pathLst>
                <a:path w="2257461" h="2303532">
                  <a:moveTo>
                    <a:pt x="0" y="0"/>
                  </a:moveTo>
                  <a:lnTo>
                    <a:pt x="2257461" y="0"/>
                  </a:lnTo>
                  <a:lnTo>
                    <a:pt x="2257461" y="2303532"/>
                  </a:lnTo>
                  <a:lnTo>
                    <a:pt x="0" y="2303532"/>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nl-NL"/>
            </a:p>
          </p:txBody>
        </p:sp>
        <p:sp>
          <p:nvSpPr>
            <p:cNvPr id="16" name="Freeform 16"/>
            <p:cNvSpPr/>
            <p:nvPr/>
          </p:nvSpPr>
          <p:spPr>
            <a:xfrm>
              <a:off x="9608413" y="222349"/>
              <a:ext cx="2474321" cy="1858834"/>
            </a:xfrm>
            <a:custGeom>
              <a:avLst/>
              <a:gdLst/>
              <a:ahLst/>
              <a:cxnLst/>
              <a:rect l="l" t="t" r="r" b="b"/>
              <a:pathLst>
                <a:path w="2474321" h="1858834">
                  <a:moveTo>
                    <a:pt x="0" y="0"/>
                  </a:moveTo>
                  <a:lnTo>
                    <a:pt x="2474321" y="0"/>
                  </a:lnTo>
                  <a:lnTo>
                    <a:pt x="2474321" y="1858834"/>
                  </a:lnTo>
                  <a:lnTo>
                    <a:pt x="0" y="1858834"/>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nl-NL"/>
            </a:p>
          </p:txBody>
        </p:sp>
        <p:sp>
          <p:nvSpPr>
            <p:cNvPr id="17" name="Freeform 17"/>
            <p:cNvSpPr/>
            <p:nvPr/>
          </p:nvSpPr>
          <p:spPr>
            <a:xfrm>
              <a:off x="14153852" y="222349"/>
              <a:ext cx="1956312" cy="2081183"/>
            </a:xfrm>
            <a:custGeom>
              <a:avLst/>
              <a:gdLst/>
              <a:ahLst/>
              <a:cxnLst/>
              <a:rect l="l" t="t" r="r" b="b"/>
              <a:pathLst>
                <a:path w="1956312" h="2081183">
                  <a:moveTo>
                    <a:pt x="0" y="0"/>
                  </a:moveTo>
                  <a:lnTo>
                    <a:pt x="1956312" y="0"/>
                  </a:lnTo>
                  <a:lnTo>
                    <a:pt x="1956312" y="2081183"/>
                  </a:lnTo>
                  <a:lnTo>
                    <a:pt x="0" y="2081183"/>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nl-NL"/>
            </a:p>
          </p:txBody>
        </p:sp>
        <p:sp>
          <p:nvSpPr>
            <p:cNvPr id="18" name="Freeform 18"/>
            <p:cNvSpPr/>
            <p:nvPr/>
          </p:nvSpPr>
          <p:spPr>
            <a:xfrm>
              <a:off x="9949484" y="7143878"/>
              <a:ext cx="1769697" cy="1431846"/>
            </a:xfrm>
            <a:custGeom>
              <a:avLst/>
              <a:gdLst/>
              <a:ahLst/>
              <a:cxnLst/>
              <a:rect l="l" t="t" r="r" b="b"/>
              <a:pathLst>
                <a:path w="1769697" h="1431846">
                  <a:moveTo>
                    <a:pt x="0" y="0"/>
                  </a:moveTo>
                  <a:lnTo>
                    <a:pt x="1769697" y="0"/>
                  </a:lnTo>
                  <a:lnTo>
                    <a:pt x="1769697" y="1431846"/>
                  </a:lnTo>
                  <a:lnTo>
                    <a:pt x="0" y="143184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nl-NL"/>
            </a:p>
          </p:txBody>
        </p:sp>
        <p:sp>
          <p:nvSpPr>
            <p:cNvPr id="19" name="AutoShape 19"/>
            <p:cNvSpPr/>
            <p:nvPr/>
          </p:nvSpPr>
          <p:spPr>
            <a:xfrm>
              <a:off x="2977313" y="4332697"/>
              <a:ext cx="1241580" cy="0"/>
            </a:xfrm>
            <a:prstGeom prst="line">
              <a:avLst/>
            </a:prstGeom>
            <a:ln w="76200" cap="flat">
              <a:solidFill>
                <a:srgbClr val="FBBC43"/>
              </a:solidFill>
              <a:prstDash val="solid"/>
              <a:headEnd type="none" w="sm" len="sm"/>
              <a:tailEnd type="none" w="sm" len="sm"/>
            </a:ln>
          </p:spPr>
          <p:txBody>
            <a:bodyPr/>
            <a:lstStyle/>
            <a:p>
              <a:endParaRPr lang="nl-NL"/>
            </a:p>
          </p:txBody>
        </p:sp>
        <p:sp>
          <p:nvSpPr>
            <p:cNvPr id="20" name="AutoShape 20"/>
            <p:cNvSpPr/>
            <p:nvPr/>
          </p:nvSpPr>
          <p:spPr>
            <a:xfrm flipV="1">
              <a:off x="4218893" y="1151766"/>
              <a:ext cx="0" cy="3218723"/>
            </a:xfrm>
            <a:prstGeom prst="line">
              <a:avLst/>
            </a:prstGeom>
            <a:ln w="76200" cap="flat">
              <a:solidFill>
                <a:srgbClr val="FBBC43"/>
              </a:solidFill>
              <a:prstDash val="solid"/>
              <a:headEnd type="none" w="sm" len="sm"/>
              <a:tailEnd type="none" w="sm" len="sm"/>
            </a:ln>
          </p:spPr>
          <p:txBody>
            <a:bodyPr/>
            <a:lstStyle/>
            <a:p>
              <a:endParaRPr lang="nl-NL"/>
            </a:p>
          </p:txBody>
        </p:sp>
        <p:sp>
          <p:nvSpPr>
            <p:cNvPr id="21" name="AutoShape 21"/>
            <p:cNvSpPr/>
            <p:nvPr/>
          </p:nvSpPr>
          <p:spPr>
            <a:xfrm>
              <a:off x="4218893" y="1151766"/>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2" name="AutoShape 22"/>
            <p:cNvSpPr/>
            <p:nvPr/>
          </p:nvSpPr>
          <p:spPr>
            <a:xfrm>
              <a:off x="7945595" y="1151766"/>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3" name="AutoShape 23"/>
            <p:cNvSpPr/>
            <p:nvPr/>
          </p:nvSpPr>
          <p:spPr>
            <a:xfrm>
              <a:off x="12276312" y="1151766"/>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4" name="AutoShape 24"/>
            <p:cNvSpPr/>
            <p:nvPr/>
          </p:nvSpPr>
          <p:spPr>
            <a:xfrm>
              <a:off x="16237164" y="1262940"/>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5" name="AutoShape 25"/>
            <p:cNvSpPr/>
            <p:nvPr/>
          </p:nvSpPr>
          <p:spPr>
            <a:xfrm flipH="1" flipV="1">
              <a:off x="16237164" y="4370489"/>
              <a:ext cx="1469240" cy="3810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6" name="AutoShape 26"/>
            <p:cNvSpPr/>
            <p:nvPr/>
          </p:nvSpPr>
          <p:spPr>
            <a:xfrm flipH="1" flipV="1">
              <a:off x="12277300" y="4351439"/>
              <a:ext cx="1469240" cy="3810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7" name="AutoShape 27"/>
            <p:cNvSpPr/>
            <p:nvPr/>
          </p:nvSpPr>
          <p:spPr>
            <a:xfrm flipH="1" flipV="1">
              <a:off x="7944607" y="4434930"/>
              <a:ext cx="1469240" cy="3810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8" name="AutoShape 28"/>
            <p:cNvSpPr/>
            <p:nvPr/>
          </p:nvSpPr>
          <p:spPr>
            <a:xfrm>
              <a:off x="7944607" y="7678052"/>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29" name="AutoShape 29"/>
            <p:cNvSpPr/>
            <p:nvPr/>
          </p:nvSpPr>
          <p:spPr>
            <a:xfrm>
              <a:off x="12277300" y="7716152"/>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30" name="AutoShape 30"/>
            <p:cNvSpPr/>
            <p:nvPr/>
          </p:nvSpPr>
          <p:spPr>
            <a:xfrm>
              <a:off x="16363433" y="7726048"/>
              <a:ext cx="1469240" cy="0"/>
            </a:xfrm>
            <a:prstGeom prst="line">
              <a:avLst/>
            </a:prstGeom>
            <a:ln w="76200" cap="flat">
              <a:solidFill>
                <a:srgbClr val="FBBC43"/>
              </a:solidFill>
              <a:prstDash val="solid"/>
              <a:headEnd type="none" w="sm" len="sm"/>
              <a:tailEnd type="triangle" w="lg" len="med"/>
            </a:ln>
          </p:spPr>
          <p:txBody>
            <a:bodyPr/>
            <a:lstStyle/>
            <a:p>
              <a:endParaRPr lang="nl-NL"/>
            </a:p>
          </p:txBody>
        </p:sp>
        <p:sp>
          <p:nvSpPr>
            <p:cNvPr id="31" name="AutoShape 31"/>
            <p:cNvSpPr/>
            <p:nvPr/>
          </p:nvSpPr>
          <p:spPr>
            <a:xfrm>
              <a:off x="18913391" y="2606022"/>
              <a:ext cx="0" cy="847206"/>
            </a:xfrm>
            <a:prstGeom prst="line">
              <a:avLst/>
            </a:prstGeom>
            <a:ln w="76200" cap="flat">
              <a:solidFill>
                <a:srgbClr val="FBBC43"/>
              </a:solidFill>
              <a:prstDash val="solid"/>
              <a:headEnd type="none" w="sm" len="sm"/>
              <a:tailEnd type="triangle" w="lg" len="med"/>
            </a:ln>
          </p:spPr>
          <p:txBody>
            <a:bodyPr/>
            <a:lstStyle/>
            <a:p>
              <a:endParaRPr lang="nl-NL"/>
            </a:p>
          </p:txBody>
        </p:sp>
        <p:sp>
          <p:nvSpPr>
            <p:cNvPr id="32" name="AutoShape 32"/>
            <p:cNvSpPr/>
            <p:nvPr/>
          </p:nvSpPr>
          <p:spPr>
            <a:xfrm flipH="1">
              <a:off x="6521583" y="5383759"/>
              <a:ext cx="0" cy="1260870"/>
            </a:xfrm>
            <a:prstGeom prst="line">
              <a:avLst/>
            </a:prstGeom>
            <a:ln w="76200" cap="flat">
              <a:solidFill>
                <a:srgbClr val="FBBC43"/>
              </a:solidFill>
              <a:prstDash val="solid"/>
              <a:headEnd type="none" w="sm" len="sm"/>
              <a:tailEnd type="triangle" w="lg" len="med"/>
            </a:ln>
          </p:spPr>
          <p:txBody>
            <a:bodyPr/>
            <a:lstStyle/>
            <a:p>
              <a:endParaRPr lang="nl-NL"/>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3666877" y="2694115"/>
            <a:ext cx="10954246" cy="6564185"/>
          </a:xfrm>
          <a:custGeom>
            <a:avLst/>
            <a:gdLst/>
            <a:ahLst/>
            <a:cxnLst/>
            <a:rect l="l" t="t" r="r" b="b"/>
            <a:pathLst>
              <a:path w="10954246" h="6564185">
                <a:moveTo>
                  <a:pt x="0" y="0"/>
                </a:moveTo>
                <a:lnTo>
                  <a:pt x="10954246" y="0"/>
                </a:lnTo>
                <a:lnTo>
                  <a:pt x="10954246" y="6564185"/>
                </a:lnTo>
                <a:lnTo>
                  <a:pt x="0" y="6564185"/>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182"/>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 </a:t>
            </a:r>
            <a:r>
              <a:rPr lang="en-US" sz="5900">
                <a:solidFill>
                  <a:srgbClr val="FFFFFF"/>
                </a:solidFill>
                <a:latin typeface="Graphik Bold"/>
                <a:ea typeface="Graphik Bold"/>
                <a:cs typeface="Graphik Bold"/>
                <a:sym typeface="Graphik Bold"/>
              </a:rPr>
              <a:t>- Six Steps of Due Diligence</a:t>
            </a:r>
          </a:p>
        </p:txBody>
      </p:sp>
      <p:grpSp>
        <p:nvGrpSpPr>
          <p:cNvPr id="4" name="Group 4"/>
          <p:cNvGrpSpPr/>
          <p:nvPr/>
        </p:nvGrpSpPr>
        <p:grpSpPr>
          <a:xfrm>
            <a:off x="15734172" y="277192"/>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61084" y="0"/>
            <a:ext cx="17227105" cy="9356718"/>
          </a:xfrm>
          <a:custGeom>
            <a:avLst/>
            <a:gdLst/>
            <a:ahLst/>
            <a:cxnLst/>
            <a:rect l="l" t="t" r="r" b="b"/>
            <a:pathLst>
              <a:path w="17227105" h="9356718">
                <a:moveTo>
                  <a:pt x="0" y="0"/>
                </a:moveTo>
                <a:lnTo>
                  <a:pt x="17227105" y="0"/>
                </a:lnTo>
                <a:lnTo>
                  <a:pt x="17227105" y="9356718"/>
                </a:lnTo>
                <a:lnTo>
                  <a:pt x="0" y="9356718"/>
                </a:lnTo>
                <a:lnTo>
                  <a:pt x="0" y="0"/>
                </a:lnTo>
                <a:close/>
              </a:path>
            </a:pathLst>
          </a:custGeom>
          <a:blipFill>
            <a:blip r:embed="rId2"/>
            <a:stretch>
              <a:fillRect l="-10719" t="-4576" r="-21601" b="-57838"/>
            </a:stretch>
          </a:blipFill>
        </p:spPr>
        <p:txBody>
          <a:bodyPr/>
          <a:lstStyle/>
          <a:p>
            <a:endParaRPr lang="nl-NL"/>
          </a:p>
        </p:txBody>
      </p:sp>
      <p:sp>
        <p:nvSpPr>
          <p:cNvPr id="3" name="Freeform 3"/>
          <p:cNvSpPr/>
          <p:nvPr/>
        </p:nvSpPr>
        <p:spPr>
          <a:xfrm>
            <a:off x="-51559" y="-146709"/>
            <a:ext cx="17227105" cy="9308934"/>
          </a:xfrm>
          <a:custGeom>
            <a:avLst/>
            <a:gdLst/>
            <a:ahLst/>
            <a:cxnLst/>
            <a:rect l="l" t="t" r="r" b="b"/>
            <a:pathLst>
              <a:path w="17227105" h="9308934">
                <a:moveTo>
                  <a:pt x="0" y="0"/>
                </a:moveTo>
                <a:lnTo>
                  <a:pt x="17227105" y="0"/>
                </a:lnTo>
                <a:lnTo>
                  <a:pt x="17227105" y="9308933"/>
                </a:lnTo>
                <a:lnTo>
                  <a:pt x="0" y="9308933"/>
                </a:lnTo>
                <a:lnTo>
                  <a:pt x="0" y="0"/>
                </a:lnTo>
                <a:close/>
              </a:path>
            </a:pathLst>
          </a:custGeom>
          <a:blipFill>
            <a:blip r:embed="rId3"/>
            <a:stretch>
              <a:fillRect t="-14832" b="-14832"/>
            </a:stretch>
          </a:blipFill>
        </p:spPr>
        <p:txBody>
          <a:bodyPr/>
          <a:lstStyle/>
          <a:p>
            <a:endParaRPr lang="nl-NL"/>
          </a:p>
        </p:txBody>
      </p:sp>
      <p:sp>
        <p:nvSpPr>
          <p:cNvPr id="4" name="Freeform 4"/>
          <p:cNvSpPr/>
          <p:nvPr/>
        </p:nvSpPr>
        <p:spPr>
          <a:xfrm>
            <a:off x="-2582327" y="8426488"/>
            <a:ext cx="19805499" cy="1996814"/>
          </a:xfrm>
          <a:custGeom>
            <a:avLst/>
            <a:gdLst/>
            <a:ahLst/>
            <a:cxnLst/>
            <a:rect l="l" t="t" r="r" b="b"/>
            <a:pathLst>
              <a:path w="19805499" h="1996814">
                <a:moveTo>
                  <a:pt x="0" y="0"/>
                </a:moveTo>
                <a:lnTo>
                  <a:pt x="19805498" y="0"/>
                </a:lnTo>
                <a:lnTo>
                  <a:pt x="19805498" y="1996813"/>
                </a:lnTo>
                <a:lnTo>
                  <a:pt x="0" y="1996813"/>
                </a:lnTo>
                <a:lnTo>
                  <a:pt x="0" y="0"/>
                </a:lnTo>
                <a:close/>
              </a:path>
            </a:pathLst>
          </a:custGeom>
          <a:blipFill>
            <a:blip r:embed="rId4"/>
            <a:stretch>
              <a:fillRect t="-13368" b="-13368"/>
            </a:stretch>
          </a:blipFill>
        </p:spPr>
        <p:txBody>
          <a:bodyPr/>
          <a:lstStyle/>
          <a:p>
            <a:endParaRPr lang="nl-NL"/>
          </a:p>
        </p:txBody>
      </p:sp>
      <p:sp>
        <p:nvSpPr>
          <p:cNvPr id="5" name="Freeform 5"/>
          <p:cNvSpPr/>
          <p:nvPr/>
        </p:nvSpPr>
        <p:spPr>
          <a:xfrm>
            <a:off x="0" y="3557639"/>
            <a:ext cx="18287871" cy="8344951"/>
          </a:xfrm>
          <a:custGeom>
            <a:avLst/>
            <a:gdLst/>
            <a:ahLst/>
            <a:cxnLst/>
            <a:rect l="l" t="t" r="r" b="b"/>
            <a:pathLst>
              <a:path w="18287871" h="8344951">
                <a:moveTo>
                  <a:pt x="0" y="0"/>
                </a:moveTo>
                <a:lnTo>
                  <a:pt x="18287871" y="0"/>
                </a:lnTo>
                <a:lnTo>
                  <a:pt x="18287871" y="8344951"/>
                </a:lnTo>
                <a:lnTo>
                  <a:pt x="0" y="8344951"/>
                </a:lnTo>
                <a:lnTo>
                  <a:pt x="0" y="0"/>
                </a:lnTo>
                <a:close/>
              </a:path>
            </a:pathLst>
          </a:custGeom>
          <a:blipFill>
            <a:blip r:embed="rId5">
              <a:alphaModFix amt="76000"/>
              <a:extLst>
                <a:ext uri="{96DAC541-7B7A-43D3-8B79-37D633B846F1}">
                  <asvg:svgBlip xmlns:asvg="http://schemas.microsoft.com/office/drawing/2016/SVG/main" r:embed="rId6"/>
                </a:ext>
              </a:extLst>
            </a:blip>
            <a:stretch>
              <a:fillRect/>
            </a:stretch>
          </a:blipFill>
        </p:spPr>
        <p:txBody>
          <a:bodyPr/>
          <a:lstStyle/>
          <a:p>
            <a:endParaRPr lang="nl-NL"/>
          </a:p>
        </p:txBody>
      </p:sp>
      <p:sp>
        <p:nvSpPr>
          <p:cNvPr id="6" name="Freeform 6"/>
          <p:cNvSpPr/>
          <p:nvPr/>
        </p:nvSpPr>
        <p:spPr>
          <a:xfrm>
            <a:off x="0" y="-28575"/>
            <a:ext cx="3470535" cy="1266745"/>
          </a:xfrm>
          <a:custGeom>
            <a:avLst/>
            <a:gdLst/>
            <a:ahLst/>
            <a:cxnLst/>
            <a:rect l="l" t="t" r="r" b="b"/>
            <a:pathLst>
              <a:path w="3470535" h="1266745">
                <a:moveTo>
                  <a:pt x="0" y="0"/>
                </a:moveTo>
                <a:lnTo>
                  <a:pt x="3470535" y="0"/>
                </a:lnTo>
                <a:lnTo>
                  <a:pt x="3470535" y="1266745"/>
                </a:lnTo>
                <a:lnTo>
                  <a:pt x="0" y="1266745"/>
                </a:lnTo>
                <a:lnTo>
                  <a:pt x="0" y="0"/>
                </a:lnTo>
                <a:close/>
              </a:path>
            </a:pathLst>
          </a:custGeom>
          <a:blipFill>
            <a:blip r:embed="rId7"/>
            <a:stretch>
              <a:fillRect/>
            </a:stretch>
          </a:blipFill>
        </p:spPr>
        <p:txBody>
          <a:bodyPr/>
          <a:lstStyle/>
          <a:p>
            <a:endParaRPr lang="nl-NL"/>
          </a:p>
        </p:txBody>
      </p:sp>
      <p:sp>
        <p:nvSpPr>
          <p:cNvPr id="7" name="TextBox 7"/>
          <p:cNvSpPr txBox="1"/>
          <p:nvPr/>
        </p:nvSpPr>
        <p:spPr>
          <a:xfrm>
            <a:off x="1648356" y="5910464"/>
            <a:ext cx="16639515" cy="3273516"/>
          </a:xfrm>
          <a:prstGeom prst="rect">
            <a:avLst/>
          </a:prstGeom>
        </p:spPr>
        <p:txBody>
          <a:bodyPr lIns="0" tIns="0" rIns="0" bIns="0" rtlCol="0" anchor="t">
            <a:spAutoFit/>
          </a:bodyPr>
          <a:lstStyle/>
          <a:p>
            <a:pPr algn="l">
              <a:lnSpc>
                <a:spcPts val="7416"/>
              </a:lnSpc>
            </a:pPr>
            <a:r>
              <a:rPr lang="en-US" sz="6393">
                <a:solidFill>
                  <a:srgbClr val="FFFFFF"/>
                </a:solidFill>
                <a:latin typeface="Graphik Bold"/>
                <a:ea typeface="Graphik Bold"/>
                <a:cs typeface="Graphik Bold"/>
                <a:sym typeface="Graphik Bold"/>
              </a:rPr>
              <a:t>Human Rights and Environmental Due Diligence Training for Trade Unions</a:t>
            </a:r>
          </a:p>
          <a:p>
            <a:pPr algn="l">
              <a:lnSpc>
                <a:spcPts val="10315"/>
              </a:lnSpc>
            </a:pPr>
            <a:endParaRPr lang="en-US" sz="6393">
              <a:solidFill>
                <a:srgbClr val="FFFFFF"/>
              </a:solidFill>
              <a:latin typeface="Graphik Bold"/>
              <a:ea typeface="Graphik Bold"/>
              <a:cs typeface="Graphik Bold"/>
              <a:sym typeface="Graphik Bold"/>
            </a:endParaRPr>
          </a:p>
        </p:txBody>
      </p:sp>
      <p:sp>
        <p:nvSpPr>
          <p:cNvPr id="8" name="TextBox 8"/>
          <p:cNvSpPr txBox="1"/>
          <p:nvPr/>
        </p:nvSpPr>
        <p:spPr>
          <a:xfrm>
            <a:off x="1648356" y="7707008"/>
            <a:ext cx="1735267" cy="719480"/>
          </a:xfrm>
          <a:prstGeom prst="rect">
            <a:avLst/>
          </a:prstGeom>
        </p:spPr>
        <p:txBody>
          <a:bodyPr lIns="0" tIns="0" rIns="0" bIns="0" rtlCol="0" anchor="t">
            <a:spAutoFit/>
          </a:bodyPr>
          <a:lstStyle/>
          <a:p>
            <a:pPr algn="l">
              <a:lnSpc>
                <a:spcPts val="5522"/>
              </a:lnSpc>
            </a:pPr>
            <a:r>
              <a:rPr lang="en-US" sz="3944">
                <a:solidFill>
                  <a:srgbClr val="FFFFFF"/>
                </a:solidFill>
                <a:latin typeface="Graphik"/>
                <a:ea typeface="Graphik"/>
                <a:cs typeface="Graphik"/>
                <a:sym typeface="Graphik"/>
              </a:rPr>
              <a:t>Day 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0599"/>
            <a:ext cx="14991287" cy="949135"/>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HREDD</a:t>
            </a:r>
            <a:r>
              <a:rPr lang="en-US" sz="5900">
                <a:solidFill>
                  <a:srgbClr val="FFFFFF"/>
                </a:solidFill>
                <a:latin typeface="Graphik Bold"/>
                <a:ea typeface="Graphik Bold"/>
                <a:cs typeface="Graphik Bold"/>
                <a:sym typeface="Graphik Bold"/>
              </a:rPr>
              <a:t> - Central concept </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grpSp>
        <p:nvGrpSpPr>
          <p:cNvPr id="5" name="Group 5"/>
          <p:cNvGrpSpPr/>
          <p:nvPr/>
        </p:nvGrpSpPr>
        <p:grpSpPr>
          <a:xfrm>
            <a:off x="488690" y="3570805"/>
            <a:ext cx="8612447" cy="6227559"/>
            <a:chOff x="0" y="0"/>
            <a:chExt cx="2268299" cy="1640180"/>
          </a:xfrm>
        </p:grpSpPr>
        <p:sp>
          <p:nvSpPr>
            <p:cNvPr id="6" name="Freeform 6"/>
            <p:cNvSpPr/>
            <p:nvPr/>
          </p:nvSpPr>
          <p:spPr>
            <a:xfrm>
              <a:off x="0" y="0"/>
              <a:ext cx="2268299" cy="1640180"/>
            </a:xfrm>
            <a:custGeom>
              <a:avLst/>
              <a:gdLst/>
              <a:ahLst/>
              <a:cxnLst/>
              <a:rect l="l" t="t" r="r" b="b"/>
              <a:pathLst>
                <a:path w="2268299" h="1640180">
                  <a:moveTo>
                    <a:pt x="0" y="0"/>
                  </a:moveTo>
                  <a:lnTo>
                    <a:pt x="2268299" y="0"/>
                  </a:lnTo>
                  <a:lnTo>
                    <a:pt x="2268299" y="1640180"/>
                  </a:lnTo>
                  <a:lnTo>
                    <a:pt x="0" y="1640180"/>
                  </a:lnTo>
                  <a:close/>
                </a:path>
              </a:pathLst>
            </a:custGeom>
            <a:solidFill>
              <a:srgbClr val="F3EDF2"/>
            </a:solidFill>
          </p:spPr>
          <p:txBody>
            <a:bodyPr/>
            <a:lstStyle/>
            <a:p>
              <a:endParaRPr lang="nl-NL"/>
            </a:p>
          </p:txBody>
        </p:sp>
        <p:sp>
          <p:nvSpPr>
            <p:cNvPr id="7" name="TextBox 7"/>
            <p:cNvSpPr txBox="1"/>
            <p:nvPr/>
          </p:nvSpPr>
          <p:spPr>
            <a:xfrm>
              <a:off x="0" y="-28575"/>
              <a:ext cx="2268299" cy="1668755"/>
            </a:xfrm>
            <a:prstGeom prst="rect">
              <a:avLst/>
            </a:prstGeom>
          </p:spPr>
          <p:txBody>
            <a:bodyPr lIns="50800" tIns="50800" rIns="50800" bIns="50800" rtlCol="0" anchor="ctr"/>
            <a:lstStyle/>
            <a:p>
              <a:pPr marL="734059" lvl="1" indent="-367030" algn="l">
                <a:lnSpc>
                  <a:spcPts val="3943"/>
                </a:lnSpc>
                <a:buFont typeface="Arial"/>
                <a:buChar char="•"/>
              </a:pPr>
              <a:r>
                <a:rPr lang="en-US" sz="3399">
                  <a:solidFill>
                    <a:srgbClr val="000000"/>
                  </a:solidFill>
                  <a:latin typeface="Graphik"/>
                  <a:ea typeface="Graphik"/>
                  <a:cs typeface="Graphik"/>
                  <a:sym typeface="Graphik"/>
                </a:rPr>
                <a:t>Ongoing </a:t>
              </a:r>
              <a:r>
                <a:rPr lang="en-US" sz="3399">
                  <a:solidFill>
                    <a:srgbClr val="000000"/>
                  </a:solidFill>
                  <a:latin typeface="Graphik Bold"/>
                  <a:ea typeface="Graphik Bold"/>
                  <a:cs typeface="Graphik Bold"/>
                  <a:sym typeface="Graphik Bold"/>
                </a:rPr>
                <a:t>management process</a:t>
              </a:r>
              <a:r>
                <a:rPr lang="en-US" sz="3399">
                  <a:solidFill>
                    <a:srgbClr val="000000"/>
                  </a:solidFill>
                  <a:latin typeface="Graphik"/>
                  <a:ea typeface="Graphik"/>
                  <a:cs typeface="Graphik"/>
                  <a:sym typeface="Graphik"/>
                </a:rPr>
                <a:t> </a:t>
              </a:r>
            </a:p>
            <a:p>
              <a:pPr marL="734059" lvl="1" indent="-367030" algn="l">
                <a:lnSpc>
                  <a:spcPts val="3943"/>
                </a:lnSpc>
                <a:buFont typeface="Arial"/>
                <a:buChar char="•"/>
              </a:pPr>
              <a:r>
                <a:rPr lang="en-US" sz="3399">
                  <a:solidFill>
                    <a:srgbClr val="000000"/>
                  </a:solidFill>
                  <a:latin typeface="Graphik"/>
                  <a:ea typeface="Graphik"/>
                  <a:cs typeface="Graphik"/>
                  <a:sym typeface="Graphik"/>
                </a:rPr>
                <a:t>consisting of </a:t>
              </a:r>
              <a:r>
                <a:rPr lang="en-US" sz="3399">
                  <a:solidFill>
                    <a:srgbClr val="000000"/>
                  </a:solidFill>
                  <a:latin typeface="Graphik Bold"/>
                  <a:ea typeface="Graphik Bold"/>
                  <a:cs typeface="Graphik Bold"/>
                  <a:sym typeface="Graphik Bold"/>
                </a:rPr>
                <a:t>six steps</a:t>
              </a:r>
              <a:r>
                <a:rPr lang="en-US" sz="3399">
                  <a:solidFill>
                    <a:srgbClr val="000000"/>
                  </a:solidFill>
                  <a:latin typeface="Graphik"/>
                  <a:ea typeface="Graphik"/>
                  <a:cs typeface="Graphik"/>
                  <a:sym typeface="Graphik"/>
                </a:rPr>
                <a:t> which</a:t>
              </a:r>
            </a:p>
            <a:p>
              <a:pPr marL="734059" lvl="1" indent="-367030" algn="l">
                <a:lnSpc>
                  <a:spcPts val="3943"/>
                </a:lnSpc>
                <a:buFont typeface="Arial"/>
                <a:buChar char="•"/>
              </a:pPr>
              <a:r>
                <a:rPr lang="en-US" sz="3399">
                  <a:solidFill>
                    <a:srgbClr val="000000"/>
                  </a:solidFill>
                  <a:latin typeface="Graphik Bold"/>
                  <a:ea typeface="Graphik Bold"/>
                  <a:cs typeface="Graphik Bold"/>
                  <a:sym typeface="Graphik Bold"/>
                </a:rPr>
                <a:t>companies </a:t>
              </a:r>
              <a:r>
                <a:rPr lang="en-US" sz="3399">
                  <a:solidFill>
                    <a:srgbClr val="000000"/>
                  </a:solidFill>
                  <a:latin typeface="Graphik"/>
                  <a:ea typeface="Graphik"/>
                  <a:cs typeface="Graphik"/>
                  <a:sym typeface="Graphik"/>
                </a:rPr>
                <a:t>with international value chains need to implement </a:t>
              </a:r>
            </a:p>
            <a:p>
              <a:pPr marL="734059" lvl="1" indent="-367030" algn="l">
                <a:lnSpc>
                  <a:spcPts val="3943"/>
                </a:lnSpc>
                <a:buFont typeface="Arial"/>
                <a:buChar char="•"/>
              </a:pPr>
              <a:r>
                <a:rPr lang="en-US" sz="3399">
                  <a:solidFill>
                    <a:srgbClr val="000000"/>
                  </a:solidFill>
                  <a:latin typeface="Graphik"/>
                  <a:ea typeface="Graphik"/>
                  <a:cs typeface="Graphik"/>
                  <a:sym typeface="Graphik"/>
                </a:rPr>
                <a:t>to ensure they</a:t>
              </a:r>
              <a:r>
                <a:rPr lang="en-US" sz="3399">
                  <a:solidFill>
                    <a:srgbClr val="000000"/>
                  </a:solidFill>
                  <a:latin typeface="Graphik Bold"/>
                  <a:ea typeface="Graphik Bold"/>
                  <a:cs typeface="Graphik Bold"/>
                  <a:sym typeface="Graphik Bold"/>
                </a:rPr>
                <a:t> respect human rights, the environment and climate </a:t>
              </a:r>
            </a:p>
            <a:p>
              <a:pPr marL="734059" lvl="1" indent="-367030" algn="l">
                <a:lnSpc>
                  <a:spcPts val="3943"/>
                </a:lnSpc>
                <a:buFont typeface="Arial"/>
                <a:buChar char="•"/>
              </a:pPr>
              <a:r>
                <a:rPr lang="en-US" sz="3399">
                  <a:solidFill>
                    <a:srgbClr val="000000"/>
                  </a:solidFill>
                  <a:latin typeface="Graphik"/>
                  <a:ea typeface="Graphik"/>
                  <a:cs typeface="Graphik"/>
                  <a:sym typeface="Graphik"/>
                </a:rPr>
                <a:t>in their </a:t>
              </a:r>
              <a:r>
                <a:rPr lang="en-US" sz="3399">
                  <a:solidFill>
                    <a:srgbClr val="000000"/>
                  </a:solidFill>
                  <a:latin typeface="Graphik Bold"/>
                  <a:ea typeface="Graphik Bold"/>
                  <a:cs typeface="Graphik Bold"/>
                  <a:sym typeface="Graphik Bold"/>
                </a:rPr>
                <a:t>entire value chain</a:t>
              </a:r>
              <a:r>
                <a:rPr lang="en-US" sz="3399">
                  <a:solidFill>
                    <a:srgbClr val="000000"/>
                  </a:solidFill>
                  <a:latin typeface="Graphik"/>
                  <a:ea typeface="Graphik"/>
                  <a:cs typeface="Graphik"/>
                  <a:sym typeface="Graphik"/>
                </a:rPr>
                <a:t>. </a:t>
              </a:r>
            </a:p>
            <a:p>
              <a:pPr algn="r">
                <a:lnSpc>
                  <a:spcPts val="2961"/>
                </a:lnSpc>
              </a:pPr>
              <a:endParaRPr lang="en-US" sz="3399">
                <a:solidFill>
                  <a:srgbClr val="000000"/>
                </a:solidFill>
                <a:latin typeface="Graphik"/>
                <a:ea typeface="Graphik"/>
                <a:cs typeface="Graphik"/>
                <a:sym typeface="Graphik"/>
              </a:endParaRPr>
            </a:p>
          </p:txBody>
        </p:sp>
      </p:grpSp>
      <p:grpSp>
        <p:nvGrpSpPr>
          <p:cNvPr id="8" name="Group 8"/>
          <p:cNvGrpSpPr/>
          <p:nvPr/>
        </p:nvGrpSpPr>
        <p:grpSpPr>
          <a:xfrm>
            <a:off x="9186862" y="3570805"/>
            <a:ext cx="8612447" cy="6203747"/>
            <a:chOff x="0" y="0"/>
            <a:chExt cx="2268299" cy="1633909"/>
          </a:xfrm>
        </p:grpSpPr>
        <p:sp>
          <p:nvSpPr>
            <p:cNvPr id="9" name="Freeform 9"/>
            <p:cNvSpPr/>
            <p:nvPr/>
          </p:nvSpPr>
          <p:spPr>
            <a:xfrm>
              <a:off x="0" y="0"/>
              <a:ext cx="2268299" cy="1633909"/>
            </a:xfrm>
            <a:custGeom>
              <a:avLst/>
              <a:gdLst/>
              <a:ahLst/>
              <a:cxnLst/>
              <a:rect l="l" t="t" r="r" b="b"/>
              <a:pathLst>
                <a:path w="2268299" h="1633909">
                  <a:moveTo>
                    <a:pt x="0" y="0"/>
                  </a:moveTo>
                  <a:lnTo>
                    <a:pt x="2268299" y="0"/>
                  </a:lnTo>
                  <a:lnTo>
                    <a:pt x="2268299" y="1633909"/>
                  </a:lnTo>
                  <a:lnTo>
                    <a:pt x="0" y="1633909"/>
                  </a:lnTo>
                  <a:close/>
                </a:path>
              </a:pathLst>
            </a:custGeom>
            <a:solidFill>
              <a:srgbClr val="F3EDF2"/>
            </a:solidFill>
          </p:spPr>
          <p:txBody>
            <a:bodyPr/>
            <a:lstStyle/>
            <a:p>
              <a:endParaRPr lang="nl-NL"/>
            </a:p>
          </p:txBody>
        </p:sp>
        <p:sp>
          <p:nvSpPr>
            <p:cNvPr id="10" name="TextBox 10"/>
            <p:cNvSpPr txBox="1"/>
            <p:nvPr/>
          </p:nvSpPr>
          <p:spPr>
            <a:xfrm>
              <a:off x="0" y="-28575"/>
              <a:ext cx="2268299" cy="1662484"/>
            </a:xfrm>
            <a:prstGeom prst="rect">
              <a:avLst/>
            </a:prstGeom>
          </p:spPr>
          <p:txBody>
            <a:bodyPr lIns="50800" tIns="50800" rIns="50800" bIns="50800" rtlCol="0" anchor="ctr"/>
            <a:lstStyle/>
            <a:p>
              <a:pPr algn="l">
                <a:lnSpc>
                  <a:spcPts val="3943"/>
                </a:lnSpc>
              </a:pPr>
              <a:endParaRPr/>
            </a:p>
            <a:p>
              <a:pPr algn="l">
                <a:lnSpc>
                  <a:spcPts val="3943"/>
                </a:lnSpc>
              </a:pPr>
              <a:endParaRPr/>
            </a:p>
            <a:p>
              <a:pPr marL="734059" lvl="1" indent="-367030" algn="l">
                <a:lnSpc>
                  <a:spcPts val="3943"/>
                </a:lnSpc>
                <a:buFont typeface="Arial"/>
                <a:buChar char="•"/>
              </a:pPr>
              <a:r>
                <a:rPr lang="en-US" sz="3399">
                  <a:solidFill>
                    <a:srgbClr val="000000"/>
                  </a:solidFill>
                  <a:latin typeface="Graphik Bold"/>
                  <a:ea typeface="Graphik Bold"/>
                  <a:cs typeface="Graphik Bold"/>
                  <a:sym typeface="Graphik Bold"/>
                </a:rPr>
                <a:t>Voluntary</a:t>
              </a:r>
              <a:r>
                <a:rPr lang="en-US" sz="3399">
                  <a:solidFill>
                    <a:srgbClr val="000000"/>
                  </a:solidFill>
                  <a:latin typeface="Graphik"/>
                  <a:ea typeface="Graphik"/>
                  <a:cs typeface="Graphik"/>
                  <a:sym typeface="Graphik"/>
                </a:rPr>
                <a:t>, but:</a:t>
              </a:r>
            </a:p>
            <a:p>
              <a:pPr marL="734059" lvl="1" indent="-367030" algn="l">
                <a:lnSpc>
                  <a:spcPts val="3943"/>
                </a:lnSpc>
                <a:buFont typeface="Arial"/>
                <a:buChar char="•"/>
              </a:pPr>
              <a:r>
                <a:rPr lang="en-US" sz="3399">
                  <a:solidFill>
                    <a:srgbClr val="000000"/>
                  </a:solidFill>
                  <a:latin typeface="Graphik Bold"/>
                  <a:ea typeface="Graphik Bold"/>
                  <a:cs typeface="Graphik Bold"/>
                  <a:sym typeface="Graphik Bold"/>
                </a:rPr>
                <a:t>UN</a:t>
              </a:r>
              <a:r>
                <a:rPr lang="en-US" sz="3399">
                  <a:solidFill>
                    <a:srgbClr val="000000"/>
                  </a:solidFill>
                  <a:latin typeface="Graphik"/>
                  <a:ea typeface="Graphik"/>
                  <a:cs typeface="Graphik"/>
                  <a:sym typeface="Graphik"/>
                </a:rPr>
                <a:t> Member States have legal duty </a:t>
              </a:r>
              <a:r>
                <a:rPr lang="en-US" sz="3399">
                  <a:solidFill>
                    <a:srgbClr val="000000"/>
                  </a:solidFill>
                  <a:latin typeface="Graphik Bold"/>
                  <a:ea typeface="Graphik Bold"/>
                  <a:cs typeface="Graphik Bold"/>
                  <a:sym typeface="Graphik Bold"/>
                </a:rPr>
                <a:t>to protect human rights</a:t>
              </a:r>
              <a:r>
                <a:rPr lang="en-US" sz="3399">
                  <a:solidFill>
                    <a:srgbClr val="000000"/>
                  </a:solidFill>
                  <a:latin typeface="Graphik"/>
                  <a:ea typeface="Graphik"/>
                  <a:cs typeface="Graphik"/>
                  <a:sym typeface="Graphik"/>
                </a:rPr>
                <a:t>, also from violation by companies operating in their territory. UN Member States endorsed the UNGPs</a:t>
              </a:r>
            </a:p>
            <a:p>
              <a:pPr marL="734059" lvl="1" indent="-367030" algn="l">
                <a:lnSpc>
                  <a:spcPts val="3943"/>
                </a:lnSpc>
                <a:buFont typeface="Arial"/>
                <a:buChar char="•"/>
              </a:pPr>
              <a:r>
                <a:rPr lang="en-US" sz="3399">
                  <a:solidFill>
                    <a:srgbClr val="000000"/>
                  </a:solidFill>
                  <a:latin typeface="Graphik Bold"/>
                  <a:ea typeface="Graphik Bold"/>
                  <a:cs typeface="Graphik Bold"/>
                  <a:sym typeface="Graphik Bold"/>
                </a:rPr>
                <a:t>OECD</a:t>
              </a:r>
              <a:r>
                <a:rPr lang="en-US" sz="3399">
                  <a:solidFill>
                    <a:srgbClr val="000000"/>
                  </a:solidFill>
                  <a:latin typeface="Graphik"/>
                  <a:ea typeface="Graphik"/>
                  <a:cs typeface="Graphik"/>
                  <a:sym typeface="Graphik"/>
                </a:rPr>
                <a:t> Member States have signed off on the OECD Guidelines and need to </a:t>
              </a:r>
              <a:r>
                <a:rPr lang="en-US" sz="3399">
                  <a:solidFill>
                    <a:srgbClr val="000000"/>
                  </a:solidFill>
                  <a:latin typeface="Graphik Bold"/>
                  <a:ea typeface="Graphik Bold"/>
                  <a:cs typeface="Graphik Bold"/>
                  <a:sym typeface="Graphik Bold"/>
                </a:rPr>
                <a:t>encourage</a:t>
              </a:r>
              <a:r>
                <a:rPr lang="en-US" sz="3399">
                  <a:solidFill>
                    <a:srgbClr val="000000"/>
                  </a:solidFill>
                  <a:latin typeface="Graphik"/>
                  <a:ea typeface="Graphik"/>
                  <a:cs typeface="Graphik"/>
                  <a:sym typeface="Graphik"/>
                </a:rPr>
                <a:t> implementation by companies</a:t>
              </a:r>
            </a:p>
          </p:txBody>
        </p:sp>
      </p:grpSp>
      <p:grpSp>
        <p:nvGrpSpPr>
          <p:cNvPr id="11" name="Group 11"/>
          <p:cNvGrpSpPr/>
          <p:nvPr/>
        </p:nvGrpSpPr>
        <p:grpSpPr>
          <a:xfrm>
            <a:off x="488690" y="3002255"/>
            <a:ext cx="17310619" cy="1137101"/>
            <a:chOff x="0" y="0"/>
            <a:chExt cx="4559175" cy="299483"/>
          </a:xfrm>
        </p:grpSpPr>
        <p:sp>
          <p:nvSpPr>
            <p:cNvPr id="12" name="Freeform 12"/>
            <p:cNvSpPr/>
            <p:nvPr/>
          </p:nvSpPr>
          <p:spPr>
            <a:xfrm>
              <a:off x="0" y="0"/>
              <a:ext cx="4559176" cy="299483"/>
            </a:xfrm>
            <a:custGeom>
              <a:avLst/>
              <a:gdLst/>
              <a:ahLst/>
              <a:cxnLst/>
              <a:rect l="l" t="t" r="r" b="b"/>
              <a:pathLst>
                <a:path w="4559176" h="299483">
                  <a:moveTo>
                    <a:pt x="4355976" y="0"/>
                  </a:moveTo>
                  <a:lnTo>
                    <a:pt x="203200" y="0"/>
                  </a:lnTo>
                  <a:lnTo>
                    <a:pt x="0" y="149742"/>
                  </a:lnTo>
                  <a:lnTo>
                    <a:pt x="203200" y="299483"/>
                  </a:lnTo>
                  <a:lnTo>
                    <a:pt x="4355976" y="299483"/>
                  </a:lnTo>
                  <a:lnTo>
                    <a:pt x="4559176" y="149742"/>
                  </a:lnTo>
                  <a:lnTo>
                    <a:pt x="4355976" y="0"/>
                  </a:lnTo>
                  <a:close/>
                </a:path>
              </a:pathLst>
            </a:custGeom>
            <a:solidFill>
              <a:srgbClr val="FBBC43"/>
            </a:solidFill>
          </p:spPr>
          <p:txBody>
            <a:bodyPr/>
            <a:lstStyle/>
            <a:p>
              <a:endParaRPr lang="nl-NL"/>
            </a:p>
          </p:txBody>
        </p:sp>
        <p:sp>
          <p:nvSpPr>
            <p:cNvPr id="13" name="TextBox 13"/>
            <p:cNvSpPr txBox="1"/>
            <p:nvPr/>
          </p:nvSpPr>
          <p:spPr>
            <a:xfrm>
              <a:off x="152400" y="-38100"/>
              <a:ext cx="4254375" cy="337583"/>
            </a:xfrm>
            <a:prstGeom prst="rect">
              <a:avLst/>
            </a:prstGeom>
          </p:spPr>
          <p:txBody>
            <a:bodyPr lIns="50800" tIns="50800" rIns="50800" bIns="50800" rtlCol="0" anchor="ctr"/>
            <a:lstStyle/>
            <a:p>
              <a:pPr algn="ctr">
                <a:lnSpc>
                  <a:spcPts val="4408"/>
                </a:lnSpc>
              </a:pPr>
              <a:r>
                <a:rPr lang="en-US" sz="3800">
                  <a:solidFill>
                    <a:srgbClr val="FFFFFF"/>
                  </a:solidFill>
                  <a:latin typeface="Graphik Bold"/>
                  <a:ea typeface="Graphik Bold"/>
                  <a:cs typeface="Graphik Bold"/>
                  <a:sym typeface="Graphik Bold"/>
                </a:rPr>
                <a:t>Human Rights and Environmental Due Diligence </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521068" y="2642774"/>
            <a:ext cx="14991287" cy="5029454"/>
          </a:xfrm>
          <a:prstGeom prst="rect">
            <a:avLst/>
          </a:prstGeom>
        </p:spPr>
        <p:txBody>
          <a:bodyPr lIns="0" tIns="0" rIns="0" bIns="0" rtlCol="0" anchor="t">
            <a:spAutoFit/>
          </a:bodyPr>
          <a:lstStyle/>
          <a:p>
            <a:pPr marL="820417" lvl="1" indent="-410209" algn="l">
              <a:lnSpc>
                <a:spcPts val="4407"/>
              </a:lnSpc>
              <a:buFont typeface="Arial"/>
              <a:buChar char="•"/>
            </a:pPr>
            <a:r>
              <a:rPr lang="en-US" sz="3799">
                <a:solidFill>
                  <a:srgbClr val="FFFFFF"/>
                </a:solidFill>
                <a:latin typeface="Graphik"/>
                <a:ea typeface="Graphik"/>
                <a:cs typeface="Graphik"/>
                <a:sym typeface="Graphik"/>
              </a:rPr>
              <a:t>Internationally recognized RBC standards</a:t>
            </a:r>
          </a:p>
          <a:p>
            <a:pPr marL="820417" lvl="1" indent="-410209" algn="l">
              <a:lnSpc>
                <a:spcPts val="4407"/>
              </a:lnSpc>
              <a:buFont typeface="Arial"/>
              <a:buChar char="•"/>
            </a:pPr>
            <a:r>
              <a:rPr lang="en-US" sz="3799">
                <a:solidFill>
                  <a:srgbClr val="FFFFFF"/>
                </a:solidFill>
                <a:latin typeface="Graphik"/>
                <a:ea typeface="Graphik"/>
                <a:cs typeface="Graphik"/>
                <a:sym typeface="Graphik"/>
              </a:rPr>
              <a:t>Works preventively (prevention)</a:t>
            </a:r>
          </a:p>
          <a:p>
            <a:pPr marL="820417" lvl="1" indent="-410209" algn="l">
              <a:lnSpc>
                <a:spcPts val="4407"/>
              </a:lnSpc>
              <a:buFont typeface="Arial"/>
              <a:buChar char="•"/>
            </a:pPr>
            <a:r>
              <a:rPr lang="en-US" sz="3799">
                <a:solidFill>
                  <a:srgbClr val="FFFFFF"/>
                </a:solidFill>
                <a:latin typeface="Graphik"/>
                <a:ea typeface="Graphik"/>
                <a:cs typeface="Graphik"/>
                <a:sym typeface="Graphik"/>
              </a:rPr>
              <a:t>Is dynamic (ongoing, reactive and flexible process)</a:t>
            </a:r>
          </a:p>
          <a:p>
            <a:pPr marL="820417" lvl="1" indent="-410209" algn="l">
              <a:lnSpc>
                <a:spcPts val="4407"/>
              </a:lnSpc>
              <a:buFont typeface="Arial"/>
              <a:buChar char="•"/>
            </a:pPr>
            <a:r>
              <a:rPr lang="en-US" sz="3799">
                <a:solidFill>
                  <a:srgbClr val="FFFFFF"/>
                </a:solidFill>
                <a:latin typeface="Graphik"/>
                <a:ea typeface="Graphik"/>
                <a:cs typeface="Graphik"/>
                <a:sym typeface="Graphik"/>
              </a:rPr>
              <a:t>Risk-oriented</a:t>
            </a:r>
          </a:p>
          <a:p>
            <a:pPr marL="820417" lvl="1" indent="-410209" algn="l">
              <a:lnSpc>
                <a:spcPts val="4407"/>
              </a:lnSpc>
              <a:buFont typeface="Arial"/>
              <a:buChar char="•"/>
            </a:pPr>
            <a:r>
              <a:rPr lang="en-US" sz="3799">
                <a:solidFill>
                  <a:srgbClr val="FFFFFF"/>
                </a:solidFill>
                <a:latin typeface="Graphik"/>
                <a:ea typeface="Graphik"/>
                <a:cs typeface="Graphik"/>
                <a:sym typeface="Graphik"/>
              </a:rPr>
              <a:t>Extra attention to gender and vulnerable groups</a:t>
            </a:r>
          </a:p>
          <a:p>
            <a:pPr marL="820417" lvl="1" indent="-410209" algn="l">
              <a:lnSpc>
                <a:spcPts val="4407"/>
              </a:lnSpc>
              <a:buFont typeface="Arial"/>
              <a:buChar char="•"/>
            </a:pPr>
            <a:r>
              <a:rPr lang="en-US" sz="3799">
                <a:solidFill>
                  <a:srgbClr val="FFFFFF"/>
                </a:solidFill>
                <a:latin typeface="Graphik"/>
                <a:ea typeface="Graphik"/>
                <a:cs typeface="Graphik"/>
                <a:sym typeface="Graphik"/>
              </a:rPr>
              <a:t>Proportional</a:t>
            </a:r>
          </a:p>
          <a:p>
            <a:pPr marL="820417" lvl="1" indent="-410209" algn="l">
              <a:lnSpc>
                <a:spcPts val="4407"/>
              </a:lnSpc>
              <a:buFont typeface="Arial"/>
              <a:buChar char="•"/>
            </a:pPr>
            <a:r>
              <a:rPr lang="en-US" sz="3799">
                <a:solidFill>
                  <a:srgbClr val="FFFFFF"/>
                </a:solidFill>
                <a:latin typeface="Graphik"/>
                <a:ea typeface="Graphik"/>
                <a:cs typeface="Graphik"/>
                <a:sym typeface="Graphik"/>
              </a:rPr>
              <a:t>Stakeholder involvement</a:t>
            </a:r>
          </a:p>
          <a:p>
            <a:pPr marL="820417" lvl="1" indent="-410209" algn="l">
              <a:lnSpc>
                <a:spcPts val="4407"/>
              </a:lnSpc>
              <a:buFont typeface="Arial"/>
              <a:buChar char="•"/>
            </a:pPr>
            <a:r>
              <a:rPr lang="en-US" sz="3799">
                <a:solidFill>
                  <a:srgbClr val="FFFFFF"/>
                </a:solidFill>
                <a:latin typeface="Graphik"/>
                <a:ea typeface="Graphik"/>
                <a:cs typeface="Graphik"/>
                <a:sym typeface="Graphik"/>
              </a:rPr>
              <a:t>Shared responsibility</a:t>
            </a:r>
          </a:p>
          <a:p>
            <a:pPr algn="l">
              <a:lnSpc>
                <a:spcPts val="4407"/>
              </a:lnSpc>
              <a:spcBef>
                <a:spcPct val="0"/>
              </a:spcBef>
            </a:pPr>
            <a:endParaRPr lang="en-US" sz="3799">
              <a:solidFill>
                <a:srgbClr val="FFFFFF"/>
              </a:solidFill>
              <a:latin typeface="Graphik"/>
              <a:ea typeface="Graphik"/>
              <a:cs typeface="Graphik"/>
              <a:sym typeface="Graphik"/>
            </a:endParaRP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TextBox 5"/>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Key elements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4855726"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grpSp>
        <p:nvGrpSpPr>
          <p:cNvPr id="4" name="Group 4"/>
          <p:cNvGrpSpPr/>
          <p:nvPr/>
        </p:nvGrpSpPr>
        <p:grpSpPr>
          <a:xfrm rot="472985">
            <a:off x="8559482" y="2119082"/>
            <a:ext cx="9645436" cy="4539966"/>
            <a:chOff x="0" y="0"/>
            <a:chExt cx="2408296" cy="1133550"/>
          </a:xfrm>
        </p:grpSpPr>
        <p:sp>
          <p:nvSpPr>
            <p:cNvPr id="5" name="Freeform 5"/>
            <p:cNvSpPr/>
            <p:nvPr/>
          </p:nvSpPr>
          <p:spPr>
            <a:xfrm>
              <a:off x="0" y="0"/>
              <a:ext cx="2408296" cy="1133550"/>
            </a:xfrm>
            <a:custGeom>
              <a:avLst/>
              <a:gdLst/>
              <a:ahLst/>
              <a:cxnLst/>
              <a:rect l="l" t="t" r="r" b="b"/>
              <a:pathLst>
                <a:path w="2408296" h="1133550">
                  <a:moveTo>
                    <a:pt x="1204148" y="0"/>
                  </a:moveTo>
                  <a:lnTo>
                    <a:pt x="1437892" y="156178"/>
                  </a:lnTo>
                  <a:lnTo>
                    <a:pt x="1806222" y="75933"/>
                  </a:lnTo>
                  <a:lnTo>
                    <a:pt x="1842745" y="266196"/>
                  </a:lnTo>
                  <a:lnTo>
                    <a:pt x="2246971" y="283387"/>
                  </a:lnTo>
                  <a:lnTo>
                    <a:pt x="2076486" y="456755"/>
                  </a:lnTo>
                  <a:lnTo>
                    <a:pt x="2408296" y="566775"/>
                  </a:lnTo>
                  <a:lnTo>
                    <a:pt x="2076486" y="676795"/>
                  </a:lnTo>
                  <a:lnTo>
                    <a:pt x="2246971" y="850162"/>
                  </a:lnTo>
                  <a:lnTo>
                    <a:pt x="1842745" y="867353"/>
                  </a:lnTo>
                  <a:lnTo>
                    <a:pt x="1806222" y="1057616"/>
                  </a:lnTo>
                  <a:lnTo>
                    <a:pt x="1437892" y="977371"/>
                  </a:lnTo>
                  <a:lnTo>
                    <a:pt x="1204148" y="1133550"/>
                  </a:lnTo>
                  <a:lnTo>
                    <a:pt x="970404" y="977371"/>
                  </a:lnTo>
                  <a:lnTo>
                    <a:pt x="602074" y="1057616"/>
                  </a:lnTo>
                  <a:lnTo>
                    <a:pt x="565551" y="867353"/>
                  </a:lnTo>
                  <a:lnTo>
                    <a:pt x="161325" y="850162"/>
                  </a:lnTo>
                  <a:lnTo>
                    <a:pt x="331810" y="676795"/>
                  </a:lnTo>
                  <a:lnTo>
                    <a:pt x="0" y="566775"/>
                  </a:lnTo>
                  <a:lnTo>
                    <a:pt x="331810" y="456755"/>
                  </a:lnTo>
                  <a:lnTo>
                    <a:pt x="161325" y="283387"/>
                  </a:lnTo>
                  <a:lnTo>
                    <a:pt x="565551" y="266196"/>
                  </a:lnTo>
                  <a:lnTo>
                    <a:pt x="602074" y="75933"/>
                  </a:lnTo>
                  <a:lnTo>
                    <a:pt x="970404" y="156178"/>
                  </a:lnTo>
                  <a:lnTo>
                    <a:pt x="1204148" y="0"/>
                  </a:lnTo>
                  <a:close/>
                </a:path>
              </a:pathLst>
            </a:custGeom>
            <a:solidFill>
              <a:srgbClr val="FBBC43"/>
            </a:solidFill>
          </p:spPr>
          <p:txBody>
            <a:bodyPr/>
            <a:lstStyle/>
            <a:p>
              <a:endParaRPr lang="nl-NL"/>
            </a:p>
          </p:txBody>
        </p:sp>
        <p:sp>
          <p:nvSpPr>
            <p:cNvPr id="6" name="TextBox 6"/>
            <p:cNvSpPr txBox="1"/>
            <p:nvPr/>
          </p:nvSpPr>
          <p:spPr>
            <a:xfrm>
              <a:off x="376296" y="148542"/>
              <a:ext cx="1655704" cy="807890"/>
            </a:xfrm>
            <a:prstGeom prst="rect">
              <a:avLst/>
            </a:prstGeom>
          </p:spPr>
          <p:txBody>
            <a:bodyPr lIns="50800" tIns="50800" rIns="50800" bIns="50800" rtlCol="0" anchor="ctr"/>
            <a:lstStyle/>
            <a:p>
              <a:pPr algn="ctr">
                <a:lnSpc>
                  <a:spcPts val="2961"/>
                </a:lnSpc>
              </a:pPr>
              <a:endParaRPr/>
            </a:p>
          </p:txBody>
        </p:sp>
      </p:grpSp>
      <p:grpSp>
        <p:nvGrpSpPr>
          <p:cNvPr id="7" name="Group 7"/>
          <p:cNvGrpSpPr/>
          <p:nvPr/>
        </p:nvGrpSpPr>
        <p:grpSpPr>
          <a:xfrm>
            <a:off x="12249030" y="3633203"/>
            <a:ext cx="1818768" cy="1148888"/>
            <a:chOff x="0" y="0"/>
            <a:chExt cx="812800" cy="513434"/>
          </a:xfrm>
        </p:grpSpPr>
        <p:sp>
          <p:nvSpPr>
            <p:cNvPr id="8" name="Freeform 8"/>
            <p:cNvSpPr/>
            <p:nvPr/>
          </p:nvSpPr>
          <p:spPr>
            <a:xfrm>
              <a:off x="0" y="0"/>
              <a:ext cx="812800" cy="513434"/>
            </a:xfrm>
            <a:custGeom>
              <a:avLst/>
              <a:gdLst/>
              <a:ahLst/>
              <a:cxnLst/>
              <a:rect l="l" t="t" r="r" b="b"/>
              <a:pathLst>
                <a:path w="812800" h="513434">
                  <a:moveTo>
                    <a:pt x="812800" y="256717"/>
                  </a:moveTo>
                  <a:lnTo>
                    <a:pt x="406400" y="0"/>
                  </a:lnTo>
                  <a:lnTo>
                    <a:pt x="406400" y="203200"/>
                  </a:lnTo>
                  <a:lnTo>
                    <a:pt x="0" y="203200"/>
                  </a:lnTo>
                  <a:lnTo>
                    <a:pt x="0" y="310234"/>
                  </a:lnTo>
                  <a:lnTo>
                    <a:pt x="406400" y="310234"/>
                  </a:lnTo>
                  <a:lnTo>
                    <a:pt x="406400" y="513434"/>
                  </a:lnTo>
                  <a:lnTo>
                    <a:pt x="812800" y="256717"/>
                  </a:lnTo>
                  <a:close/>
                </a:path>
              </a:pathLst>
            </a:custGeom>
            <a:solidFill>
              <a:srgbClr val="673282"/>
            </a:solidFill>
          </p:spPr>
          <p:txBody>
            <a:bodyPr/>
            <a:lstStyle/>
            <a:p>
              <a:endParaRPr lang="nl-NL"/>
            </a:p>
          </p:txBody>
        </p:sp>
        <p:sp>
          <p:nvSpPr>
            <p:cNvPr id="9" name="TextBox 9"/>
            <p:cNvSpPr txBox="1"/>
            <p:nvPr/>
          </p:nvSpPr>
          <p:spPr>
            <a:xfrm>
              <a:off x="0" y="174625"/>
              <a:ext cx="711200" cy="135609"/>
            </a:xfrm>
            <a:prstGeom prst="rect">
              <a:avLst/>
            </a:prstGeom>
          </p:spPr>
          <p:txBody>
            <a:bodyPr lIns="50800" tIns="50800" rIns="50800" bIns="50800" rtlCol="0" anchor="ctr"/>
            <a:lstStyle/>
            <a:p>
              <a:pPr algn="ctr">
                <a:lnSpc>
                  <a:spcPts val="2961"/>
                </a:lnSpc>
              </a:pPr>
              <a:endParaRPr/>
            </a:p>
          </p:txBody>
        </p:sp>
      </p:grpSp>
      <p:sp>
        <p:nvSpPr>
          <p:cNvPr id="10" name="Freeform 10"/>
          <p:cNvSpPr/>
          <p:nvPr/>
        </p:nvSpPr>
        <p:spPr>
          <a:xfrm>
            <a:off x="12745141" y="4855513"/>
            <a:ext cx="4221172" cy="4402787"/>
          </a:xfrm>
          <a:custGeom>
            <a:avLst/>
            <a:gdLst/>
            <a:ahLst/>
            <a:cxnLst/>
            <a:rect l="l" t="t" r="r" b="b"/>
            <a:pathLst>
              <a:path w="4221172" h="4402787">
                <a:moveTo>
                  <a:pt x="0" y="0"/>
                </a:moveTo>
                <a:lnTo>
                  <a:pt x="4221171" y="0"/>
                </a:lnTo>
                <a:lnTo>
                  <a:pt x="4221171" y="4402787"/>
                </a:lnTo>
                <a:lnTo>
                  <a:pt x="0" y="44027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11" name="TextBox 11"/>
          <p:cNvSpPr txBox="1"/>
          <p:nvPr/>
        </p:nvSpPr>
        <p:spPr>
          <a:xfrm>
            <a:off x="1286406" y="2642774"/>
            <a:ext cx="7857594" cy="6143879"/>
          </a:xfrm>
          <a:prstGeom prst="rect">
            <a:avLst/>
          </a:prstGeom>
        </p:spPr>
        <p:txBody>
          <a:bodyPr lIns="0" tIns="0" rIns="0" bIns="0" rtlCol="0" anchor="t">
            <a:spAutoFit/>
          </a:bodyPr>
          <a:lstStyle/>
          <a:p>
            <a:pPr algn="l">
              <a:lnSpc>
                <a:spcPts val="4407"/>
              </a:lnSpc>
            </a:pPr>
            <a:r>
              <a:rPr lang="en-US" sz="3799">
                <a:solidFill>
                  <a:srgbClr val="FFFFFF"/>
                </a:solidFill>
                <a:latin typeface="Graphik"/>
                <a:ea typeface="Graphik"/>
                <a:cs typeface="Graphik"/>
                <a:sym typeface="Graphik"/>
              </a:rPr>
              <a:t>Trend since 2014:</a:t>
            </a:r>
          </a:p>
          <a:p>
            <a:pPr algn="l">
              <a:lnSpc>
                <a:spcPts val="4407"/>
              </a:lnSpc>
            </a:pPr>
            <a:endParaRPr lang="en-US" sz="3799">
              <a:solidFill>
                <a:srgbClr val="FFFFFF"/>
              </a:solidFill>
              <a:latin typeface="Graphik"/>
              <a:ea typeface="Graphik"/>
              <a:cs typeface="Graphik"/>
              <a:sym typeface="Graphik"/>
            </a:endParaRPr>
          </a:p>
          <a:p>
            <a:pPr algn="l">
              <a:lnSpc>
                <a:spcPts val="4407"/>
              </a:lnSpc>
            </a:pPr>
            <a:r>
              <a:rPr lang="en-US" sz="3799">
                <a:solidFill>
                  <a:srgbClr val="FFFFFF"/>
                </a:solidFill>
                <a:latin typeface="Graphik"/>
                <a:ea typeface="Graphik"/>
                <a:cs typeface="Graphik"/>
                <a:sym typeface="Graphik"/>
              </a:rPr>
              <a:t>Central concept of </a:t>
            </a:r>
            <a:r>
              <a:rPr lang="en-US" sz="3799">
                <a:solidFill>
                  <a:srgbClr val="FFFFFF"/>
                </a:solidFill>
                <a:latin typeface="Graphik Bold"/>
                <a:ea typeface="Graphik Bold"/>
                <a:cs typeface="Graphik Bold"/>
                <a:sym typeface="Graphik Bold"/>
              </a:rPr>
              <a:t>voluntary</a:t>
            </a:r>
            <a:r>
              <a:rPr lang="en-US" sz="3799">
                <a:solidFill>
                  <a:srgbClr val="FFFFFF"/>
                </a:solidFill>
                <a:latin typeface="Graphik"/>
                <a:ea typeface="Graphik"/>
                <a:cs typeface="Graphik"/>
                <a:sym typeface="Graphik"/>
              </a:rPr>
              <a:t> standards of UNGPs and OECD Guidelines:</a:t>
            </a:r>
          </a:p>
          <a:p>
            <a:pPr algn="l">
              <a:lnSpc>
                <a:spcPts val="4407"/>
              </a:lnSpc>
            </a:pPr>
            <a:endParaRPr lang="en-US" sz="3799">
              <a:solidFill>
                <a:srgbClr val="FFFFFF"/>
              </a:solidFill>
              <a:latin typeface="Graphik"/>
              <a:ea typeface="Graphik"/>
              <a:cs typeface="Graphik"/>
              <a:sym typeface="Graphik"/>
            </a:endParaRPr>
          </a:p>
          <a:p>
            <a:pPr algn="l">
              <a:lnSpc>
                <a:spcPts val="4407"/>
              </a:lnSpc>
            </a:pPr>
            <a:r>
              <a:rPr lang="en-US" sz="3799">
                <a:solidFill>
                  <a:srgbClr val="FFFFFF"/>
                </a:solidFill>
                <a:latin typeface="Graphik"/>
                <a:ea typeface="Graphik"/>
                <a:cs typeface="Graphik"/>
                <a:sym typeface="Graphik"/>
              </a:rPr>
              <a:t>Human Rights and Environmental Due Diligence (HREDD) </a:t>
            </a:r>
          </a:p>
          <a:p>
            <a:pPr algn="l">
              <a:lnSpc>
                <a:spcPts val="4407"/>
              </a:lnSpc>
            </a:pPr>
            <a:endParaRPr lang="en-US" sz="3799">
              <a:solidFill>
                <a:srgbClr val="FFFFFF"/>
              </a:solidFill>
              <a:latin typeface="Graphik"/>
              <a:ea typeface="Graphik"/>
              <a:cs typeface="Graphik"/>
              <a:sym typeface="Graphik"/>
            </a:endParaRPr>
          </a:p>
          <a:p>
            <a:pPr algn="l">
              <a:lnSpc>
                <a:spcPts val="4407"/>
              </a:lnSpc>
            </a:pPr>
            <a:r>
              <a:rPr lang="en-US" sz="3799">
                <a:solidFill>
                  <a:srgbClr val="FFFFFF"/>
                </a:solidFill>
                <a:latin typeface="Graphik"/>
                <a:ea typeface="Graphik"/>
                <a:cs typeface="Graphik"/>
                <a:sym typeface="Graphik"/>
              </a:rPr>
              <a:t>becomes </a:t>
            </a:r>
            <a:r>
              <a:rPr lang="en-US" sz="3799">
                <a:solidFill>
                  <a:srgbClr val="FFFFFF"/>
                </a:solidFill>
                <a:latin typeface="Graphik Bold"/>
                <a:ea typeface="Graphik Bold"/>
                <a:cs typeface="Graphik Bold"/>
                <a:sym typeface="Graphik Bold"/>
              </a:rPr>
              <a:t>mandatory</a:t>
            </a:r>
            <a:r>
              <a:rPr lang="en-US" sz="3799">
                <a:solidFill>
                  <a:srgbClr val="FFFFFF"/>
                </a:solidFill>
                <a:latin typeface="Graphik"/>
                <a:ea typeface="Graphik"/>
                <a:cs typeface="Graphik"/>
                <a:sym typeface="Graphik"/>
              </a:rPr>
              <a:t> (mHREDD) </a:t>
            </a:r>
          </a:p>
          <a:p>
            <a:pPr algn="l">
              <a:lnSpc>
                <a:spcPts val="4407"/>
              </a:lnSpc>
              <a:spcBef>
                <a:spcPct val="0"/>
              </a:spcBef>
            </a:pPr>
            <a:r>
              <a:rPr lang="en-US" sz="3799">
                <a:solidFill>
                  <a:srgbClr val="FFFFFF"/>
                </a:solidFill>
                <a:latin typeface="Graphik"/>
                <a:ea typeface="Graphik"/>
                <a:cs typeface="Graphik"/>
                <a:sym typeface="Graphik"/>
              </a:rPr>
              <a:t>in certain jurisdictions </a:t>
            </a:r>
          </a:p>
        </p:txBody>
      </p:sp>
      <p:sp>
        <p:nvSpPr>
          <p:cNvPr id="12" name="TextBox 12"/>
          <p:cNvSpPr txBox="1"/>
          <p:nvPr/>
        </p:nvSpPr>
        <p:spPr>
          <a:xfrm>
            <a:off x="1648356" y="981075"/>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mHREDD</a:t>
            </a:r>
          </a:p>
        </p:txBody>
      </p:sp>
      <p:sp>
        <p:nvSpPr>
          <p:cNvPr id="13" name="TextBox 13"/>
          <p:cNvSpPr txBox="1"/>
          <p:nvPr/>
        </p:nvSpPr>
        <p:spPr>
          <a:xfrm>
            <a:off x="10158191" y="3796326"/>
            <a:ext cx="1727225" cy="698817"/>
          </a:xfrm>
          <a:prstGeom prst="rect">
            <a:avLst/>
          </a:prstGeom>
        </p:spPr>
        <p:txBody>
          <a:bodyPr lIns="0" tIns="0" rIns="0" bIns="0" rtlCol="0" anchor="t">
            <a:spAutoFit/>
          </a:bodyPr>
          <a:lstStyle/>
          <a:p>
            <a:pPr algn="ctr">
              <a:lnSpc>
                <a:spcPts val="5320"/>
              </a:lnSpc>
            </a:pPr>
            <a:r>
              <a:rPr lang="en-US" sz="3800">
                <a:solidFill>
                  <a:srgbClr val="000000"/>
                </a:solidFill>
                <a:latin typeface="Graphik Bold"/>
                <a:ea typeface="Graphik Bold"/>
                <a:cs typeface="Graphik Bold"/>
                <a:sym typeface="Graphik Bold"/>
              </a:rPr>
              <a:t>HREDD</a:t>
            </a:r>
          </a:p>
        </p:txBody>
      </p:sp>
      <p:sp>
        <p:nvSpPr>
          <p:cNvPr id="14" name="TextBox 14"/>
          <p:cNvSpPr txBox="1"/>
          <p:nvPr/>
        </p:nvSpPr>
        <p:spPr>
          <a:xfrm>
            <a:off x="14429748" y="3796326"/>
            <a:ext cx="2334252" cy="608821"/>
          </a:xfrm>
          <a:prstGeom prst="rect">
            <a:avLst/>
          </a:prstGeom>
        </p:spPr>
        <p:txBody>
          <a:bodyPr wrap="square" lIns="0" tIns="0" rIns="0" bIns="0" rtlCol="0" anchor="t">
            <a:spAutoFit/>
          </a:bodyPr>
          <a:lstStyle/>
          <a:p>
            <a:pPr algn="ctr">
              <a:lnSpc>
                <a:spcPts val="5320"/>
              </a:lnSpc>
            </a:pPr>
            <a:r>
              <a:rPr lang="en-US" sz="3800" dirty="0" err="1">
                <a:solidFill>
                  <a:srgbClr val="000000"/>
                </a:solidFill>
                <a:latin typeface="Graphik Bold"/>
                <a:ea typeface="Graphik Bold"/>
                <a:cs typeface="Graphik Bold"/>
                <a:sym typeface="Graphik Bold"/>
              </a:rPr>
              <a:t>mHREDD</a:t>
            </a:r>
            <a:endParaRPr lang="en-US" sz="3800" dirty="0">
              <a:solidFill>
                <a:srgbClr val="000000"/>
              </a:solidFill>
              <a:latin typeface="Graphik Bold"/>
              <a:ea typeface="Graphik Bold"/>
              <a:cs typeface="Graphik Bold"/>
              <a:sym typeface="Graphik Bo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1736612" y="239497"/>
            <a:ext cx="14935666" cy="9888041"/>
          </a:xfrm>
          <a:custGeom>
            <a:avLst/>
            <a:gdLst/>
            <a:ahLst/>
            <a:cxnLst/>
            <a:rect l="l" t="t" r="r" b="b"/>
            <a:pathLst>
              <a:path w="14935666" h="9888041">
                <a:moveTo>
                  <a:pt x="0" y="0"/>
                </a:moveTo>
                <a:lnTo>
                  <a:pt x="14935666" y="0"/>
                </a:lnTo>
                <a:lnTo>
                  <a:pt x="14935666" y="9888041"/>
                </a:lnTo>
                <a:lnTo>
                  <a:pt x="0" y="9888041"/>
                </a:lnTo>
                <a:lnTo>
                  <a:pt x="0" y="0"/>
                </a:lnTo>
                <a:close/>
              </a:path>
            </a:pathLst>
          </a:custGeom>
          <a:blipFill>
            <a:blip r:embed="rId3"/>
            <a:stretch>
              <a:fillRect/>
            </a:stretch>
          </a:blipFill>
        </p:spPr>
        <p:txBody>
          <a:bodyPr/>
          <a:lstStyle/>
          <a:p>
            <a:endParaRPr lang="nl-NL"/>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9135"/>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mHREDD </a:t>
            </a:r>
            <a:r>
              <a:rPr lang="en-US" sz="5900">
                <a:solidFill>
                  <a:srgbClr val="FFFFFF"/>
                </a:solidFill>
                <a:latin typeface="Graphik Bold"/>
                <a:ea typeface="Graphik Bold"/>
                <a:cs typeface="Graphik Bold"/>
                <a:sym typeface="Graphik Bold"/>
              </a:rPr>
              <a:t>- Legislation</a:t>
            </a:r>
          </a:p>
        </p:txBody>
      </p:sp>
      <p:grpSp>
        <p:nvGrpSpPr>
          <p:cNvPr id="3" name="Group 3"/>
          <p:cNvGrpSpPr/>
          <p:nvPr/>
        </p:nvGrpSpPr>
        <p:grpSpPr>
          <a:xfrm>
            <a:off x="15734172"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13689194" y="1666343"/>
            <a:ext cx="1577975" cy="1577975"/>
          </a:xfrm>
          <a:custGeom>
            <a:avLst/>
            <a:gdLst/>
            <a:ahLst/>
            <a:cxnLst/>
            <a:rect l="l" t="t" r="r" b="b"/>
            <a:pathLst>
              <a:path w="1577975" h="1577975">
                <a:moveTo>
                  <a:pt x="0" y="0"/>
                </a:moveTo>
                <a:lnTo>
                  <a:pt x="1577975" y="0"/>
                </a:lnTo>
                <a:lnTo>
                  <a:pt x="1577975" y="1577975"/>
                </a:lnTo>
                <a:lnTo>
                  <a:pt x="0" y="1577975"/>
                </a:lnTo>
                <a:lnTo>
                  <a:pt x="0" y="0"/>
                </a:lnTo>
                <a:close/>
              </a:path>
            </a:pathLst>
          </a:custGeom>
          <a:blipFill>
            <a:blip r:embed="rId4"/>
            <a:stretch>
              <a:fillRect/>
            </a:stretch>
          </a:blipFill>
        </p:spPr>
        <p:txBody>
          <a:bodyPr/>
          <a:lstStyle/>
          <a:p>
            <a:endParaRPr lang="nl-NL"/>
          </a:p>
        </p:txBody>
      </p:sp>
      <p:sp>
        <p:nvSpPr>
          <p:cNvPr id="6" name="Freeform 6"/>
          <p:cNvSpPr/>
          <p:nvPr/>
        </p:nvSpPr>
        <p:spPr>
          <a:xfrm>
            <a:off x="11947063" y="4429054"/>
            <a:ext cx="5683779" cy="5676675"/>
          </a:xfrm>
          <a:custGeom>
            <a:avLst/>
            <a:gdLst/>
            <a:ahLst/>
            <a:cxnLst/>
            <a:rect l="l" t="t" r="r" b="b"/>
            <a:pathLst>
              <a:path w="5683779" h="5676675">
                <a:moveTo>
                  <a:pt x="0" y="0"/>
                </a:moveTo>
                <a:lnTo>
                  <a:pt x="5683780" y="0"/>
                </a:lnTo>
                <a:lnTo>
                  <a:pt x="5683780" y="5676675"/>
                </a:lnTo>
                <a:lnTo>
                  <a:pt x="0" y="567667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7" name="Freeform 7"/>
          <p:cNvSpPr/>
          <p:nvPr/>
        </p:nvSpPr>
        <p:spPr>
          <a:xfrm>
            <a:off x="10798242" y="6200363"/>
            <a:ext cx="1286097" cy="1286097"/>
          </a:xfrm>
          <a:custGeom>
            <a:avLst/>
            <a:gdLst/>
            <a:ahLst/>
            <a:cxnLst/>
            <a:rect l="l" t="t" r="r" b="b"/>
            <a:pathLst>
              <a:path w="1286097" h="1286097">
                <a:moveTo>
                  <a:pt x="0" y="0"/>
                </a:moveTo>
                <a:lnTo>
                  <a:pt x="1286097" y="0"/>
                </a:lnTo>
                <a:lnTo>
                  <a:pt x="1286097" y="1286097"/>
                </a:lnTo>
                <a:lnTo>
                  <a:pt x="0" y="128609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8" name="Freeform 8"/>
          <p:cNvSpPr/>
          <p:nvPr/>
        </p:nvSpPr>
        <p:spPr>
          <a:xfrm>
            <a:off x="14576650" y="6125643"/>
            <a:ext cx="1273157" cy="1273157"/>
          </a:xfrm>
          <a:custGeom>
            <a:avLst/>
            <a:gdLst/>
            <a:ahLst/>
            <a:cxnLst/>
            <a:rect l="l" t="t" r="r" b="b"/>
            <a:pathLst>
              <a:path w="1273157" h="1273157">
                <a:moveTo>
                  <a:pt x="0" y="0"/>
                </a:moveTo>
                <a:lnTo>
                  <a:pt x="1273157" y="0"/>
                </a:lnTo>
                <a:lnTo>
                  <a:pt x="1273157" y="1273157"/>
                </a:lnTo>
                <a:lnTo>
                  <a:pt x="0" y="12731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9" name="Freeform 9"/>
          <p:cNvSpPr/>
          <p:nvPr/>
        </p:nvSpPr>
        <p:spPr>
          <a:xfrm>
            <a:off x="11658255" y="2331825"/>
            <a:ext cx="3570197" cy="4360546"/>
          </a:xfrm>
          <a:custGeom>
            <a:avLst/>
            <a:gdLst/>
            <a:ahLst/>
            <a:cxnLst/>
            <a:rect l="l" t="t" r="r" b="b"/>
            <a:pathLst>
              <a:path w="3570197" h="4360546">
                <a:moveTo>
                  <a:pt x="0" y="0"/>
                </a:moveTo>
                <a:lnTo>
                  <a:pt x="3570197" y="0"/>
                </a:lnTo>
                <a:lnTo>
                  <a:pt x="3570197" y="4360546"/>
                </a:lnTo>
                <a:lnTo>
                  <a:pt x="0" y="436054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sp>
        <p:nvSpPr>
          <p:cNvPr id="10" name="Freeform 10"/>
          <p:cNvSpPr/>
          <p:nvPr/>
        </p:nvSpPr>
        <p:spPr>
          <a:xfrm>
            <a:off x="10798242" y="8150313"/>
            <a:ext cx="1283306" cy="1283306"/>
          </a:xfrm>
          <a:custGeom>
            <a:avLst/>
            <a:gdLst/>
            <a:ahLst/>
            <a:cxnLst/>
            <a:rect l="l" t="t" r="r" b="b"/>
            <a:pathLst>
              <a:path w="1283306" h="1283306">
                <a:moveTo>
                  <a:pt x="0" y="0"/>
                </a:moveTo>
                <a:lnTo>
                  <a:pt x="1283306" y="0"/>
                </a:lnTo>
                <a:lnTo>
                  <a:pt x="1283306" y="1283306"/>
                </a:lnTo>
                <a:lnTo>
                  <a:pt x="0" y="128330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sp>
        <p:nvSpPr>
          <p:cNvPr id="11" name="Freeform 11"/>
          <p:cNvSpPr/>
          <p:nvPr/>
        </p:nvSpPr>
        <p:spPr>
          <a:xfrm>
            <a:off x="11658255" y="6777445"/>
            <a:ext cx="3570197" cy="2218856"/>
          </a:xfrm>
          <a:custGeom>
            <a:avLst/>
            <a:gdLst/>
            <a:ahLst/>
            <a:cxnLst/>
            <a:rect l="l" t="t" r="r" b="b"/>
            <a:pathLst>
              <a:path w="3570197" h="2218856">
                <a:moveTo>
                  <a:pt x="0" y="0"/>
                </a:moveTo>
                <a:lnTo>
                  <a:pt x="3570197" y="0"/>
                </a:lnTo>
                <a:lnTo>
                  <a:pt x="3570197" y="2218856"/>
                </a:lnTo>
                <a:lnTo>
                  <a:pt x="0" y="2218856"/>
                </a:lnTo>
                <a:lnTo>
                  <a:pt x="0" y="0"/>
                </a:lnTo>
                <a:close/>
              </a:path>
            </a:pathLst>
          </a:custGeom>
          <a:blipFill>
            <a:blip r:embed="rId11">
              <a:extLst>
                <a:ext uri="{96DAC541-7B7A-43D3-8B79-37D633B846F1}">
                  <asvg:svgBlip xmlns:asvg="http://schemas.microsoft.com/office/drawing/2016/SVG/main" r:embed="rId12"/>
                </a:ext>
              </a:extLst>
            </a:blip>
            <a:stretch>
              <a:fillRect t="-96522"/>
            </a:stretch>
          </a:blipFill>
        </p:spPr>
        <p:txBody>
          <a:bodyPr/>
          <a:lstStyle/>
          <a:p>
            <a:endParaRPr lang="nl-NL"/>
          </a:p>
        </p:txBody>
      </p:sp>
      <p:sp>
        <p:nvSpPr>
          <p:cNvPr id="12" name="Freeform 12"/>
          <p:cNvSpPr/>
          <p:nvPr/>
        </p:nvSpPr>
        <p:spPr>
          <a:xfrm>
            <a:off x="11658255" y="8996301"/>
            <a:ext cx="3570197" cy="2218856"/>
          </a:xfrm>
          <a:custGeom>
            <a:avLst/>
            <a:gdLst/>
            <a:ahLst/>
            <a:cxnLst/>
            <a:rect l="l" t="t" r="r" b="b"/>
            <a:pathLst>
              <a:path w="3570197" h="2218856">
                <a:moveTo>
                  <a:pt x="0" y="0"/>
                </a:moveTo>
                <a:lnTo>
                  <a:pt x="3570197" y="0"/>
                </a:lnTo>
                <a:lnTo>
                  <a:pt x="3570197" y="2218856"/>
                </a:lnTo>
                <a:lnTo>
                  <a:pt x="0" y="2218856"/>
                </a:lnTo>
                <a:lnTo>
                  <a:pt x="0" y="0"/>
                </a:lnTo>
                <a:close/>
              </a:path>
            </a:pathLst>
          </a:custGeom>
          <a:blipFill>
            <a:blip r:embed="rId11">
              <a:extLst>
                <a:ext uri="{96DAC541-7B7A-43D3-8B79-37D633B846F1}">
                  <asvg:svgBlip xmlns:asvg="http://schemas.microsoft.com/office/drawing/2016/SVG/main" r:embed="rId12"/>
                </a:ext>
              </a:extLst>
            </a:blip>
            <a:stretch>
              <a:fillRect t="-96522"/>
            </a:stretch>
          </a:blipFill>
        </p:spPr>
        <p:txBody>
          <a:bodyPr/>
          <a:lstStyle/>
          <a:p>
            <a:endParaRPr lang="nl-NL"/>
          </a:p>
        </p:txBody>
      </p:sp>
      <p:sp>
        <p:nvSpPr>
          <p:cNvPr id="13" name="TextBox 13"/>
          <p:cNvSpPr txBox="1"/>
          <p:nvPr/>
        </p:nvSpPr>
        <p:spPr>
          <a:xfrm>
            <a:off x="1028700" y="2960116"/>
            <a:ext cx="9505073" cy="6356667"/>
          </a:xfrm>
          <a:prstGeom prst="rect">
            <a:avLst/>
          </a:prstGeom>
        </p:spPr>
        <p:txBody>
          <a:bodyPr lIns="0" tIns="0" rIns="0" bIns="0" rtlCol="0" anchor="t">
            <a:spAutoFit/>
          </a:bodyPr>
          <a:lstStyle/>
          <a:p>
            <a:pPr algn="l">
              <a:lnSpc>
                <a:spcPts val="5320"/>
              </a:lnSpc>
            </a:pPr>
            <a:r>
              <a:rPr lang="en-US" sz="3800">
                <a:solidFill>
                  <a:srgbClr val="FFFFFF"/>
                </a:solidFill>
                <a:latin typeface="Graphik Bold"/>
                <a:ea typeface="Graphik Bold"/>
                <a:cs typeface="Graphik Bold"/>
                <a:sym typeface="Graphik Bold"/>
              </a:rPr>
              <a:t>EU HREDD Law applies to:</a:t>
            </a:r>
          </a:p>
          <a:p>
            <a:pPr algn="l">
              <a:lnSpc>
                <a:spcPts val="2520"/>
              </a:lnSpc>
            </a:pPr>
            <a:endParaRPr lang="en-US" sz="3800">
              <a:solidFill>
                <a:srgbClr val="FFFFFF"/>
              </a:solidFill>
              <a:latin typeface="Graphik Bold"/>
              <a:ea typeface="Graphik Bold"/>
              <a:cs typeface="Graphik Bold"/>
              <a:sym typeface="Graphik Bold"/>
            </a:endParaRPr>
          </a:p>
          <a:p>
            <a:pPr marL="820421" lvl="1" indent="-410210" algn="l">
              <a:lnSpc>
                <a:spcPts val="5320"/>
              </a:lnSpc>
              <a:buFont typeface="Arial"/>
              <a:buChar char="•"/>
            </a:pPr>
            <a:r>
              <a:rPr lang="en-US" sz="3800">
                <a:solidFill>
                  <a:srgbClr val="FFFFFF"/>
                </a:solidFill>
                <a:latin typeface="Graphik"/>
                <a:ea typeface="Graphik"/>
                <a:cs typeface="Graphik"/>
                <a:sym typeface="Graphik"/>
              </a:rPr>
              <a:t>Big companies </a:t>
            </a:r>
            <a:r>
              <a:rPr lang="en-US" sz="3800">
                <a:solidFill>
                  <a:srgbClr val="FFFFFF"/>
                </a:solidFill>
                <a:latin typeface="Graphik Bold"/>
                <a:ea typeface="Graphik Bold"/>
                <a:cs typeface="Graphik Bold"/>
                <a:sym typeface="Graphik Bold"/>
              </a:rPr>
              <a:t>selling products</a:t>
            </a:r>
            <a:r>
              <a:rPr lang="en-US" sz="3800">
                <a:solidFill>
                  <a:srgbClr val="FFFFFF"/>
                </a:solidFill>
                <a:latin typeface="Graphik"/>
                <a:ea typeface="Graphik"/>
                <a:cs typeface="Graphik"/>
                <a:sym typeface="Graphik"/>
              </a:rPr>
              <a:t> in EU</a:t>
            </a:r>
          </a:p>
          <a:p>
            <a:pPr marL="820421" lvl="1" indent="-410210" algn="l">
              <a:lnSpc>
                <a:spcPts val="5320"/>
              </a:lnSpc>
              <a:buFont typeface="Arial"/>
              <a:buChar char="•"/>
            </a:pPr>
            <a:r>
              <a:rPr lang="en-US" sz="3800">
                <a:solidFill>
                  <a:srgbClr val="FFFFFF"/>
                </a:solidFill>
                <a:latin typeface="Graphik"/>
                <a:ea typeface="Graphik"/>
                <a:cs typeface="Graphik"/>
                <a:sym typeface="Graphik"/>
              </a:rPr>
              <a:t>But covers their </a:t>
            </a:r>
            <a:r>
              <a:rPr lang="en-US" sz="3800">
                <a:solidFill>
                  <a:srgbClr val="FFFFFF"/>
                </a:solidFill>
                <a:latin typeface="Graphik Bold"/>
                <a:ea typeface="Graphik Bold"/>
                <a:cs typeface="Graphik Bold"/>
                <a:sym typeface="Graphik Bold"/>
              </a:rPr>
              <a:t>entire supply chain</a:t>
            </a:r>
            <a:r>
              <a:rPr lang="en-US" sz="3800">
                <a:solidFill>
                  <a:srgbClr val="FFFFFF"/>
                </a:solidFill>
                <a:latin typeface="Graphik"/>
                <a:ea typeface="Graphik"/>
                <a:cs typeface="Graphik"/>
                <a:sym typeface="Graphik"/>
              </a:rPr>
              <a:t> </a:t>
            </a:r>
          </a:p>
          <a:p>
            <a:pPr marL="820421" lvl="1" indent="-410210" algn="l">
              <a:lnSpc>
                <a:spcPts val="5320"/>
              </a:lnSpc>
              <a:buFont typeface="Arial"/>
              <a:buChar char="•"/>
            </a:pPr>
            <a:r>
              <a:rPr lang="en-US" sz="3800">
                <a:solidFill>
                  <a:srgbClr val="FFFFFF"/>
                </a:solidFill>
                <a:latin typeface="Graphik"/>
                <a:ea typeface="Graphik"/>
                <a:cs typeface="Graphik"/>
                <a:sym typeface="Graphik"/>
              </a:rPr>
              <a:t>So if an adverse impact happens in their supply chain somewhere in the world and they did not respond in line with their due diligence obligation, they can be helt accountable in Europe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364363" y="2609723"/>
            <a:ext cx="14991287" cy="5034216"/>
          </a:xfrm>
          <a:prstGeom prst="rect">
            <a:avLst/>
          </a:prstGeom>
        </p:spPr>
        <p:txBody>
          <a:bodyPr lIns="0" tIns="0" rIns="0" bIns="0" rtlCol="0" anchor="t">
            <a:spAutoFit/>
          </a:bodyPr>
          <a:lstStyle/>
          <a:p>
            <a:pPr marL="820417" lvl="1" indent="-410209" algn="l">
              <a:lnSpc>
                <a:spcPts val="4407"/>
              </a:lnSpc>
              <a:buFont typeface="Arial"/>
              <a:buChar char="•"/>
            </a:pPr>
            <a:r>
              <a:rPr lang="en-US" sz="3799">
                <a:solidFill>
                  <a:srgbClr val="FFFFFF"/>
                </a:solidFill>
                <a:latin typeface="Graphik"/>
                <a:ea typeface="Graphik"/>
                <a:cs typeface="Graphik"/>
                <a:sym typeface="Graphik"/>
              </a:rPr>
              <a:t>Internationally recognized RBC standards</a:t>
            </a:r>
          </a:p>
          <a:p>
            <a:pPr marL="820417" lvl="1" indent="-410209" algn="l">
              <a:lnSpc>
                <a:spcPts val="4407"/>
              </a:lnSpc>
              <a:buFont typeface="Arial"/>
              <a:buChar char="•"/>
            </a:pPr>
            <a:r>
              <a:rPr lang="en-US" sz="3799">
                <a:solidFill>
                  <a:srgbClr val="FFFFFF"/>
                </a:solidFill>
                <a:latin typeface="Graphik"/>
                <a:ea typeface="Graphik"/>
                <a:cs typeface="Graphik"/>
                <a:sym typeface="Graphik"/>
              </a:rPr>
              <a:t>Works preventively (prevention)</a:t>
            </a:r>
          </a:p>
          <a:p>
            <a:pPr marL="820417" lvl="1" indent="-410209" algn="l">
              <a:lnSpc>
                <a:spcPts val="4407"/>
              </a:lnSpc>
              <a:buFont typeface="Arial"/>
              <a:buChar char="•"/>
            </a:pPr>
            <a:r>
              <a:rPr lang="en-US" sz="3799">
                <a:solidFill>
                  <a:srgbClr val="FFFFFF"/>
                </a:solidFill>
                <a:latin typeface="Graphik"/>
                <a:ea typeface="Graphik"/>
                <a:cs typeface="Graphik"/>
                <a:sym typeface="Graphik"/>
              </a:rPr>
              <a:t>Is dynamic (ongoing, reactive and flexible process)</a:t>
            </a:r>
          </a:p>
          <a:p>
            <a:pPr marL="820417" lvl="1" indent="-410209" algn="l">
              <a:lnSpc>
                <a:spcPts val="4407"/>
              </a:lnSpc>
              <a:buFont typeface="Arial"/>
              <a:buChar char="•"/>
            </a:pPr>
            <a:r>
              <a:rPr lang="en-US" sz="3799">
                <a:solidFill>
                  <a:srgbClr val="FFFFFF"/>
                </a:solidFill>
                <a:latin typeface="Graphik"/>
                <a:ea typeface="Graphik"/>
                <a:cs typeface="Graphik"/>
                <a:sym typeface="Graphik"/>
              </a:rPr>
              <a:t>Risk-oriented</a:t>
            </a:r>
          </a:p>
          <a:p>
            <a:pPr marL="820417" lvl="1" indent="-410209" algn="l">
              <a:lnSpc>
                <a:spcPts val="4407"/>
              </a:lnSpc>
              <a:buFont typeface="Arial"/>
              <a:buChar char="•"/>
            </a:pPr>
            <a:r>
              <a:rPr lang="en-US" sz="3799">
                <a:solidFill>
                  <a:srgbClr val="FFFFFF"/>
                </a:solidFill>
                <a:latin typeface="Graphik Bold"/>
                <a:ea typeface="Graphik Bold"/>
                <a:cs typeface="Graphik Bold"/>
                <a:sym typeface="Graphik Bold"/>
              </a:rPr>
              <a:t>Extra attention to gender and vulnerable groups</a:t>
            </a:r>
          </a:p>
          <a:p>
            <a:pPr marL="820417" lvl="1" indent="-410209" algn="l">
              <a:lnSpc>
                <a:spcPts val="4407"/>
              </a:lnSpc>
              <a:buFont typeface="Arial"/>
              <a:buChar char="•"/>
            </a:pPr>
            <a:r>
              <a:rPr lang="en-US" sz="3799">
                <a:solidFill>
                  <a:srgbClr val="FFFFFF"/>
                </a:solidFill>
                <a:latin typeface="Graphik"/>
                <a:ea typeface="Graphik"/>
                <a:cs typeface="Graphik"/>
                <a:sym typeface="Graphik"/>
              </a:rPr>
              <a:t>Proportional</a:t>
            </a:r>
          </a:p>
          <a:p>
            <a:pPr marL="820417" lvl="1" indent="-410209" algn="l">
              <a:lnSpc>
                <a:spcPts val="4407"/>
              </a:lnSpc>
              <a:buFont typeface="Arial"/>
              <a:buChar char="•"/>
            </a:pPr>
            <a:r>
              <a:rPr lang="en-US" sz="3799">
                <a:solidFill>
                  <a:srgbClr val="FFFFFF"/>
                </a:solidFill>
                <a:latin typeface="Graphik"/>
                <a:ea typeface="Graphik"/>
                <a:cs typeface="Graphik"/>
                <a:sym typeface="Graphik"/>
              </a:rPr>
              <a:t>Stakeholder involvement</a:t>
            </a:r>
          </a:p>
          <a:p>
            <a:pPr marL="820417" lvl="1" indent="-410209" algn="l">
              <a:lnSpc>
                <a:spcPts val="4407"/>
              </a:lnSpc>
              <a:buFont typeface="Arial"/>
              <a:buChar char="•"/>
            </a:pPr>
            <a:r>
              <a:rPr lang="en-US" sz="3799">
                <a:solidFill>
                  <a:srgbClr val="FFFFFF"/>
                </a:solidFill>
                <a:latin typeface="Graphik"/>
                <a:ea typeface="Graphik"/>
                <a:cs typeface="Graphik"/>
                <a:sym typeface="Graphik"/>
              </a:rPr>
              <a:t>Shared responsibility</a:t>
            </a:r>
          </a:p>
          <a:p>
            <a:pPr algn="l">
              <a:lnSpc>
                <a:spcPts val="4407"/>
              </a:lnSpc>
              <a:spcBef>
                <a:spcPct val="0"/>
              </a:spcBef>
            </a:pPr>
            <a:endParaRPr lang="en-US" sz="3799">
              <a:solidFill>
                <a:srgbClr val="FFFFFF"/>
              </a:solidFill>
              <a:latin typeface="Graphik"/>
              <a:ea typeface="Graphik"/>
              <a:cs typeface="Graphik"/>
              <a:sym typeface="Graphik"/>
            </a:endParaRP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TextBox 5"/>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Key elements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458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GRDD</a:t>
            </a:r>
          </a:p>
        </p:txBody>
      </p:sp>
      <p:sp>
        <p:nvSpPr>
          <p:cNvPr id="3" name="Freeform 3"/>
          <p:cNvSpPr/>
          <p:nvPr/>
        </p:nvSpPr>
        <p:spPr>
          <a:xfrm>
            <a:off x="1549170" y="2305076"/>
            <a:ext cx="15189660" cy="2495926"/>
          </a:xfrm>
          <a:custGeom>
            <a:avLst/>
            <a:gdLst/>
            <a:ahLst/>
            <a:cxnLst/>
            <a:rect l="l" t="t" r="r" b="b"/>
            <a:pathLst>
              <a:path w="15189660" h="2495926">
                <a:moveTo>
                  <a:pt x="0" y="0"/>
                </a:moveTo>
                <a:lnTo>
                  <a:pt x="15189660" y="0"/>
                </a:lnTo>
                <a:lnTo>
                  <a:pt x="15189660" y="2495926"/>
                </a:lnTo>
                <a:lnTo>
                  <a:pt x="0" y="2495926"/>
                </a:lnTo>
                <a:lnTo>
                  <a:pt x="0" y="0"/>
                </a:lnTo>
                <a:close/>
              </a:path>
            </a:pathLst>
          </a:custGeom>
          <a:blipFill>
            <a:blip r:embed="rId3"/>
            <a:stretch>
              <a:fillRect t="-118431" b="-187033"/>
            </a:stretch>
          </a:blipFill>
          <a:ln w="85725" cap="rnd">
            <a:solidFill>
              <a:srgbClr val="FBBC43"/>
            </a:solidFill>
            <a:prstDash val="solid"/>
            <a:round/>
          </a:ln>
        </p:spPr>
        <p:txBody>
          <a:bodyPr/>
          <a:lstStyle/>
          <a:p>
            <a:endParaRPr lang="nl-NL"/>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90617" y="555942"/>
            <a:ext cx="1714742" cy="1846290"/>
          </a:xfrm>
          <a:custGeom>
            <a:avLst/>
            <a:gdLst/>
            <a:ahLst/>
            <a:cxnLst/>
            <a:rect l="l" t="t" r="r" b="b"/>
            <a:pathLst>
              <a:path w="1714742" h="1846290">
                <a:moveTo>
                  <a:pt x="0" y="0"/>
                </a:moveTo>
                <a:lnTo>
                  <a:pt x="1714742" y="0"/>
                </a:lnTo>
                <a:lnTo>
                  <a:pt x="1714742" y="1846290"/>
                </a:lnTo>
                <a:lnTo>
                  <a:pt x="0" y="18462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7" name="TextBox 7"/>
          <p:cNvSpPr txBox="1"/>
          <p:nvPr/>
        </p:nvSpPr>
        <p:spPr>
          <a:xfrm>
            <a:off x="2022467" y="3135527"/>
            <a:ext cx="3870341" cy="796925"/>
          </a:xfrm>
          <a:prstGeom prst="rect">
            <a:avLst/>
          </a:prstGeom>
        </p:spPr>
        <p:txBody>
          <a:bodyPr lIns="0" tIns="0" rIns="0" bIns="0" rtlCol="0" anchor="t">
            <a:spAutoFit/>
          </a:bodyPr>
          <a:lstStyle/>
          <a:p>
            <a:pPr algn="l">
              <a:lnSpc>
                <a:spcPts val="5800"/>
              </a:lnSpc>
            </a:pPr>
            <a:r>
              <a:rPr lang="en-US" sz="5000">
                <a:solidFill>
                  <a:srgbClr val="360A5D"/>
                </a:solidFill>
                <a:latin typeface="Graphik Bold"/>
                <a:ea typeface="Graphik Bold"/>
                <a:cs typeface="Graphik Bold"/>
                <a:sym typeface="Graphik Bold"/>
              </a:rPr>
              <a:t>Powerwalk</a:t>
            </a:r>
          </a:p>
        </p:txBody>
      </p:sp>
      <p:sp>
        <p:nvSpPr>
          <p:cNvPr id="8" name="TextBox 8"/>
          <p:cNvSpPr txBox="1"/>
          <p:nvPr/>
        </p:nvSpPr>
        <p:spPr>
          <a:xfrm>
            <a:off x="1491793" y="5288365"/>
            <a:ext cx="14876534" cy="3601339"/>
          </a:xfrm>
          <a:prstGeom prst="rect">
            <a:avLst/>
          </a:prstGeom>
        </p:spPr>
        <p:txBody>
          <a:bodyPr lIns="0" tIns="0" rIns="0" bIns="0" rtlCol="0" anchor="t">
            <a:spAutoFit/>
          </a:bodyPr>
          <a:lstStyle/>
          <a:p>
            <a:pPr marL="820421" lvl="1" indent="-410210" algn="l">
              <a:lnSpc>
                <a:spcPts val="4028"/>
              </a:lnSpc>
              <a:buAutoNum type="arabicPeriod"/>
            </a:pPr>
            <a:r>
              <a:rPr lang="en-US" sz="3800">
                <a:solidFill>
                  <a:srgbClr val="FFFFFF"/>
                </a:solidFill>
                <a:latin typeface="Graphik"/>
                <a:ea typeface="Graphik"/>
                <a:cs typeface="Graphik"/>
                <a:sym typeface="Graphik"/>
              </a:rPr>
              <a:t>Please stand in a line, shoulder-to-shoulder</a:t>
            </a:r>
          </a:p>
          <a:p>
            <a:pPr marL="820421" lvl="1" indent="-410210" algn="l">
              <a:lnSpc>
                <a:spcPts val="4028"/>
              </a:lnSpc>
              <a:buAutoNum type="arabicPeriod"/>
            </a:pPr>
            <a:r>
              <a:rPr lang="en-US" sz="3800">
                <a:solidFill>
                  <a:srgbClr val="FFFFFF"/>
                </a:solidFill>
                <a:latin typeface="Graphik"/>
                <a:ea typeface="Graphik"/>
                <a:cs typeface="Graphik"/>
                <a:sym typeface="Graphik"/>
              </a:rPr>
              <a:t>Read your piece of paper, please keep it SECRET!</a:t>
            </a:r>
          </a:p>
          <a:p>
            <a:pPr marL="820421" lvl="1" indent="-410210" algn="l">
              <a:lnSpc>
                <a:spcPts val="4028"/>
              </a:lnSpc>
              <a:buAutoNum type="arabicPeriod"/>
            </a:pPr>
            <a:r>
              <a:rPr lang="en-US" sz="3800">
                <a:solidFill>
                  <a:srgbClr val="FFFFFF"/>
                </a:solidFill>
                <a:latin typeface="Graphik"/>
                <a:ea typeface="Graphik"/>
                <a:cs typeface="Graphik"/>
                <a:sym typeface="Graphik"/>
              </a:rPr>
              <a:t>Listen to the statement:</a:t>
            </a:r>
          </a:p>
          <a:p>
            <a:pPr marL="1640841" lvl="2" indent="-546947" algn="l">
              <a:lnSpc>
                <a:spcPts val="4028"/>
              </a:lnSpc>
              <a:buAutoNum type="alphaLcPeriod"/>
            </a:pPr>
            <a:r>
              <a:rPr lang="en-US" sz="3800">
                <a:solidFill>
                  <a:srgbClr val="FFFFFF"/>
                </a:solidFill>
                <a:latin typeface="Graphik"/>
                <a:ea typeface="Graphik"/>
                <a:cs typeface="Graphik"/>
                <a:sym typeface="Graphik"/>
              </a:rPr>
              <a:t>If your character would answer “yes” take a step forward</a:t>
            </a:r>
          </a:p>
          <a:p>
            <a:pPr marL="1640841" lvl="2" indent="-546947" algn="l">
              <a:lnSpc>
                <a:spcPts val="4028"/>
              </a:lnSpc>
              <a:buAutoNum type="alphaLcPeriod"/>
            </a:pPr>
            <a:r>
              <a:rPr lang="en-US" sz="3800">
                <a:solidFill>
                  <a:srgbClr val="FFFFFF"/>
                </a:solidFill>
                <a:latin typeface="Graphik"/>
                <a:ea typeface="Graphik"/>
                <a:cs typeface="Graphik"/>
                <a:sym typeface="Graphik"/>
              </a:rPr>
              <a:t>If your character would answer “no” take a step backward</a:t>
            </a:r>
          </a:p>
          <a:p>
            <a:pPr marL="1640841" lvl="2" indent="-546947" algn="l">
              <a:lnSpc>
                <a:spcPts val="4028"/>
              </a:lnSpc>
              <a:buAutoNum type="alphaLcPeriod"/>
            </a:pPr>
            <a:r>
              <a:rPr lang="en-US" sz="3800">
                <a:solidFill>
                  <a:srgbClr val="FFFFFF"/>
                </a:solidFill>
                <a:latin typeface="Graphik"/>
                <a:ea typeface="Graphik"/>
                <a:cs typeface="Graphik"/>
                <a:sym typeface="Graphik"/>
              </a:rPr>
              <a:t>If the statement does not relate to your character or you do not know the answer stay in the same place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284725" y="2364132"/>
            <a:ext cx="16399874" cy="7239254"/>
          </a:xfrm>
          <a:prstGeom prst="rect">
            <a:avLst/>
          </a:prstGeom>
        </p:spPr>
        <p:txBody>
          <a:bodyPr lIns="0" tIns="0" rIns="0" bIns="0" rtlCol="0" anchor="t">
            <a:spAutoFit/>
          </a:bodyPr>
          <a:lstStyle/>
          <a:p>
            <a:pPr algn="l">
              <a:lnSpc>
                <a:spcPts val="4407"/>
              </a:lnSpc>
            </a:pPr>
            <a:r>
              <a:rPr lang="en-US" sz="3799">
                <a:solidFill>
                  <a:srgbClr val="FFFFFF"/>
                </a:solidFill>
                <a:latin typeface="Graphik"/>
                <a:ea typeface="Graphik"/>
                <a:cs typeface="Graphik"/>
                <a:sym typeface="Graphik"/>
              </a:rPr>
              <a:t>Worldwide women experience:</a:t>
            </a:r>
          </a:p>
          <a:p>
            <a:pPr marL="820417" lvl="1" indent="-410209" algn="l">
              <a:lnSpc>
                <a:spcPts val="4407"/>
              </a:lnSpc>
              <a:buFont typeface="Arial"/>
              <a:buChar char="•"/>
            </a:pPr>
            <a:r>
              <a:rPr lang="en-US" sz="3799">
                <a:solidFill>
                  <a:srgbClr val="FFFFFF"/>
                </a:solidFill>
                <a:latin typeface="Graphik"/>
                <a:ea typeface="Graphik"/>
                <a:cs typeface="Graphik"/>
                <a:sym typeface="Graphik"/>
              </a:rPr>
              <a:t>More harassment and violence in the workplace</a:t>
            </a:r>
          </a:p>
          <a:p>
            <a:pPr marL="1640835" lvl="2" indent="-546945" algn="l">
              <a:lnSpc>
                <a:spcPts val="4407"/>
              </a:lnSpc>
              <a:buFont typeface="Arial"/>
              <a:buChar char="⚬"/>
            </a:pPr>
            <a:r>
              <a:rPr lang="en-US" sz="3799">
                <a:solidFill>
                  <a:srgbClr val="FFFFFF"/>
                </a:solidFill>
                <a:latin typeface="Graphik"/>
                <a:ea typeface="Graphik"/>
                <a:cs typeface="Graphik"/>
                <a:sym typeface="Graphik"/>
              </a:rPr>
              <a:t>35% of women experience physical or sexual violence in their lifetimes</a:t>
            </a:r>
          </a:p>
          <a:p>
            <a:pPr marL="820417" lvl="1" indent="-410209" algn="l">
              <a:lnSpc>
                <a:spcPts val="4407"/>
              </a:lnSpc>
              <a:buFont typeface="Arial"/>
              <a:buChar char="•"/>
            </a:pPr>
            <a:r>
              <a:rPr lang="en-US" sz="3799">
                <a:solidFill>
                  <a:srgbClr val="FFFFFF"/>
                </a:solidFill>
                <a:latin typeface="Graphik"/>
                <a:ea typeface="Graphik"/>
                <a:cs typeface="Graphik"/>
                <a:sym typeface="Graphik"/>
              </a:rPr>
              <a:t>More discrimination in recruitment, training and careers:</a:t>
            </a:r>
          </a:p>
          <a:p>
            <a:pPr marL="1640835" lvl="2" indent="-546945" algn="l">
              <a:lnSpc>
                <a:spcPts val="4407"/>
              </a:lnSpc>
              <a:buFont typeface="Arial"/>
              <a:buChar char="⚬"/>
            </a:pPr>
            <a:r>
              <a:rPr lang="en-US" sz="3799">
                <a:solidFill>
                  <a:srgbClr val="FFFFFF"/>
                </a:solidFill>
                <a:latin typeface="Graphik"/>
                <a:ea typeface="Graphik"/>
                <a:cs typeface="Graphik"/>
                <a:sym typeface="Graphik"/>
              </a:rPr>
              <a:t>Women hold only 23% of seats in parliaments and are only 4% of CEOs of Fortune 500 companies.</a:t>
            </a:r>
          </a:p>
          <a:p>
            <a:pPr marL="1640835" lvl="2" indent="-546945" algn="l">
              <a:lnSpc>
                <a:spcPts val="4407"/>
              </a:lnSpc>
              <a:buFont typeface="Arial"/>
              <a:buChar char="⚬"/>
            </a:pPr>
            <a:r>
              <a:rPr lang="en-US" sz="3799">
                <a:solidFill>
                  <a:srgbClr val="FFFFFF"/>
                </a:solidFill>
                <a:latin typeface="Graphik"/>
                <a:ea typeface="Graphik"/>
                <a:cs typeface="Graphik"/>
                <a:sym typeface="Graphik"/>
              </a:rPr>
              <a:t>Only 38 countries have ratified C183 on maternity protection (providing six weeks paid maternity leave).</a:t>
            </a:r>
          </a:p>
          <a:p>
            <a:pPr marL="820417" lvl="1" indent="-410209" algn="l">
              <a:lnSpc>
                <a:spcPts val="4407"/>
              </a:lnSpc>
              <a:buFont typeface="Arial"/>
              <a:buChar char="•"/>
            </a:pPr>
            <a:r>
              <a:rPr lang="en-US" sz="3799">
                <a:solidFill>
                  <a:srgbClr val="FFFFFF"/>
                </a:solidFill>
                <a:latin typeface="Graphik"/>
                <a:ea typeface="Graphik"/>
                <a:cs typeface="Graphik"/>
                <a:sym typeface="Graphik"/>
              </a:rPr>
              <a:t>Lower wages than men for the same activities:</a:t>
            </a:r>
          </a:p>
          <a:p>
            <a:pPr marL="1640835" lvl="2" indent="-546945" algn="l">
              <a:lnSpc>
                <a:spcPts val="4407"/>
              </a:lnSpc>
              <a:buFont typeface="Arial"/>
              <a:buChar char="⚬"/>
            </a:pPr>
            <a:r>
              <a:rPr lang="en-US" sz="3799">
                <a:solidFill>
                  <a:srgbClr val="FFFFFF"/>
                </a:solidFill>
                <a:latin typeface="Graphik"/>
                <a:ea typeface="Graphik"/>
                <a:cs typeface="Graphik"/>
                <a:sym typeface="Graphik"/>
              </a:rPr>
              <a:t>Globally women earn 23% less than men. </a:t>
            </a:r>
          </a:p>
          <a:p>
            <a:pPr marL="820417" lvl="1" indent="-410209" algn="l">
              <a:lnSpc>
                <a:spcPts val="4407"/>
              </a:lnSpc>
              <a:spcBef>
                <a:spcPct val="0"/>
              </a:spcBef>
              <a:buFont typeface="Arial"/>
              <a:buChar char="•"/>
            </a:pPr>
            <a:r>
              <a:rPr lang="en-US" sz="3799">
                <a:solidFill>
                  <a:srgbClr val="FFFFFF"/>
                </a:solidFill>
                <a:latin typeface="Graphik"/>
                <a:ea typeface="Graphik"/>
                <a:cs typeface="Graphik"/>
                <a:sym typeface="Graphik"/>
              </a:rPr>
              <a:t>More impact by companies taking over land due to women’s lack of ownership or control over land</a:t>
            </a:r>
          </a:p>
        </p:txBody>
      </p:sp>
      <p:sp>
        <p:nvSpPr>
          <p:cNvPr id="3" name="TextBox 3"/>
          <p:cNvSpPr txBox="1"/>
          <p:nvPr/>
        </p:nvSpPr>
        <p:spPr>
          <a:xfrm>
            <a:off x="1648356" y="982980"/>
            <a:ext cx="14991287" cy="94458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GRDD</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90617" y="555942"/>
            <a:ext cx="1714742" cy="1846290"/>
          </a:xfrm>
          <a:custGeom>
            <a:avLst/>
            <a:gdLst/>
            <a:ahLst/>
            <a:cxnLst/>
            <a:rect l="l" t="t" r="r" b="b"/>
            <a:pathLst>
              <a:path w="1714742" h="1846290">
                <a:moveTo>
                  <a:pt x="0" y="0"/>
                </a:moveTo>
                <a:lnTo>
                  <a:pt x="1714742" y="0"/>
                </a:lnTo>
                <a:lnTo>
                  <a:pt x="1714742" y="1846290"/>
                </a:lnTo>
                <a:lnTo>
                  <a:pt x="0" y="18462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4855726"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4" name="TextBox 4"/>
          <p:cNvSpPr txBox="1"/>
          <p:nvPr/>
        </p:nvSpPr>
        <p:spPr>
          <a:xfrm>
            <a:off x="1648356" y="981075"/>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GRDD </a:t>
            </a:r>
            <a:r>
              <a:rPr lang="en-US" sz="5942">
                <a:solidFill>
                  <a:srgbClr val="FFFFFF"/>
                </a:solidFill>
                <a:latin typeface="Graphik Bold"/>
                <a:ea typeface="Graphik Bold"/>
                <a:cs typeface="Graphik Bold"/>
                <a:sym typeface="Graphik Bold"/>
              </a:rPr>
              <a:t>- Involve stakeholders</a:t>
            </a:r>
          </a:p>
        </p:txBody>
      </p:sp>
      <p:sp>
        <p:nvSpPr>
          <p:cNvPr id="5" name="TextBox 5"/>
          <p:cNvSpPr txBox="1"/>
          <p:nvPr/>
        </p:nvSpPr>
        <p:spPr>
          <a:xfrm>
            <a:off x="1443361" y="2984963"/>
            <a:ext cx="14991287" cy="3924554"/>
          </a:xfrm>
          <a:prstGeom prst="rect">
            <a:avLst/>
          </a:prstGeom>
        </p:spPr>
        <p:txBody>
          <a:bodyPr lIns="0" tIns="0" rIns="0" bIns="0" rtlCol="0" anchor="t">
            <a:spAutoFit/>
          </a:bodyPr>
          <a:lstStyle/>
          <a:p>
            <a:pPr algn="l">
              <a:lnSpc>
                <a:spcPts val="4407"/>
              </a:lnSpc>
            </a:pPr>
            <a:r>
              <a:rPr lang="en-US" sz="3799">
                <a:solidFill>
                  <a:srgbClr val="FFFFFF"/>
                </a:solidFill>
                <a:latin typeface="Graphik"/>
                <a:ea typeface="Graphik"/>
                <a:cs typeface="Graphik"/>
                <a:sym typeface="Graphik"/>
              </a:rPr>
              <a:t>It is important that companies involve female stakeholders in the whole value chain:</a:t>
            </a:r>
          </a:p>
          <a:p>
            <a:pPr marL="820417" lvl="1" indent="-410209" algn="l">
              <a:lnSpc>
                <a:spcPts val="4407"/>
              </a:lnSpc>
              <a:buFont typeface="Arial"/>
              <a:buChar char="•"/>
            </a:pPr>
            <a:r>
              <a:rPr lang="en-US" sz="3799">
                <a:solidFill>
                  <a:srgbClr val="FFFFFF"/>
                </a:solidFill>
                <a:latin typeface="Graphik"/>
                <a:ea typeface="Graphik"/>
                <a:cs typeface="Graphik"/>
                <a:sym typeface="Graphik"/>
              </a:rPr>
              <a:t>To limit the risk that women are not routinely highlighted in HREDD, due to existing gender inequity. </a:t>
            </a:r>
          </a:p>
          <a:p>
            <a:pPr marL="820417" lvl="1" indent="-410209" algn="l">
              <a:lnSpc>
                <a:spcPts val="4407"/>
              </a:lnSpc>
              <a:spcBef>
                <a:spcPct val="0"/>
              </a:spcBef>
              <a:buFont typeface="Arial"/>
              <a:buChar char="•"/>
            </a:pPr>
            <a:r>
              <a:rPr lang="en-US" sz="3799">
                <a:solidFill>
                  <a:srgbClr val="FFFFFF"/>
                </a:solidFill>
                <a:latin typeface="Graphik"/>
                <a:ea typeface="Graphik"/>
                <a:cs typeface="Graphik"/>
                <a:sym typeface="Graphik"/>
              </a:rPr>
              <a:t>In assessments or research, men are typically used as the default, which means that the consequences for women are overlooked.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272447" y="980599"/>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GRDD </a:t>
            </a:r>
            <a:r>
              <a:rPr lang="en-US" sz="5942">
                <a:solidFill>
                  <a:srgbClr val="FFFFFF"/>
                </a:solidFill>
                <a:latin typeface="Graphik Bold"/>
                <a:ea typeface="Graphik Bold"/>
                <a:cs typeface="Graphik Bold"/>
                <a:sym typeface="Graphik Bold"/>
              </a:rPr>
              <a:t>- Addressing Root Causes     </a:t>
            </a: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5" name="Freeform 5"/>
          <p:cNvSpPr/>
          <p:nvPr/>
        </p:nvSpPr>
        <p:spPr>
          <a:xfrm>
            <a:off x="15190617" y="555942"/>
            <a:ext cx="1714742" cy="1846290"/>
          </a:xfrm>
          <a:custGeom>
            <a:avLst/>
            <a:gdLst/>
            <a:ahLst/>
            <a:cxnLst/>
            <a:rect l="l" t="t" r="r" b="b"/>
            <a:pathLst>
              <a:path w="1714742" h="1846290">
                <a:moveTo>
                  <a:pt x="0" y="0"/>
                </a:moveTo>
                <a:lnTo>
                  <a:pt x="1714742" y="0"/>
                </a:lnTo>
                <a:lnTo>
                  <a:pt x="1714742" y="1846290"/>
                </a:lnTo>
                <a:lnTo>
                  <a:pt x="0" y="18462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TextBox 6"/>
          <p:cNvSpPr txBox="1"/>
          <p:nvPr/>
        </p:nvSpPr>
        <p:spPr>
          <a:xfrm>
            <a:off x="1651708" y="3559381"/>
            <a:ext cx="15253651" cy="4273423"/>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 company found a certain team manager behaving indecently towards women employees (sexual harassment). Actions the company takes, </a:t>
            </a:r>
            <a:r>
              <a:rPr lang="en-US" sz="3800">
                <a:solidFill>
                  <a:srgbClr val="FBBC43"/>
                </a:solidFill>
                <a:latin typeface="Graphik Bold"/>
                <a:ea typeface="Graphik Bold"/>
                <a:cs typeface="Graphik Bold"/>
                <a:sym typeface="Graphik Bold"/>
              </a:rPr>
              <a:t>not applying a gender lens</a:t>
            </a:r>
            <a:r>
              <a:rPr lang="en-US" sz="3800">
                <a:solidFill>
                  <a:srgbClr val="FFFFFF"/>
                </a:solidFill>
                <a:latin typeface="Graphik"/>
                <a:ea typeface="Graphik"/>
                <a:cs typeface="Graphik"/>
                <a:sym typeface="Graphik"/>
              </a:rPr>
              <a:t>:</a:t>
            </a:r>
          </a:p>
          <a:p>
            <a:pPr marL="820421" lvl="1" indent="-410210" algn="l">
              <a:lnSpc>
                <a:spcPts val="4408"/>
              </a:lnSpc>
              <a:buFont typeface="Arial"/>
              <a:buChar char="•"/>
            </a:pPr>
            <a:r>
              <a:rPr lang="en-US" sz="3800">
                <a:solidFill>
                  <a:srgbClr val="FFFFFF"/>
                </a:solidFill>
                <a:latin typeface="Graphik"/>
                <a:ea typeface="Graphik"/>
                <a:cs typeface="Graphik"/>
                <a:sym typeface="Graphik"/>
              </a:rPr>
              <a:t>Investigation to confirm the findings</a:t>
            </a:r>
          </a:p>
          <a:p>
            <a:pPr marL="820421" lvl="1" indent="-410210" algn="l">
              <a:lnSpc>
                <a:spcPts val="4408"/>
              </a:lnSpc>
              <a:buFont typeface="Arial"/>
              <a:buChar char="•"/>
            </a:pPr>
            <a:r>
              <a:rPr lang="en-US" sz="3800">
                <a:solidFill>
                  <a:srgbClr val="FFFFFF"/>
                </a:solidFill>
                <a:latin typeface="Graphik"/>
                <a:ea typeface="Graphik"/>
                <a:cs typeface="Graphik"/>
                <a:sym typeface="Graphik"/>
              </a:rPr>
              <a:t>Dismissal of the manager</a:t>
            </a:r>
          </a:p>
          <a:p>
            <a:pPr algn="l">
              <a:lnSpc>
                <a:spcPts val="4408"/>
              </a:lnSpc>
            </a:pPr>
            <a:r>
              <a:rPr lang="en-US" sz="3800">
                <a:solidFill>
                  <a:srgbClr val="FFFFFF"/>
                </a:solidFill>
                <a:latin typeface="Graphik"/>
                <a:ea typeface="Graphik"/>
                <a:cs typeface="Graphik"/>
                <a:sym typeface="Graphik"/>
              </a:rPr>
              <a:t>The company then focuses on other risks that were found.</a:t>
            </a:r>
          </a:p>
          <a:p>
            <a:pPr algn="l">
              <a:lnSpc>
                <a:spcPts val="4408"/>
              </a:lnSpc>
            </a:pPr>
            <a:endParaRPr lang="en-US" sz="3800">
              <a:solidFill>
                <a:srgbClr val="FFFFFF"/>
              </a:solidFill>
              <a:latin typeface="Graphik"/>
              <a:ea typeface="Graphik"/>
              <a:cs typeface="Graphik"/>
              <a:sym typeface="Graphik"/>
            </a:endParaRPr>
          </a:p>
          <a:p>
            <a:pPr algn="r">
              <a:lnSpc>
                <a:spcPts val="2783"/>
              </a:lnSpc>
            </a:pPr>
            <a:r>
              <a:rPr lang="en-US" sz="2400">
                <a:solidFill>
                  <a:srgbClr val="FFFFFF"/>
                </a:solidFill>
                <a:latin typeface="Graphik"/>
                <a:ea typeface="Graphik"/>
                <a:cs typeface="Graphik"/>
                <a:sym typeface="Graphik"/>
              </a:rPr>
              <a:t>(Building bridges/ Women Win)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9999"/>
            </a:blip>
            <a:stretch>
              <a:fillRect/>
            </a:stretch>
          </a:blipFill>
        </p:spPr>
        <p:txBody>
          <a:bodyPr/>
          <a:lstStyle/>
          <a:p>
            <a:endParaRPr lang="nl-NL"/>
          </a:p>
        </p:txBody>
      </p:sp>
      <p:sp>
        <p:nvSpPr>
          <p:cNvPr id="3" name="TextBox 3"/>
          <p:cNvSpPr txBox="1"/>
          <p:nvPr/>
        </p:nvSpPr>
        <p:spPr>
          <a:xfrm>
            <a:off x="1648356" y="1250017"/>
            <a:ext cx="14991287" cy="2659468"/>
          </a:xfrm>
          <a:prstGeom prst="rect">
            <a:avLst/>
          </a:prstGeom>
        </p:spPr>
        <p:txBody>
          <a:bodyPr lIns="0" tIns="0" rIns="0" bIns="0" rtlCol="0" anchor="t">
            <a:spAutoFit/>
          </a:bodyPr>
          <a:lstStyle/>
          <a:p>
            <a:pPr algn="ctr">
              <a:lnSpc>
                <a:spcPts val="10025"/>
              </a:lnSpc>
            </a:pPr>
            <a:r>
              <a:rPr lang="en-US" sz="8642">
                <a:solidFill>
                  <a:srgbClr val="FFFFFF"/>
                </a:solidFill>
                <a:latin typeface="Graphik Bold"/>
                <a:ea typeface="Graphik Bold"/>
                <a:cs typeface="Graphik Bold"/>
                <a:sym typeface="Graphik Bold"/>
              </a:rPr>
              <a:t>Welcome at the </a:t>
            </a:r>
          </a:p>
          <a:p>
            <a:pPr algn="ctr">
              <a:lnSpc>
                <a:spcPts val="10025"/>
              </a:lnSpc>
            </a:pPr>
            <a:r>
              <a:rPr lang="en-US" sz="8642">
                <a:solidFill>
                  <a:srgbClr val="FFC000"/>
                </a:solidFill>
                <a:latin typeface="Graphik Bold"/>
                <a:ea typeface="Graphik Bold"/>
                <a:cs typeface="Graphik Bold"/>
                <a:sym typeface="Graphik Bold"/>
              </a:rPr>
              <a:t>HREDD Training</a:t>
            </a:r>
            <a:r>
              <a:rPr lang="en-US" sz="8642">
                <a:solidFill>
                  <a:srgbClr val="FFFFFF"/>
                </a:solidFill>
                <a:latin typeface="Graphik Bold"/>
                <a:ea typeface="Graphik Bold"/>
                <a:cs typeface="Graphik Bold"/>
                <a:sym typeface="Graphik Bold"/>
              </a:rPr>
              <a:t> </a:t>
            </a:r>
          </a:p>
        </p:txBody>
      </p:sp>
      <p:sp>
        <p:nvSpPr>
          <p:cNvPr id="4" name="TextBox 4"/>
          <p:cNvSpPr txBox="1"/>
          <p:nvPr/>
        </p:nvSpPr>
        <p:spPr>
          <a:xfrm>
            <a:off x="4959140" y="7663814"/>
            <a:ext cx="7818051" cy="1882139"/>
          </a:xfrm>
          <a:prstGeom prst="rect">
            <a:avLst/>
          </a:prstGeom>
        </p:spPr>
        <p:txBody>
          <a:bodyPr lIns="0" tIns="0" rIns="0" bIns="0" rtlCol="0" anchor="t">
            <a:spAutoFit/>
          </a:bodyPr>
          <a:lstStyle/>
          <a:p>
            <a:pPr algn="ctr">
              <a:lnSpc>
                <a:spcPts val="4935"/>
              </a:lnSpc>
            </a:pPr>
            <a:endParaRPr/>
          </a:p>
          <a:p>
            <a:pPr algn="ctr">
              <a:lnSpc>
                <a:spcPts val="4935"/>
              </a:lnSpc>
            </a:pPr>
            <a:r>
              <a:rPr lang="en-US" sz="3525" spc="31">
                <a:solidFill>
                  <a:srgbClr val="FFFFFF"/>
                </a:solidFill>
                <a:latin typeface="Graphik"/>
                <a:ea typeface="Graphik"/>
                <a:cs typeface="Graphik"/>
                <a:sym typeface="Graphik"/>
              </a:rPr>
              <a:t>CNV Internationaal</a:t>
            </a:r>
          </a:p>
          <a:p>
            <a:pPr algn="ctr">
              <a:lnSpc>
                <a:spcPts val="4935"/>
              </a:lnSpc>
            </a:pPr>
            <a:r>
              <a:rPr lang="en-US" sz="3525" spc="31">
                <a:solidFill>
                  <a:srgbClr val="FFFFFF"/>
                </a:solidFill>
                <a:latin typeface="Graphik"/>
                <a:ea typeface="Graphik"/>
                <a:cs typeface="Graphik"/>
                <a:sym typeface="Graphik"/>
              </a:rPr>
              <a:t>Trade Unions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272447" y="980599"/>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GRDD </a:t>
            </a:r>
            <a:r>
              <a:rPr lang="en-US" sz="5942">
                <a:solidFill>
                  <a:srgbClr val="FFFFFF"/>
                </a:solidFill>
                <a:latin typeface="Graphik Bold"/>
                <a:ea typeface="Graphik Bold"/>
                <a:cs typeface="Graphik Bold"/>
                <a:sym typeface="Graphik Bold"/>
              </a:rPr>
              <a:t>- Addressing Root Causes    </a:t>
            </a: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5" name="Freeform 5"/>
          <p:cNvSpPr/>
          <p:nvPr/>
        </p:nvSpPr>
        <p:spPr>
          <a:xfrm>
            <a:off x="15190617" y="555942"/>
            <a:ext cx="1714742" cy="1846290"/>
          </a:xfrm>
          <a:custGeom>
            <a:avLst/>
            <a:gdLst/>
            <a:ahLst/>
            <a:cxnLst/>
            <a:rect l="l" t="t" r="r" b="b"/>
            <a:pathLst>
              <a:path w="1714742" h="1846290">
                <a:moveTo>
                  <a:pt x="0" y="0"/>
                </a:moveTo>
                <a:lnTo>
                  <a:pt x="1714742" y="0"/>
                </a:lnTo>
                <a:lnTo>
                  <a:pt x="1714742" y="1846290"/>
                </a:lnTo>
                <a:lnTo>
                  <a:pt x="0" y="18462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TextBox 6"/>
          <p:cNvSpPr txBox="1"/>
          <p:nvPr/>
        </p:nvSpPr>
        <p:spPr>
          <a:xfrm>
            <a:off x="1648356" y="2642774"/>
            <a:ext cx="15253651" cy="7045198"/>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 company found a certain team manager behaves indecently towards women employees (sexual harassment). Actions the company takes, </a:t>
            </a:r>
            <a:r>
              <a:rPr lang="en-US" sz="3800">
                <a:solidFill>
                  <a:srgbClr val="FBBC43"/>
                </a:solidFill>
                <a:latin typeface="Graphik Bold"/>
                <a:ea typeface="Graphik Bold"/>
                <a:cs typeface="Graphik Bold"/>
                <a:sym typeface="Graphik Bold"/>
              </a:rPr>
              <a:t>while applying a gender lens:</a:t>
            </a:r>
          </a:p>
          <a:p>
            <a:pPr marL="820421" lvl="1" indent="-410210" algn="l">
              <a:lnSpc>
                <a:spcPts val="4408"/>
              </a:lnSpc>
              <a:buFont typeface="Arial"/>
              <a:buChar char="•"/>
            </a:pPr>
            <a:r>
              <a:rPr lang="en-US" sz="3800">
                <a:solidFill>
                  <a:srgbClr val="FFFFFF"/>
                </a:solidFill>
                <a:latin typeface="Graphik"/>
                <a:ea typeface="Graphik"/>
                <a:cs typeface="Graphik"/>
                <a:sym typeface="Graphik"/>
              </a:rPr>
              <a:t>Investigation to confirm the findings </a:t>
            </a:r>
          </a:p>
          <a:p>
            <a:pPr marL="820421" lvl="1" indent="-410210" algn="l">
              <a:lnSpc>
                <a:spcPts val="4408"/>
              </a:lnSpc>
              <a:buFont typeface="Arial"/>
              <a:buChar char="•"/>
            </a:pPr>
            <a:r>
              <a:rPr lang="en-US" sz="3800">
                <a:solidFill>
                  <a:srgbClr val="FFFFFF"/>
                </a:solidFill>
                <a:latin typeface="Graphik"/>
                <a:ea typeface="Graphik"/>
                <a:cs typeface="Graphik"/>
                <a:sym typeface="Graphik"/>
              </a:rPr>
              <a:t>Dismissal of the manager</a:t>
            </a:r>
          </a:p>
          <a:p>
            <a:pPr marL="820421" lvl="1" indent="-410210" algn="l">
              <a:lnSpc>
                <a:spcPts val="4408"/>
              </a:lnSpc>
              <a:buFont typeface="Arial"/>
              <a:buChar char="•"/>
            </a:pPr>
            <a:r>
              <a:rPr lang="en-US" sz="3800">
                <a:solidFill>
                  <a:srgbClr val="FBBC43"/>
                </a:solidFill>
                <a:latin typeface="Graphik"/>
                <a:ea typeface="Graphik"/>
                <a:cs typeface="Graphik"/>
                <a:sym typeface="Graphik"/>
              </a:rPr>
              <a:t>Investigation on why</a:t>
            </a:r>
            <a:r>
              <a:rPr lang="en-US" sz="3800">
                <a:solidFill>
                  <a:srgbClr val="FBBC43"/>
                </a:solidFill>
                <a:latin typeface="Graphik Bold"/>
                <a:ea typeface="Graphik Bold"/>
                <a:cs typeface="Graphik Bold"/>
                <a:sym typeface="Graphik Bold"/>
              </a:rPr>
              <a:t> </a:t>
            </a:r>
            <a:r>
              <a:rPr lang="en-US" sz="3800">
                <a:solidFill>
                  <a:srgbClr val="FBBC43"/>
                </a:solidFill>
                <a:latin typeface="Graphik"/>
                <a:ea typeface="Graphik"/>
                <a:cs typeface="Graphik"/>
                <a:sym typeface="Graphik"/>
              </a:rPr>
              <a:t>these cases were not brought up through  grievance mechanism</a:t>
            </a:r>
          </a:p>
          <a:p>
            <a:pPr marL="820421" lvl="1" indent="-410210" algn="l">
              <a:lnSpc>
                <a:spcPts val="4408"/>
              </a:lnSpc>
              <a:buFont typeface="Arial"/>
              <a:buChar char="•"/>
            </a:pPr>
            <a:r>
              <a:rPr lang="en-US" sz="3800">
                <a:solidFill>
                  <a:srgbClr val="FBBC43"/>
                </a:solidFill>
                <a:latin typeface="Graphik"/>
                <a:ea typeface="Graphik"/>
                <a:cs typeface="Graphik"/>
                <a:sym typeface="Graphik"/>
              </a:rPr>
              <a:t>External investigation on company culture and manager‘s knowledge and attitude towards sexual harassment</a:t>
            </a:r>
          </a:p>
          <a:p>
            <a:pPr marL="820421" lvl="1" indent="-410210" algn="l">
              <a:lnSpc>
                <a:spcPts val="4408"/>
              </a:lnSpc>
              <a:buFont typeface="Arial"/>
              <a:buChar char="•"/>
            </a:pPr>
            <a:r>
              <a:rPr lang="en-US" sz="3800">
                <a:solidFill>
                  <a:srgbClr val="FBBC43"/>
                </a:solidFill>
                <a:latin typeface="Graphik"/>
                <a:ea typeface="Graphik"/>
                <a:cs typeface="Graphik"/>
                <a:sym typeface="Graphik"/>
              </a:rPr>
              <a:t>Widespread internal campaign on sexual harassment and training on gender-based violence for all managers</a:t>
            </a:r>
          </a:p>
          <a:p>
            <a:pPr marL="820421" lvl="1" indent="-410210" algn="l">
              <a:lnSpc>
                <a:spcPts val="4408"/>
              </a:lnSpc>
              <a:buFont typeface="Arial"/>
              <a:buChar char="•"/>
            </a:pPr>
            <a:r>
              <a:rPr lang="en-US" sz="3800">
                <a:solidFill>
                  <a:srgbClr val="FBBC43"/>
                </a:solidFill>
                <a:latin typeface="Graphik"/>
                <a:ea typeface="Graphik"/>
                <a:cs typeface="Graphik"/>
                <a:sym typeface="Graphik"/>
              </a:rPr>
              <a:t>Improve the grievance mechanism </a:t>
            </a:r>
          </a:p>
          <a:p>
            <a:pPr algn="r">
              <a:lnSpc>
                <a:spcPts val="2783"/>
              </a:lnSpc>
            </a:pPr>
            <a:r>
              <a:rPr lang="en-US" sz="2400">
                <a:solidFill>
                  <a:srgbClr val="FFFFFF"/>
                </a:solidFill>
                <a:latin typeface="Graphik"/>
                <a:ea typeface="Graphik"/>
                <a:cs typeface="Graphik"/>
                <a:sym typeface="Graphik"/>
              </a:rPr>
              <a:t>(Building bridges/ Women Win)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364363" y="2609723"/>
            <a:ext cx="14991287" cy="5034216"/>
          </a:xfrm>
          <a:prstGeom prst="rect">
            <a:avLst/>
          </a:prstGeom>
        </p:spPr>
        <p:txBody>
          <a:bodyPr lIns="0" tIns="0" rIns="0" bIns="0" rtlCol="0" anchor="t">
            <a:spAutoFit/>
          </a:bodyPr>
          <a:lstStyle/>
          <a:p>
            <a:pPr marL="820417" lvl="1" indent="-410209" algn="l">
              <a:lnSpc>
                <a:spcPts val="4407"/>
              </a:lnSpc>
              <a:buFont typeface="Arial"/>
              <a:buChar char="•"/>
            </a:pPr>
            <a:r>
              <a:rPr lang="en-US" sz="3799">
                <a:solidFill>
                  <a:srgbClr val="FFFFFF"/>
                </a:solidFill>
                <a:latin typeface="Graphik"/>
                <a:ea typeface="Graphik"/>
                <a:cs typeface="Graphik"/>
                <a:sym typeface="Graphik"/>
              </a:rPr>
              <a:t>Internationally recognized RBC standards</a:t>
            </a:r>
          </a:p>
          <a:p>
            <a:pPr marL="820417" lvl="1" indent="-410209" algn="l">
              <a:lnSpc>
                <a:spcPts val="4407"/>
              </a:lnSpc>
              <a:buFont typeface="Arial"/>
              <a:buChar char="•"/>
            </a:pPr>
            <a:r>
              <a:rPr lang="en-US" sz="3799">
                <a:solidFill>
                  <a:srgbClr val="FFFFFF"/>
                </a:solidFill>
                <a:latin typeface="Graphik"/>
                <a:ea typeface="Graphik"/>
                <a:cs typeface="Graphik"/>
                <a:sym typeface="Graphik"/>
              </a:rPr>
              <a:t>Works preventively (prevention)</a:t>
            </a:r>
          </a:p>
          <a:p>
            <a:pPr marL="820417" lvl="1" indent="-410209" algn="l">
              <a:lnSpc>
                <a:spcPts val="4407"/>
              </a:lnSpc>
              <a:buFont typeface="Arial"/>
              <a:buChar char="•"/>
            </a:pPr>
            <a:r>
              <a:rPr lang="en-US" sz="3799">
                <a:solidFill>
                  <a:srgbClr val="FFFFFF"/>
                </a:solidFill>
                <a:latin typeface="Graphik"/>
                <a:ea typeface="Graphik"/>
                <a:cs typeface="Graphik"/>
                <a:sym typeface="Graphik"/>
              </a:rPr>
              <a:t>Is dynamic (ongoing, reactive and flexible process)</a:t>
            </a:r>
          </a:p>
          <a:p>
            <a:pPr marL="820417" lvl="1" indent="-410209" algn="l">
              <a:lnSpc>
                <a:spcPts val="4407"/>
              </a:lnSpc>
              <a:buFont typeface="Arial"/>
              <a:buChar char="•"/>
            </a:pPr>
            <a:r>
              <a:rPr lang="en-US" sz="3799">
                <a:solidFill>
                  <a:srgbClr val="FFFFFF"/>
                </a:solidFill>
                <a:latin typeface="Graphik"/>
                <a:ea typeface="Graphik"/>
                <a:cs typeface="Graphik"/>
                <a:sym typeface="Graphik"/>
              </a:rPr>
              <a:t>Risk-oriented</a:t>
            </a:r>
          </a:p>
          <a:p>
            <a:pPr marL="820417" lvl="1" indent="-410209" algn="l">
              <a:lnSpc>
                <a:spcPts val="4407"/>
              </a:lnSpc>
              <a:buFont typeface="Arial"/>
              <a:buChar char="•"/>
            </a:pPr>
            <a:r>
              <a:rPr lang="en-US" sz="3799">
                <a:solidFill>
                  <a:srgbClr val="FFFFFF"/>
                </a:solidFill>
                <a:latin typeface="Graphik"/>
                <a:ea typeface="Graphik"/>
                <a:cs typeface="Graphik"/>
                <a:sym typeface="Graphik"/>
              </a:rPr>
              <a:t>Extra attention to gender and vulnerable groups</a:t>
            </a:r>
          </a:p>
          <a:p>
            <a:pPr marL="820417" lvl="1" indent="-410209" algn="l">
              <a:lnSpc>
                <a:spcPts val="4407"/>
              </a:lnSpc>
              <a:buFont typeface="Arial"/>
              <a:buChar char="•"/>
            </a:pPr>
            <a:r>
              <a:rPr lang="en-US" sz="3799">
                <a:solidFill>
                  <a:srgbClr val="FFFFFF"/>
                </a:solidFill>
                <a:latin typeface="Graphik"/>
                <a:ea typeface="Graphik"/>
                <a:cs typeface="Graphik"/>
                <a:sym typeface="Graphik"/>
              </a:rPr>
              <a:t>Proportional</a:t>
            </a:r>
          </a:p>
          <a:p>
            <a:pPr marL="820417" lvl="1" indent="-410209" algn="l">
              <a:lnSpc>
                <a:spcPts val="4407"/>
              </a:lnSpc>
              <a:buFont typeface="Arial"/>
              <a:buChar char="•"/>
            </a:pPr>
            <a:r>
              <a:rPr lang="en-US" sz="3799">
                <a:solidFill>
                  <a:srgbClr val="FFFFFF"/>
                </a:solidFill>
                <a:latin typeface="Graphik Bold"/>
                <a:ea typeface="Graphik Bold"/>
                <a:cs typeface="Graphik Bold"/>
                <a:sym typeface="Graphik Bold"/>
              </a:rPr>
              <a:t>Stakeholder involvement</a:t>
            </a:r>
          </a:p>
          <a:p>
            <a:pPr marL="820417" lvl="1" indent="-410209" algn="l">
              <a:lnSpc>
                <a:spcPts val="4407"/>
              </a:lnSpc>
              <a:buFont typeface="Arial"/>
              <a:buChar char="•"/>
            </a:pPr>
            <a:r>
              <a:rPr lang="en-US" sz="3799">
                <a:solidFill>
                  <a:srgbClr val="FFFFFF"/>
                </a:solidFill>
                <a:latin typeface="Graphik"/>
                <a:ea typeface="Graphik"/>
                <a:cs typeface="Graphik"/>
                <a:sym typeface="Graphik"/>
              </a:rPr>
              <a:t>Shared responsibility</a:t>
            </a:r>
          </a:p>
          <a:p>
            <a:pPr algn="l">
              <a:lnSpc>
                <a:spcPts val="4407"/>
              </a:lnSpc>
              <a:spcBef>
                <a:spcPct val="0"/>
              </a:spcBef>
            </a:pPr>
            <a:endParaRPr lang="en-US" sz="3799">
              <a:solidFill>
                <a:srgbClr val="FFFFFF"/>
              </a:solidFill>
              <a:latin typeface="Graphik"/>
              <a:ea typeface="Graphik"/>
              <a:cs typeface="Graphik"/>
              <a:sym typeface="Graphik"/>
            </a:endParaRP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TextBox 5"/>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Key elements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4210930" y="2680874"/>
            <a:ext cx="9866139" cy="6577426"/>
          </a:xfrm>
          <a:custGeom>
            <a:avLst/>
            <a:gdLst/>
            <a:ahLst/>
            <a:cxnLst/>
            <a:rect l="l" t="t" r="r" b="b"/>
            <a:pathLst>
              <a:path w="9866139" h="6577426">
                <a:moveTo>
                  <a:pt x="0" y="0"/>
                </a:moveTo>
                <a:lnTo>
                  <a:pt x="9866140" y="0"/>
                </a:lnTo>
                <a:lnTo>
                  <a:pt x="9866140" y="6577426"/>
                </a:lnTo>
                <a:lnTo>
                  <a:pt x="0" y="6577426"/>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Stakeholder consultation</a:t>
            </a:r>
          </a:p>
        </p:txBody>
      </p:sp>
      <p:grpSp>
        <p:nvGrpSpPr>
          <p:cNvPr id="4" name="Group 4"/>
          <p:cNvGrpSpPr/>
          <p:nvPr/>
        </p:nvGrpSpPr>
        <p:grpSpPr>
          <a:xfrm>
            <a:off x="15576559"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Role of trade unions</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4160789" y="2385604"/>
            <a:ext cx="10287962" cy="6872696"/>
          </a:xfrm>
          <a:custGeom>
            <a:avLst/>
            <a:gdLst/>
            <a:ahLst/>
            <a:cxnLst/>
            <a:rect l="l" t="t" r="r" b="b"/>
            <a:pathLst>
              <a:path w="10287962" h="6872696">
                <a:moveTo>
                  <a:pt x="0" y="0"/>
                </a:moveTo>
                <a:lnTo>
                  <a:pt x="10287962" y="0"/>
                </a:lnTo>
                <a:lnTo>
                  <a:pt x="10287962" y="6872696"/>
                </a:lnTo>
                <a:lnTo>
                  <a:pt x="0" y="6872696"/>
                </a:lnTo>
                <a:lnTo>
                  <a:pt x="0" y="0"/>
                </a:lnTo>
                <a:close/>
              </a:path>
            </a:pathLst>
          </a:custGeom>
          <a:blipFill>
            <a:blip r:embed="rId4"/>
            <a:stretch>
              <a:fillRect/>
            </a:stretch>
          </a:blipFill>
        </p:spPr>
        <p:txBody>
          <a:bodyPr/>
          <a:lstStyle/>
          <a:p>
            <a:endParaRPr lang="nl-NL"/>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8117997" y="5715056"/>
            <a:ext cx="6187064" cy="3461481"/>
            <a:chOff x="0" y="0"/>
            <a:chExt cx="1452802" cy="812800"/>
          </a:xfrm>
        </p:grpSpPr>
        <p:sp>
          <p:nvSpPr>
            <p:cNvPr id="3" name="Freeform 3"/>
            <p:cNvSpPr/>
            <p:nvPr/>
          </p:nvSpPr>
          <p:spPr>
            <a:xfrm>
              <a:off x="0" y="0"/>
              <a:ext cx="1452802" cy="812800"/>
            </a:xfrm>
            <a:custGeom>
              <a:avLst/>
              <a:gdLst/>
              <a:ahLst/>
              <a:cxnLst/>
              <a:rect l="l" t="t" r="r" b="b"/>
              <a:pathLst>
                <a:path w="1452802" h="812800">
                  <a:moveTo>
                    <a:pt x="726401" y="0"/>
                  </a:moveTo>
                  <a:lnTo>
                    <a:pt x="833638" y="87561"/>
                  </a:lnTo>
                  <a:lnTo>
                    <a:pt x="989932" y="27679"/>
                  </a:lnTo>
                  <a:lnTo>
                    <a:pt x="1033632" y="131093"/>
                  </a:lnTo>
                  <a:lnTo>
                    <a:pt x="1217870" y="106978"/>
                  </a:lnTo>
                  <a:lnTo>
                    <a:pt x="1192133" y="212279"/>
                  </a:lnTo>
                  <a:lnTo>
                    <a:pt x="1379433" y="227186"/>
                  </a:lnTo>
                  <a:lnTo>
                    <a:pt x="1287732" y="320152"/>
                  </a:lnTo>
                  <a:lnTo>
                    <a:pt x="1452802" y="372069"/>
                  </a:lnTo>
                  <a:lnTo>
                    <a:pt x="1307522" y="440145"/>
                  </a:lnTo>
                  <a:lnTo>
                    <a:pt x="1428066" y="522061"/>
                  </a:lnTo>
                  <a:lnTo>
                    <a:pt x="1248826" y="556053"/>
                  </a:lnTo>
                  <a:lnTo>
                    <a:pt x="1308566" y="656904"/>
                  </a:lnTo>
                  <a:lnTo>
                    <a:pt x="1119577" y="652219"/>
                  </a:lnTo>
                  <a:lnTo>
                    <a:pt x="1110440" y="758384"/>
                  </a:lnTo>
                  <a:lnTo>
                    <a:pt x="937225" y="715658"/>
                  </a:lnTo>
                  <a:lnTo>
                    <a:pt x="860449" y="812800"/>
                  </a:lnTo>
                  <a:lnTo>
                    <a:pt x="726401" y="737801"/>
                  </a:lnTo>
                  <a:lnTo>
                    <a:pt x="592353" y="812800"/>
                  </a:lnTo>
                  <a:lnTo>
                    <a:pt x="515577" y="715658"/>
                  </a:lnTo>
                  <a:lnTo>
                    <a:pt x="342362" y="758384"/>
                  </a:lnTo>
                  <a:lnTo>
                    <a:pt x="333225" y="652219"/>
                  </a:lnTo>
                  <a:lnTo>
                    <a:pt x="144237" y="656904"/>
                  </a:lnTo>
                  <a:lnTo>
                    <a:pt x="203974" y="556053"/>
                  </a:lnTo>
                  <a:lnTo>
                    <a:pt x="24737" y="522061"/>
                  </a:lnTo>
                  <a:lnTo>
                    <a:pt x="145280" y="440145"/>
                  </a:lnTo>
                  <a:lnTo>
                    <a:pt x="0" y="372069"/>
                  </a:lnTo>
                  <a:lnTo>
                    <a:pt x="165070" y="320152"/>
                  </a:lnTo>
                  <a:lnTo>
                    <a:pt x="73368" y="227186"/>
                  </a:lnTo>
                  <a:lnTo>
                    <a:pt x="260669" y="212279"/>
                  </a:lnTo>
                  <a:lnTo>
                    <a:pt x="234932" y="106978"/>
                  </a:lnTo>
                  <a:lnTo>
                    <a:pt x="419170" y="131093"/>
                  </a:lnTo>
                  <a:lnTo>
                    <a:pt x="462870" y="27679"/>
                  </a:lnTo>
                  <a:lnTo>
                    <a:pt x="619164" y="87561"/>
                  </a:lnTo>
                  <a:lnTo>
                    <a:pt x="726401" y="0"/>
                  </a:lnTo>
                  <a:close/>
                </a:path>
              </a:pathLst>
            </a:custGeom>
            <a:solidFill>
              <a:srgbClr val="FBBC43"/>
            </a:solidFill>
          </p:spPr>
          <p:txBody>
            <a:bodyPr/>
            <a:lstStyle/>
            <a:p>
              <a:endParaRPr lang="nl-NL"/>
            </a:p>
          </p:txBody>
        </p:sp>
        <p:sp>
          <p:nvSpPr>
            <p:cNvPr id="4" name="TextBox 4"/>
            <p:cNvSpPr txBox="1"/>
            <p:nvPr/>
          </p:nvSpPr>
          <p:spPr>
            <a:xfrm>
              <a:off x="249700" y="111125"/>
              <a:ext cx="953401" cy="561975"/>
            </a:xfrm>
            <a:prstGeom prst="rect">
              <a:avLst/>
            </a:prstGeom>
          </p:spPr>
          <p:txBody>
            <a:bodyPr lIns="50800" tIns="50800" rIns="50800" bIns="50800" rtlCol="0" anchor="ctr"/>
            <a:lstStyle/>
            <a:p>
              <a:pPr algn="ctr">
                <a:lnSpc>
                  <a:spcPts val="3541"/>
                </a:lnSpc>
              </a:pPr>
              <a:r>
                <a:rPr lang="en-US" sz="3052">
                  <a:solidFill>
                    <a:srgbClr val="FFFFFF"/>
                  </a:solidFill>
                  <a:latin typeface="Graphik Bold"/>
                  <a:ea typeface="Graphik Bold"/>
                  <a:cs typeface="Graphik Bold"/>
                  <a:sym typeface="Graphik Bold"/>
                </a:rPr>
                <a:t>Social Dialogue remains core of trade union work</a:t>
              </a:r>
            </a:p>
          </p:txBody>
        </p:sp>
      </p:grpSp>
      <p:sp>
        <p:nvSpPr>
          <p:cNvPr id="5" name="TextBox 5"/>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Role of trade unions</a:t>
            </a:r>
          </a:p>
        </p:txBody>
      </p:sp>
      <p:sp>
        <p:nvSpPr>
          <p:cNvPr id="6" name="TextBox 6"/>
          <p:cNvSpPr txBox="1"/>
          <p:nvPr/>
        </p:nvSpPr>
        <p:spPr>
          <a:xfrm>
            <a:off x="1324355" y="2342952"/>
            <a:ext cx="14991287" cy="28196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Opportunity only when trade unions:</a:t>
            </a:r>
          </a:p>
          <a:p>
            <a:pPr marL="820421" lvl="1" indent="-410210" algn="l">
              <a:lnSpc>
                <a:spcPts val="4408"/>
              </a:lnSpc>
              <a:buAutoNum type="arabicPeriod"/>
            </a:pPr>
            <a:r>
              <a:rPr lang="en-US" sz="3800">
                <a:solidFill>
                  <a:srgbClr val="FFFFFF"/>
                </a:solidFill>
                <a:latin typeface="Graphik"/>
                <a:ea typeface="Graphik"/>
                <a:cs typeface="Graphik"/>
                <a:sym typeface="Graphik"/>
              </a:rPr>
              <a:t>Cooperate with other stakeholders</a:t>
            </a:r>
          </a:p>
          <a:p>
            <a:pPr marL="820421" lvl="1" indent="-410210" algn="l">
              <a:lnSpc>
                <a:spcPts val="4408"/>
              </a:lnSpc>
              <a:buAutoNum type="arabicPeriod"/>
            </a:pPr>
            <a:r>
              <a:rPr lang="en-US" sz="3800">
                <a:solidFill>
                  <a:srgbClr val="FFFFFF"/>
                </a:solidFill>
                <a:latin typeface="Graphik"/>
                <a:ea typeface="Graphik"/>
                <a:cs typeface="Graphik"/>
                <a:sym typeface="Graphik"/>
              </a:rPr>
              <a:t>Strengthen local, national and international connections so each trade union actor can complement the other</a:t>
            </a:r>
          </a:p>
          <a:p>
            <a:pPr algn="l">
              <a:lnSpc>
                <a:spcPts val="4408"/>
              </a:lnSpc>
              <a:spcBef>
                <a:spcPct val="0"/>
              </a:spcBef>
            </a:pPr>
            <a:endParaRPr lang="en-US" sz="3800">
              <a:solidFill>
                <a:srgbClr val="FFFFFF"/>
              </a:solidFill>
              <a:latin typeface="Graphik"/>
              <a:ea typeface="Graphik"/>
              <a:cs typeface="Graphik"/>
              <a:sym typeface="Graphik"/>
            </a:endParaRPr>
          </a:p>
        </p:txBody>
      </p:sp>
      <p:grpSp>
        <p:nvGrpSpPr>
          <p:cNvPr id="7" name="Group 7"/>
          <p:cNvGrpSpPr/>
          <p:nvPr/>
        </p:nvGrpSpPr>
        <p:grpSpPr>
          <a:xfrm>
            <a:off x="14855726" y="277300"/>
            <a:ext cx="2403574" cy="2403574"/>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384367" y="2783036"/>
            <a:ext cx="14991287" cy="55819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Trade unions are key stakeholders:</a:t>
            </a:r>
          </a:p>
          <a:p>
            <a:pPr marL="820421" lvl="1" indent="-410210" algn="l">
              <a:lnSpc>
                <a:spcPts val="4408"/>
              </a:lnSpc>
              <a:buFont typeface="Arial"/>
              <a:buChar char="•"/>
            </a:pPr>
            <a:r>
              <a:rPr lang="en-US" sz="3800">
                <a:solidFill>
                  <a:srgbClr val="FFFFFF"/>
                </a:solidFill>
                <a:latin typeface="Graphik"/>
                <a:ea typeface="Graphik"/>
                <a:cs typeface="Graphik"/>
                <a:sym typeface="Graphik"/>
              </a:rPr>
              <a:t>In all 6 steps of HREDD</a:t>
            </a:r>
          </a:p>
          <a:p>
            <a:pPr marL="820421" lvl="1" indent="-410210" algn="l">
              <a:lnSpc>
                <a:spcPts val="4408"/>
              </a:lnSpc>
              <a:buFont typeface="Arial"/>
              <a:buChar char="•"/>
            </a:pPr>
            <a:r>
              <a:rPr lang="en-US" sz="3800">
                <a:solidFill>
                  <a:srgbClr val="FFFFFF"/>
                </a:solidFill>
                <a:latin typeface="Graphik"/>
                <a:ea typeface="Graphik"/>
                <a:cs typeface="Graphik"/>
                <a:sym typeface="Graphik"/>
              </a:rPr>
              <a:t>Meaningful engagement</a:t>
            </a:r>
          </a:p>
          <a:p>
            <a:pPr marL="1640841" lvl="2" indent="-546947" algn="l">
              <a:lnSpc>
                <a:spcPts val="4408"/>
              </a:lnSpc>
              <a:buFont typeface="Arial"/>
              <a:buChar char="⚬"/>
            </a:pPr>
            <a:r>
              <a:rPr lang="en-US" sz="3800">
                <a:solidFill>
                  <a:srgbClr val="FFFFFF"/>
                </a:solidFill>
                <a:latin typeface="Graphik"/>
                <a:ea typeface="Graphik"/>
                <a:cs typeface="Graphik"/>
                <a:sym typeface="Graphik"/>
              </a:rPr>
              <a:t>two way communication</a:t>
            </a:r>
          </a:p>
          <a:p>
            <a:pPr marL="1640841" lvl="2" indent="-546947" algn="l">
              <a:lnSpc>
                <a:spcPts val="4408"/>
              </a:lnSpc>
              <a:buFont typeface="Arial"/>
              <a:buChar char="⚬"/>
            </a:pPr>
            <a:r>
              <a:rPr lang="en-US" sz="3800">
                <a:solidFill>
                  <a:srgbClr val="FFFFFF"/>
                </a:solidFill>
                <a:latin typeface="Graphik"/>
                <a:ea typeface="Graphik"/>
                <a:cs typeface="Graphik"/>
                <a:sym typeface="Graphik"/>
              </a:rPr>
              <a:t>in good faith</a:t>
            </a:r>
          </a:p>
          <a:p>
            <a:pPr marL="1640841" lvl="2" indent="-546947" algn="l">
              <a:lnSpc>
                <a:spcPts val="4408"/>
              </a:lnSpc>
              <a:buFont typeface="Arial"/>
              <a:buChar char="⚬"/>
            </a:pPr>
            <a:r>
              <a:rPr lang="en-US" sz="3800">
                <a:solidFill>
                  <a:srgbClr val="FFFFFF"/>
                </a:solidFill>
                <a:latin typeface="Graphik"/>
                <a:ea typeface="Graphik"/>
                <a:cs typeface="Graphik"/>
                <a:sym typeface="Graphik"/>
              </a:rPr>
              <a:t>prior to impactful decisions</a:t>
            </a:r>
          </a:p>
          <a:p>
            <a:pPr marL="1640841" lvl="2" indent="-546947" algn="l">
              <a:lnSpc>
                <a:spcPts val="4408"/>
              </a:lnSpc>
              <a:buFont typeface="Arial"/>
              <a:buChar char="⚬"/>
            </a:pPr>
            <a:r>
              <a:rPr lang="en-US" sz="3800">
                <a:solidFill>
                  <a:srgbClr val="FFFFFF"/>
                </a:solidFill>
                <a:latin typeface="Graphik"/>
                <a:ea typeface="Graphik"/>
                <a:cs typeface="Graphik"/>
                <a:sym typeface="Graphik"/>
              </a:rPr>
              <a:t>with follow-up</a:t>
            </a:r>
          </a:p>
          <a:p>
            <a:pPr marL="820421" lvl="1" indent="-410210" algn="l">
              <a:lnSpc>
                <a:spcPts val="4408"/>
              </a:lnSpc>
              <a:buFont typeface="Arial"/>
              <a:buChar char="•"/>
            </a:pPr>
            <a:r>
              <a:rPr lang="en-US" sz="3800">
                <a:solidFill>
                  <a:srgbClr val="FFFFFF"/>
                </a:solidFill>
                <a:latin typeface="Graphik"/>
                <a:ea typeface="Graphik"/>
                <a:cs typeface="Graphik"/>
                <a:sym typeface="Graphik"/>
              </a:rPr>
              <a:t>Continuously</a:t>
            </a:r>
          </a:p>
          <a:p>
            <a:pPr marL="820421" lvl="1" indent="-410210" algn="l">
              <a:lnSpc>
                <a:spcPts val="4408"/>
              </a:lnSpc>
              <a:buFont typeface="Arial"/>
              <a:buChar char="•"/>
            </a:pPr>
            <a:r>
              <a:rPr lang="en-US" sz="3800">
                <a:solidFill>
                  <a:srgbClr val="FFFFFF"/>
                </a:solidFill>
                <a:latin typeface="Graphik"/>
                <a:ea typeface="Graphik"/>
                <a:cs typeface="Graphik"/>
                <a:sym typeface="Graphik"/>
              </a:rPr>
              <a:t>CBAs are good indicators</a:t>
            </a:r>
          </a:p>
          <a:p>
            <a:pPr algn="l">
              <a:lnSpc>
                <a:spcPts val="4408"/>
              </a:lnSpc>
              <a:spcBef>
                <a:spcPct val="0"/>
              </a:spcBef>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Role of CNV in NL</a:t>
            </a:r>
          </a:p>
        </p:txBody>
      </p:sp>
      <p:sp>
        <p:nvSpPr>
          <p:cNvPr id="3" name="TextBox 3"/>
          <p:cNvSpPr txBox="1"/>
          <p:nvPr/>
        </p:nvSpPr>
        <p:spPr>
          <a:xfrm>
            <a:off x="1344359" y="2202925"/>
            <a:ext cx="14991287" cy="4477004"/>
          </a:xfrm>
          <a:prstGeom prst="rect">
            <a:avLst/>
          </a:prstGeom>
        </p:spPr>
        <p:txBody>
          <a:bodyPr lIns="0" tIns="0" rIns="0" bIns="0" rtlCol="0" anchor="t">
            <a:spAutoFit/>
          </a:bodyPr>
          <a:lstStyle/>
          <a:p>
            <a:pPr marL="820421" lvl="1" indent="-410210" algn="l">
              <a:lnSpc>
                <a:spcPts val="4408"/>
              </a:lnSpc>
              <a:buFont typeface="Arial"/>
              <a:buChar char="•"/>
            </a:pPr>
            <a:r>
              <a:rPr lang="en-US" sz="3800" dirty="0">
                <a:solidFill>
                  <a:srgbClr val="FFFFFF"/>
                </a:solidFill>
                <a:latin typeface="Graphik"/>
                <a:ea typeface="Graphik"/>
                <a:cs typeface="Graphik"/>
                <a:sym typeface="Graphik"/>
              </a:rPr>
              <a:t>Member of the Social Economic Council </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Pension fund manager</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Participate in sector Multi-Stakeholder Initiatives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Develop projects with brands in production countries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Influence Dutch/EU politics and national politics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Inform brands on the risks in their value chain</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Capacitate partners on HREDD/Social Dialogue</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Research</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6" name="Freeform 6"/>
          <p:cNvSpPr/>
          <p:nvPr/>
        </p:nvSpPr>
        <p:spPr>
          <a:xfrm>
            <a:off x="11755326" y="6994255"/>
            <a:ext cx="5094274" cy="2775375"/>
          </a:xfrm>
          <a:custGeom>
            <a:avLst/>
            <a:gdLst/>
            <a:ahLst/>
            <a:cxnLst/>
            <a:rect l="l" t="t" r="r" b="b"/>
            <a:pathLst>
              <a:path w="5094274" h="2775375">
                <a:moveTo>
                  <a:pt x="0" y="0"/>
                </a:moveTo>
                <a:lnTo>
                  <a:pt x="5094274" y="0"/>
                </a:lnTo>
                <a:lnTo>
                  <a:pt x="5094274" y="2775375"/>
                </a:lnTo>
                <a:lnTo>
                  <a:pt x="0" y="2775375"/>
                </a:lnTo>
                <a:lnTo>
                  <a:pt x="0" y="0"/>
                </a:lnTo>
                <a:close/>
              </a:path>
            </a:pathLst>
          </a:custGeom>
          <a:blipFill>
            <a:blip r:embed="rId4"/>
            <a:stretch>
              <a:fillRect/>
            </a:stretch>
          </a:blipFill>
        </p:spPr>
        <p:txBody>
          <a:bodyPr/>
          <a:lstStyle/>
          <a:p>
            <a:endParaRPr lang="nl-NL"/>
          </a:p>
        </p:txBody>
      </p:sp>
      <p:sp>
        <p:nvSpPr>
          <p:cNvPr id="7" name="Freeform 7"/>
          <p:cNvSpPr/>
          <p:nvPr/>
        </p:nvSpPr>
        <p:spPr>
          <a:xfrm>
            <a:off x="6635435" y="6994255"/>
            <a:ext cx="4929873" cy="2775375"/>
          </a:xfrm>
          <a:custGeom>
            <a:avLst/>
            <a:gdLst/>
            <a:ahLst/>
            <a:cxnLst/>
            <a:rect l="l" t="t" r="r" b="b"/>
            <a:pathLst>
              <a:path w="4929873" h="2775375">
                <a:moveTo>
                  <a:pt x="0" y="0"/>
                </a:moveTo>
                <a:lnTo>
                  <a:pt x="4929872" y="0"/>
                </a:lnTo>
                <a:lnTo>
                  <a:pt x="4929872" y="2775375"/>
                </a:lnTo>
                <a:lnTo>
                  <a:pt x="0" y="2775375"/>
                </a:lnTo>
                <a:lnTo>
                  <a:pt x="0" y="0"/>
                </a:lnTo>
                <a:close/>
              </a:path>
            </a:pathLst>
          </a:custGeom>
          <a:blipFill>
            <a:blip r:embed="rId5"/>
            <a:stretch>
              <a:fillRect/>
            </a:stretch>
          </a:blipFill>
        </p:spPr>
        <p:txBody>
          <a:bodyPr/>
          <a:lstStyle/>
          <a:p>
            <a:endParaRPr lang="nl-NL"/>
          </a:p>
        </p:txBody>
      </p:sp>
      <p:sp>
        <p:nvSpPr>
          <p:cNvPr id="8" name="Freeform 8"/>
          <p:cNvSpPr/>
          <p:nvPr/>
        </p:nvSpPr>
        <p:spPr>
          <a:xfrm>
            <a:off x="1676931" y="6994255"/>
            <a:ext cx="4768003" cy="2775375"/>
          </a:xfrm>
          <a:custGeom>
            <a:avLst/>
            <a:gdLst/>
            <a:ahLst/>
            <a:cxnLst/>
            <a:rect l="l" t="t" r="r" b="b"/>
            <a:pathLst>
              <a:path w="4768003" h="2775375">
                <a:moveTo>
                  <a:pt x="0" y="0"/>
                </a:moveTo>
                <a:lnTo>
                  <a:pt x="4768004" y="0"/>
                </a:lnTo>
                <a:lnTo>
                  <a:pt x="4768004" y="2775375"/>
                </a:lnTo>
                <a:lnTo>
                  <a:pt x="0" y="2775375"/>
                </a:lnTo>
                <a:lnTo>
                  <a:pt x="0" y="0"/>
                </a:lnTo>
                <a:close/>
              </a:path>
            </a:pathLst>
          </a:custGeom>
          <a:blipFill>
            <a:blip r:embed="rId6"/>
            <a:stretch>
              <a:fillRect/>
            </a:stretch>
          </a:blipFill>
        </p:spPr>
        <p:txBody>
          <a:bodyPr/>
          <a:lstStyle/>
          <a:p>
            <a:endParaRPr lang="nl-NL"/>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0599"/>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HREDD </a:t>
            </a:r>
            <a:r>
              <a:rPr lang="en-US" sz="5942">
                <a:solidFill>
                  <a:srgbClr val="FFFFFF"/>
                </a:solidFill>
                <a:latin typeface="Graphik Bold"/>
                <a:ea typeface="Graphik Bold"/>
                <a:cs typeface="Graphik Bold"/>
                <a:sym typeface="Graphik Bold"/>
              </a:rPr>
              <a:t>- Country specific</a:t>
            </a:r>
          </a:p>
        </p:txBody>
      </p:sp>
      <p:grpSp>
        <p:nvGrpSpPr>
          <p:cNvPr id="4" name="Group 4"/>
          <p:cNvGrpSpPr/>
          <p:nvPr/>
        </p:nvGrpSpPr>
        <p:grpSpPr>
          <a:xfrm>
            <a:off x="1511385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6" name="Tekstvak 5">
            <a:extLst>
              <a:ext uri="{FF2B5EF4-FFF2-40B4-BE49-F238E27FC236}">
                <a16:creationId xmlns:a16="http://schemas.microsoft.com/office/drawing/2014/main" id="{C01331A7-5C23-386E-AFDF-BA8538F3BCF4}"/>
              </a:ext>
            </a:extLst>
          </p:cNvPr>
          <p:cNvSpPr txBox="1"/>
          <p:nvPr/>
        </p:nvSpPr>
        <p:spPr>
          <a:xfrm>
            <a:off x="1219200" y="2171700"/>
            <a:ext cx="16383000" cy="8433078"/>
          </a:xfrm>
          <a:prstGeom prst="rect">
            <a:avLst/>
          </a:prstGeom>
          <a:noFill/>
        </p:spPr>
        <p:txBody>
          <a:bodyPr wrap="square" rtlCol="0">
            <a:spAutoFit/>
          </a:bodyPr>
          <a:lstStyle/>
          <a:p>
            <a:pPr marL="571500" indent="-571500">
              <a:buFont typeface="Arial" panose="020B0604020202020204" pitchFamily="34" charset="0"/>
              <a:buChar char="•"/>
            </a:pPr>
            <a:r>
              <a:rPr lang="nl-NL" sz="3800" dirty="0">
                <a:solidFill>
                  <a:schemeClr val="bg1"/>
                </a:solidFill>
                <a:latin typeface="Graphik" panose="020B0604020202020204" charset="0"/>
              </a:rPr>
              <a:t>Major labor </a:t>
            </a:r>
            <a:r>
              <a:rPr lang="nl-NL" sz="3800" dirty="0" err="1">
                <a:solidFill>
                  <a:schemeClr val="bg1"/>
                </a:solidFill>
                <a:latin typeface="Graphik" panose="020B0604020202020204" charset="0"/>
              </a:rPr>
              <a:t>rights</a:t>
            </a:r>
            <a:r>
              <a:rPr lang="nl-NL" sz="3800" dirty="0">
                <a:solidFill>
                  <a:schemeClr val="bg1"/>
                </a:solidFill>
                <a:latin typeface="Graphik" panose="020B0604020202020204" charset="0"/>
              </a:rPr>
              <a:t> </a:t>
            </a:r>
            <a:r>
              <a:rPr lang="nl-NL" sz="3800" dirty="0" err="1">
                <a:solidFill>
                  <a:schemeClr val="bg1"/>
                </a:solidFill>
                <a:latin typeface="Graphik" panose="020B0604020202020204" charset="0"/>
              </a:rPr>
              <a:t>risks</a:t>
            </a:r>
            <a:r>
              <a:rPr lang="nl-NL" sz="3800" dirty="0">
                <a:solidFill>
                  <a:schemeClr val="bg1"/>
                </a:solidFill>
                <a:latin typeface="Graphik" panose="020B0604020202020204" charset="0"/>
              </a:rPr>
              <a:t> in Cambodia: </a:t>
            </a:r>
            <a:r>
              <a:rPr lang="nl-NL" sz="3800" dirty="0" err="1">
                <a:solidFill>
                  <a:schemeClr val="bg1"/>
                </a:solidFill>
                <a:latin typeface="Graphik" panose="020B0604020202020204" charset="0"/>
              </a:rPr>
              <a:t>excessive</a:t>
            </a:r>
            <a:r>
              <a:rPr lang="nl-NL" sz="3800" dirty="0">
                <a:solidFill>
                  <a:schemeClr val="bg1"/>
                </a:solidFill>
                <a:latin typeface="Graphik" panose="020B0604020202020204" charset="0"/>
              </a:rPr>
              <a:t> overtime, </a:t>
            </a:r>
            <a:r>
              <a:rPr lang="nl-NL" sz="3800" dirty="0" err="1">
                <a:solidFill>
                  <a:schemeClr val="bg1"/>
                </a:solidFill>
                <a:latin typeface="Graphik" panose="020B0604020202020204" charset="0"/>
              </a:rPr>
              <a:t>violations</a:t>
            </a:r>
            <a:r>
              <a:rPr lang="nl-NL" sz="3800" dirty="0">
                <a:solidFill>
                  <a:schemeClr val="bg1"/>
                </a:solidFill>
                <a:latin typeface="Graphik" panose="020B0604020202020204" charset="0"/>
              </a:rPr>
              <a:t> of freedom of </a:t>
            </a:r>
            <a:r>
              <a:rPr lang="nl-NL" sz="3800" dirty="0" err="1">
                <a:solidFill>
                  <a:schemeClr val="bg1"/>
                </a:solidFill>
                <a:latin typeface="Graphik" panose="020B0604020202020204" charset="0"/>
              </a:rPr>
              <a:t>association</a:t>
            </a:r>
            <a:r>
              <a:rPr lang="nl-NL" sz="3800" dirty="0">
                <a:solidFill>
                  <a:schemeClr val="bg1"/>
                </a:solidFill>
                <a:latin typeface="Graphik" panose="020B0604020202020204" charset="0"/>
              </a:rPr>
              <a:t>, OSH, </a:t>
            </a:r>
            <a:r>
              <a:rPr lang="nl-NL" sz="3800" dirty="0" err="1">
                <a:solidFill>
                  <a:schemeClr val="bg1"/>
                </a:solidFill>
                <a:latin typeface="Graphik" panose="020B0604020202020204" charset="0"/>
              </a:rPr>
              <a:t>poor</a:t>
            </a:r>
            <a:r>
              <a:rPr lang="nl-NL" sz="3800" dirty="0">
                <a:solidFill>
                  <a:schemeClr val="bg1"/>
                </a:solidFill>
                <a:latin typeface="Graphik" panose="020B0604020202020204" charset="0"/>
              </a:rPr>
              <a:t> law </a:t>
            </a:r>
            <a:r>
              <a:rPr lang="nl-NL" sz="3800" dirty="0" err="1">
                <a:solidFill>
                  <a:schemeClr val="bg1"/>
                </a:solidFill>
                <a:latin typeface="Graphik" panose="020B0604020202020204" charset="0"/>
              </a:rPr>
              <a:t>enforcement</a:t>
            </a:r>
            <a:r>
              <a:rPr lang="nl-NL" sz="3800" dirty="0">
                <a:solidFill>
                  <a:schemeClr val="bg1"/>
                </a:solidFill>
                <a:latin typeface="Graphik" panose="020B0604020202020204" charset="0"/>
              </a:rPr>
              <a:t>, forced labor and </a:t>
            </a:r>
            <a:r>
              <a:rPr lang="nl-NL" sz="3800" dirty="0" err="1">
                <a:solidFill>
                  <a:schemeClr val="bg1"/>
                </a:solidFill>
                <a:latin typeface="Graphik" panose="020B0604020202020204" charset="0"/>
              </a:rPr>
              <a:t>child</a:t>
            </a:r>
            <a:r>
              <a:rPr lang="nl-NL" sz="3800" dirty="0">
                <a:solidFill>
                  <a:schemeClr val="bg1"/>
                </a:solidFill>
                <a:latin typeface="Graphik" panose="020B0604020202020204" charset="0"/>
              </a:rPr>
              <a:t> labor, short-term labor </a:t>
            </a:r>
            <a:r>
              <a:rPr lang="nl-NL" sz="3800" dirty="0" err="1">
                <a:solidFill>
                  <a:schemeClr val="bg1"/>
                </a:solidFill>
                <a:latin typeface="Graphik" panose="020B0604020202020204" charset="0"/>
              </a:rPr>
              <a:t>contracts</a:t>
            </a:r>
            <a:r>
              <a:rPr lang="nl-NL" sz="3800" dirty="0">
                <a:solidFill>
                  <a:schemeClr val="bg1"/>
                </a:solidFill>
                <a:latin typeface="Graphik" panose="020B0604020202020204" charset="0"/>
              </a:rPr>
              <a:t>, GBV</a:t>
            </a:r>
          </a:p>
          <a:p>
            <a:pPr marL="571500" indent="-571500">
              <a:buFont typeface="Arial" panose="020B0604020202020204" pitchFamily="34" charset="0"/>
              <a:buChar char="•"/>
            </a:pPr>
            <a:r>
              <a:rPr lang="nl-NL" sz="3800" dirty="0">
                <a:solidFill>
                  <a:schemeClr val="bg1"/>
                </a:solidFill>
                <a:latin typeface="Graphik" panose="020B0604020202020204" charset="0"/>
              </a:rPr>
              <a:t>No action plan from government on business &amp; human </a:t>
            </a:r>
            <a:r>
              <a:rPr lang="nl-NL" sz="3800" dirty="0" err="1">
                <a:solidFill>
                  <a:schemeClr val="bg1"/>
                </a:solidFill>
                <a:latin typeface="Graphik" panose="020B0604020202020204" charset="0"/>
              </a:rPr>
              <a:t>rights</a:t>
            </a:r>
            <a:r>
              <a:rPr lang="nl-NL" sz="3800" dirty="0">
                <a:solidFill>
                  <a:schemeClr val="bg1"/>
                </a:solidFill>
                <a:latin typeface="Graphik" panose="020B0604020202020204" charset="0"/>
              </a:rPr>
              <a:t> yet</a:t>
            </a:r>
          </a:p>
          <a:p>
            <a:pPr marL="571500" indent="-571500">
              <a:buFont typeface="Arial" panose="020B0604020202020204" pitchFamily="34" charset="0"/>
              <a:buChar char="•"/>
            </a:pPr>
            <a:r>
              <a:rPr lang="nl-NL" sz="3800" dirty="0">
                <a:solidFill>
                  <a:schemeClr val="bg1"/>
                </a:solidFill>
                <a:latin typeface="Graphik" panose="020B0604020202020204" charset="0"/>
              </a:rPr>
              <a:t>But: increasing role of </a:t>
            </a:r>
            <a:r>
              <a:rPr lang="nl-NL" sz="3800" dirty="0" err="1">
                <a:solidFill>
                  <a:schemeClr val="bg1"/>
                </a:solidFill>
                <a:latin typeface="Graphik" panose="020B0604020202020204" charset="0"/>
              </a:rPr>
              <a:t>international</a:t>
            </a:r>
            <a:r>
              <a:rPr lang="nl-NL" sz="3800" dirty="0">
                <a:solidFill>
                  <a:schemeClr val="bg1"/>
                </a:solidFill>
                <a:latin typeface="Graphik" panose="020B0604020202020204" charset="0"/>
              </a:rPr>
              <a:t> </a:t>
            </a:r>
            <a:r>
              <a:rPr lang="nl-NL" sz="3800" dirty="0" err="1">
                <a:solidFill>
                  <a:schemeClr val="bg1"/>
                </a:solidFill>
                <a:latin typeface="Graphik" panose="020B0604020202020204" charset="0"/>
              </a:rPr>
              <a:t>buyers</a:t>
            </a:r>
            <a:r>
              <a:rPr lang="nl-NL" sz="3800" dirty="0">
                <a:solidFill>
                  <a:schemeClr val="bg1"/>
                </a:solidFill>
                <a:latin typeface="Graphik" panose="020B0604020202020204" charset="0"/>
              </a:rPr>
              <a:t> in promoting labor </a:t>
            </a:r>
            <a:r>
              <a:rPr lang="nl-NL" sz="3800" dirty="0" err="1">
                <a:solidFill>
                  <a:schemeClr val="bg1"/>
                </a:solidFill>
                <a:latin typeface="Graphik" panose="020B0604020202020204" charset="0"/>
              </a:rPr>
              <a:t>standards</a:t>
            </a:r>
            <a:r>
              <a:rPr lang="nl-NL" sz="3800" dirty="0">
                <a:solidFill>
                  <a:schemeClr val="bg1"/>
                </a:solidFill>
                <a:latin typeface="Graphik" panose="020B0604020202020204" charset="0"/>
              </a:rPr>
              <a:t> due </a:t>
            </a:r>
            <a:r>
              <a:rPr lang="nl-NL" sz="3800" dirty="0" err="1">
                <a:solidFill>
                  <a:schemeClr val="bg1"/>
                </a:solidFill>
                <a:latin typeface="Graphik" panose="020B0604020202020204" charset="0"/>
              </a:rPr>
              <a:t>to</a:t>
            </a:r>
            <a:r>
              <a:rPr lang="nl-NL" sz="3800" dirty="0">
                <a:solidFill>
                  <a:schemeClr val="bg1"/>
                </a:solidFill>
                <a:latin typeface="Graphik" panose="020B0604020202020204" charset="0"/>
              </a:rPr>
              <a:t> HREDD legislation</a:t>
            </a:r>
          </a:p>
          <a:p>
            <a:pPr marL="285750" indent="-285750">
              <a:buFont typeface="Arial" panose="020B0604020202020204" pitchFamily="34" charset="0"/>
              <a:buChar char="•"/>
            </a:pPr>
            <a:endParaRPr lang="nl-NL" sz="3800" dirty="0">
              <a:solidFill>
                <a:schemeClr val="bg1"/>
              </a:solidFill>
              <a:latin typeface="Graphik" panose="020B0604020202020204" charset="0"/>
            </a:endParaRPr>
          </a:p>
          <a:p>
            <a:r>
              <a:rPr lang="nl-NL" sz="3800" dirty="0">
                <a:solidFill>
                  <a:schemeClr val="bg1"/>
                </a:solidFill>
                <a:latin typeface="Graphik" panose="020B0604020202020204" charset="0"/>
              </a:rPr>
              <a:t>Strategic areas &amp; opportunities </a:t>
            </a:r>
            <a:r>
              <a:rPr lang="nl-NL" sz="3800" dirty="0" err="1">
                <a:solidFill>
                  <a:schemeClr val="bg1"/>
                </a:solidFill>
                <a:latin typeface="Graphik" panose="020B0604020202020204" charset="0"/>
              </a:rPr>
              <a:t>to</a:t>
            </a:r>
            <a:r>
              <a:rPr lang="nl-NL" sz="3800" dirty="0">
                <a:solidFill>
                  <a:schemeClr val="bg1"/>
                </a:solidFill>
                <a:latin typeface="Graphik" panose="020B0604020202020204" charset="0"/>
              </a:rPr>
              <a:t> focus on in Cambodia:</a:t>
            </a:r>
          </a:p>
          <a:p>
            <a:pPr marL="571500" indent="-571500">
              <a:buFont typeface="Arial" panose="020B0604020202020204" pitchFamily="34" charset="0"/>
              <a:buChar char="•"/>
            </a:pPr>
            <a:r>
              <a:rPr lang="en-US" sz="4000" dirty="0">
                <a:solidFill>
                  <a:srgbClr val="FFFFFF"/>
                </a:solidFill>
              </a:rPr>
              <a:t>Strengthening </a:t>
            </a:r>
            <a:r>
              <a:rPr lang="en-US" sz="4000" b="0" i="0" dirty="0">
                <a:solidFill>
                  <a:srgbClr val="FFFFFF"/>
                </a:solidFill>
                <a:effectLst/>
              </a:rPr>
              <a:t>weak labor rights institutions (Arbitration Council, </a:t>
            </a:r>
            <a:r>
              <a:rPr lang="en-US" sz="4000" b="0" i="0" dirty="0" err="1">
                <a:solidFill>
                  <a:srgbClr val="FFFFFF"/>
                </a:solidFill>
                <a:effectLst/>
              </a:rPr>
              <a:t>Labour</a:t>
            </a:r>
            <a:r>
              <a:rPr lang="en-US" sz="4000" b="0" i="0" dirty="0">
                <a:solidFill>
                  <a:srgbClr val="FFFFFF"/>
                </a:solidFill>
                <a:effectLst/>
              </a:rPr>
              <a:t> Law) to ensure better operating environment</a:t>
            </a:r>
            <a:endParaRPr lang="en-US" sz="4000" dirty="0"/>
          </a:p>
          <a:p>
            <a:pPr marL="571500" indent="-571500">
              <a:buFont typeface="Arial" panose="020B0604020202020204" pitchFamily="34" charset="0"/>
              <a:buChar char="•"/>
            </a:pPr>
            <a:r>
              <a:rPr lang="en-US" sz="4000" b="0" i="0" dirty="0">
                <a:solidFill>
                  <a:srgbClr val="FFFFFF"/>
                </a:solidFill>
                <a:effectLst/>
              </a:rPr>
              <a:t>Making use of international instruments (HREDD legislation, Global Framework Agreements, involvement with global brands and global unions)</a:t>
            </a:r>
          </a:p>
          <a:p>
            <a:pPr marL="571500" indent="-571500">
              <a:buFont typeface="Arial" panose="020B0604020202020204" pitchFamily="34" charset="0"/>
              <a:buChar char="•"/>
            </a:pPr>
            <a:r>
              <a:rPr lang="en-US" sz="4000" b="0" i="0" dirty="0">
                <a:solidFill>
                  <a:srgbClr val="FFFFFF"/>
                </a:solidFill>
                <a:effectLst/>
              </a:rPr>
              <a:t>Strengthening trade unions’ capacity and collaboration between unions</a:t>
            </a:r>
            <a:endParaRPr lang="en-US" sz="4000" dirty="0"/>
          </a:p>
          <a:p>
            <a:endParaRPr lang="nl-NL" sz="3800" dirty="0">
              <a:solidFill>
                <a:schemeClr val="bg1"/>
              </a:solidFill>
              <a:latin typeface="Graphik" panose="020B060402020202020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3719075" y="2722426"/>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Identify Adverse Impacts</a:t>
            </a:r>
          </a:p>
        </p:txBody>
      </p:sp>
      <p:grpSp>
        <p:nvGrpSpPr>
          <p:cNvPr id="4" name="Group 4"/>
          <p:cNvGrpSpPr/>
          <p:nvPr/>
        </p:nvGrpSpPr>
        <p:grpSpPr>
          <a:xfrm>
            <a:off x="15437857"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
        <p:nvSpPr>
          <p:cNvPr id="6" name="Freeform 6"/>
          <p:cNvSpPr/>
          <p:nvPr/>
        </p:nvSpPr>
        <p:spPr>
          <a:xfrm>
            <a:off x="8695156" y="1929474"/>
            <a:ext cx="5247716" cy="3076474"/>
          </a:xfrm>
          <a:custGeom>
            <a:avLst/>
            <a:gdLst/>
            <a:ahLst/>
            <a:cxnLst/>
            <a:rect l="l" t="t" r="r" b="b"/>
            <a:pathLst>
              <a:path w="5247716" h="3076474">
                <a:moveTo>
                  <a:pt x="0" y="0"/>
                </a:moveTo>
                <a:lnTo>
                  <a:pt x="5247716" y="0"/>
                </a:lnTo>
                <a:lnTo>
                  <a:pt x="5247716" y="3076474"/>
                </a:lnTo>
                <a:lnTo>
                  <a:pt x="0" y="30764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Identify Adverse Impacts</a:t>
            </a:r>
          </a:p>
        </p:txBody>
      </p:sp>
      <p:grpSp>
        <p:nvGrpSpPr>
          <p:cNvPr id="3" name="Group 3"/>
          <p:cNvGrpSpPr/>
          <p:nvPr/>
        </p:nvGrpSpPr>
        <p:grpSpPr>
          <a:xfrm>
            <a:off x="15437857"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TextBox 5"/>
          <p:cNvSpPr txBox="1"/>
          <p:nvPr/>
        </p:nvSpPr>
        <p:spPr>
          <a:xfrm>
            <a:off x="1700323" y="6930503"/>
            <a:ext cx="14887355" cy="2819654"/>
          </a:xfrm>
          <a:prstGeom prst="rect">
            <a:avLst/>
          </a:prstGeom>
        </p:spPr>
        <p:txBody>
          <a:bodyPr lIns="0" tIns="0" rIns="0" bIns="0" rtlCol="0" anchor="t">
            <a:spAutoFit/>
          </a:bodyPr>
          <a:lstStyle/>
          <a:p>
            <a:pPr marL="820421" lvl="1" indent="-410210" algn="l">
              <a:lnSpc>
                <a:spcPts val="4408"/>
              </a:lnSpc>
              <a:buFont typeface="Arial"/>
              <a:buChar char="•"/>
            </a:pPr>
            <a:r>
              <a:rPr lang="en-US" sz="3800" dirty="0">
                <a:solidFill>
                  <a:srgbClr val="FFFFFF"/>
                </a:solidFill>
                <a:latin typeface="Graphik"/>
                <a:ea typeface="Graphik"/>
                <a:cs typeface="Graphik"/>
                <a:sym typeface="Graphik"/>
              </a:rPr>
              <a:t>Map the entire value chain for your product, including the source of the raw materials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Identify (potential) adverse impacts on workers, communities, suppliers, environment &amp; climate for your product</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Possible sources: audits, complaints, media, stakeholders</a:t>
            </a:r>
          </a:p>
        </p:txBody>
      </p:sp>
      <p:grpSp>
        <p:nvGrpSpPr>
          <p:cNvPr id="6" name="Group 6"/>
          <p:cNvGrpSpPr/>
          <p:nvPr/>
        </p:nvGrpSpPr>
        <p:grpSpPr>
          <a:xfrm>
            <a:off x="4524845" y="2418819"/>
            <a:ext cx="9238310" cy="4064009"/>
            <a:chOff x="0" y="0"/>
            <a:chExt cx="12317747" cy="5418679"/>
          </a:xfrm>
        </p:grpSpPr>
        <p:sp>
          <p:nvSpPr>
            <p:cNvPr id="7" name="Freeform 7"/>
            <p:cNvSpPr/>
            <p:nvPr/>
          </p:nvSpPr>
          <p:spPr>
            <a:xfrm>
              <a:off x="3365888" y="4265679"/>
              <a:ext cx="1169075" cy="1153000"/>
            </a:xfrm>
            <a:custGeom>
              <a:avLst/>
              <a:gdLst/>
              <a:ahLst/>
              <a:cxnLst/>
              <a:rect l="l" t="t" r="r" b="b"/>
              <a:pathLst>
                <a:path w="1169075" h="1153000">
                  <a:moveTo>
                    <a:pt x="0" y="0"/>
                  </a:moveTo>
                  <a:lnTo>
                    <a:pt x="1169075" y="0"/>
                  </a:lnTo>
                  <a:lnTo>
                    <a:pt x="1169075" y="1153000"/>
                  </a:lnTo>
                  <a:lnTo>
                    <a:pt x="0" y="1153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8" name="Freeform 8"/>
            <p:cNvSpPr/>
            <p:nvPr/>
          </p:nvSpPr>
          <p:spPr>
            <a:xfrm>
              <a:off x="0" y="1605489"/>
              <a:ext cx="1834230" cy="1866901"/>
            </a:xfrm>
            <a:custGeom>
              <a:avLst/>
              <a:gdLst/>
              <a:ahLst/>
              <a:cxnLst/>
              <a:rect l="l" t="t" r="r" b="b"/>
              <a:pathLst>
                <a:path w="1834230" h="1866901">
                  <a:moveTo>
                    <a:pt x="0" y="0"/>
                  </a:moveTo>
                  <a:lnTo>
                    <a:pt x="1834230" y="0"/>
                  </a:lnTo>
                  <a:lnTo>
                    <a:pt x="1834230" y="1866900"/>
                  </a:lnTo>
                  <a:lnTo>
                    <a:pt x="0" y="18669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9" name="Freeform 9"/>
            <p:cNvSpPr/>
            <p:nvPr/>
          </p:nvSpPr>
          <p:spPr>
            <a:xfrm>
              <a:off x="6053092" y="1956223"/>
              <a:ext cx="1166731" cy="1187512"/>
            </a:xfrm>
            <a:custGeom>
              <a:avLst/>
              <a:gdLst/>
              <a:ahLst/>
              <a:cxnLst/>
              <a:rect l="l" t="t" r="r" b="b"/>
              <a:pathLst>
                <a:path w="1166731" h="1187512">
                  <a:moveTo>
                    <a:pt x="0" y="0"/>
                  </a:moveTo>
                  <a:lnTo>
                    <a:pt x="1166731" y="0"/>
                  </a:lnTo>
                  <a:lnTo>
                    <a:pt x="1166731" y="1187512"/>
                  </a:lnTo>
                  <a:lnTo>
                    <a:pt x="0" y="118751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0" name="Freeform 10"/>
            <p:cNvSpPr/>
            <p:nvPr/>
          </p:nvSpPr>
          <p:spPr>
            <a:xfrm>
              <a:off x="11236975" y="4188455"/>
              <a:ext cx="1036562" cy="1036562"/>
            </a:xfrm>
            <a:custGeom>
              <a:avLst/>
              <a:gdLst/>
              <a:ahLst/>
              <a:cxnLst/>
              <a:rect l="l" t="t" r="r" b="b"/>
              <a:pathLst>
                <a:path w="1036562" h="1036562">
                  <a:moveTo>
                    <a:pt x="0" y="0"/>
                  </a:moveTo>
                  <a:lnTo>
                    <a:pt x="1036563" y="0"/>
                  </a:lnTo>
                  <a:lnTo>
                    <a:pt x="1036563" y="1036563"/>
                  </a:lnTo>
                  <a:lnTo>
                    <a:pt x="0" y="103656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11" name="Freeform 11"/>
            <p:cNvSpPr/>
            <p:nvPr/>
          </p:nvSpPr>
          <p:spPr>
            <a:xfrm>
              <a:off x="8719747" y="4188455"/>
              <a:ext cx="1225357" cy="1142645"/>
            </a:xfrm>
            <a:custGeom>
              <a:avLst/>
              <a:gdLst/>
              <a:ahLst/>
              <a:cxnLst/>
              <a:rect l="l" t="t" r="r" b="b"/>
              <a:pathLst>
                <a:path w="1225357" h="1142645">
                  <a:moveTo>
                    <a:pt x="0" y="0"/>
                  </a:moveTo>
                  <a:lnTo>
                    <a:pt x="1225357" y="0"/>
                  </a:lnTo>
                  <a:lnTo>
                    <a:pt x="1225357" y="1142645"/>
                  </a:lnTo>
                  <a:lnTo>
                    <a:pt x="0" y="11426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12" name="Freeform 12"/>
            <p:cNvSpPr/>
            <p:nvPr/>
          </p:nvSpPr>
          <p:spPr>
            <a:xfrm>
              <a:off x="10986155" y="205473"/>
              <a:ext cx="1331593" cy="1145170"/>
            </a:xfrm>
            <a:custGeom>
              <a:avLst/>
              <a:gdLst/>
              <a:ahLst/>
              <a:cxnLst/>
              <a:rect l="l" t="t" r="r" b="b"/>
              <a:pathLst>
                <a:path w="1331593" h="1145170">
                  <a:moveTo>
                    <a:pt x="0" y="0"/>
                  </a:moveTo>
                  <a:lnTo>
                    <a:pt x="1331592" y="0"/>
                  </a:lnTo>
                  <a:lnTo>
                    <a:pt x="1331592" y="1145170"/>
                  </a:lnTo>
                  <a:lnTo>
                    <a:pt x="0" y="114517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3" name="Freeform 13"/>
            <p:cNvSpPr/>
            <p:nvPr/>
          </p:nvSpPr>
          <p:spPr>
            <a:xfrm>
              <a:off x="3365888" y="2194744"/>
              <a:ext cx="1350657" cy="948991"/>
            </a:xfrm>
            <a:custGeom>
              <a:avLst/>
              <a:gdLst/>
              <a:ahLst/>
              <a:cxnLst/>
              <a:rect l="l" t="t" r="r" b="b"/>
              <a:pathLst>
                <a:path w="1350657" h="948991">
                  <a:moveTo>
                    <a:pt x="0" y="0"/>
                  </a:moveTo>
                  <a:lnTo>
                    <a:pt x="1350657" y="0"/>
                  </a:lnTo>
                  <a:lnTo>
                    <a:pt x="1350657" y="948991"/>
                  </a:lnTo>
                  <a:lnTo>
                    <a:pt x="0" y="94899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14" name="Freeform 14"/>
            <p:cNvSpPr/>
            <p:nvPr/>
          </p:nvSpPr>
          <p:spPr>
            <a:xfrm>
              <a:off x="8832405" y="2194744"/>
              <a:ext cx="979909" cy="1154010"/>
            </a:xfrm>
            <a:custGeom>
              <a:avLst/>
              <a:gdLst/>
              <a:ahLst/>
              <a:cxnLst/>
              <a:rect l="l" t="t" r="r" b="b"/>
              <a:pathLst>
                <a:path w="979909" h="1154010">
                  <a:moveTo>
                    <a:pt x="0" y="0"/>
                  </a:moveTo>
                  <a:lnTo>
                    <a:pt x="979908" y="0"/>
                  </a:lnTo>
                  <a:lnTo>
                    <a:pt x="979908" y="1154010"/>
                  </a:lnTo>
                  <a:lnTo>
                    <a:pt x="0" y="115401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
          <p:nvSpPr>
            <p:cNvPr id="15" name="Freeform 15"/>
            <p:cNvSpPr/>
            <p:nvPr/>
          </p:nvSpPr>
          <p:spPr>
            <a:xfrm>
              <a:off x="11047155" y="2127426"/>
              <a:ext cx="1209592" cy="1209592"/>
            </a:xfrm>
            <a:custGeom>
              <a:avLst/>
              <a:gdLst/>
              <a:ahLst/>
              <a:cxnLst/>
              <a:rect l="l" t="t" r="r" b="b"/>
              <a:pathLst>
                <a:path w="1209592" h="1209592">
                  <a:moveTo>
                    <a:pt x="0" y="0"/>
                  </a:moveTo>
                  <a:lnTo>
                    <a:pt x="1209592" y="0"/>
                  </a:lnTo>
                  <a:lnTo>
                    <a:pt x="1209592" y="1209592"/>
                  </a:lnTo>
                  <a:lnTo>
                    <a:pt x="0" y="120959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nl-NL"/>
            </a:p>
          </p:txBody>
        </p:sp>
        <p:sp>
          <p:nvSpPr>
            <p:cNvPr id="16" name="Freeform 16"/>
            <p:cNvSpPr/>
            <p:nvPr/>
          </p:nvSpPr>
          <p:spPr>
            <a:xfrm>
              <a:off x="3504282" y="0"/>
              <a:ext cx="1390751" cy="1419134"/>
            </a:xfrm>
            <a:custGeom>
              <a:avLst/>
              <a:gdLst/>
              <a:ahLst/>
              <a:cxnLst/>
              <a:rect l="l" t="t" r="r" b="b"/>
              <a:pathLst>
                <a:path w="1390751" h="1419134">
                  <a:moveTo>
                    <a:pt x="0" y="0"/>
                  </a:moveTo>
                  <a:lnTo>
                    <a:pt x="1390751" y="0"/>
                  </a:lnTo>
                  <a:lnTo>
                    <a:pt x="1390751" y="1419134"/>
                  </a:lnTo>
                  <a:lnTo>
                    <a:pt x="0" y="1419134"/>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nl-NL"/>
            </a:p>
          </p:txBody>
        </p:sp>
        <p:sp>
          <p:nvSpPr>
            <p:cNvPr id="17" name="Freeform 17"/>
            <p:cNvSpPr/>
            <p:nvPr/>
          </p:nvSpPr>
          <p:spPr>
            <a:xfrm>
              <a:off x="5919444" y="136982"/>
              <a:ext cx="1524352" cy="1145170"/>
            </a:xfrm>
            <a:custGeom>
              <a:avLst/>
              <a:gdLst/>
              <a:ahLst/>
              <a:cxnLst/>
              <a:rect l="l" t="t" r="r" b="b"/>
              <a:pathLst>
                <a:path w="1524352" h="1145170">
                  <a:moveTo>
                    <a:pt x="0" y="0"/>
                  </a:moveTo>
                  <a:lnTo>
                    <a:pt x="1524352" y="0"/>
                  </a:lnTo>
                  <a:lnTo>
                    <a:pt x="1524352" y="1145170"/>
                  </a:lnTo>
                  <a:lnTo>
                    <a:pt x="0" y="114517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nl-NL"/>
            </a:p>
          </p:txBody>
        </p:sp>
        <p:sp>
          <p:nvSpPr>
            <p:cNvPr id="18" name="Freeform 18"/>
            <p:cNvSpPr/>
            <p:nvPr/>
          </p:nvSpPr>
          <p:spPr>
            <a:xfrm>
              <a:off x="8719747" y="136982"/>
              <a:ext cx="1205223" cy="1282152"/>
            </a:xfrm>
            <a:custGeom>
              <a:avLst/>
              <a:gdLst/>
              <a:ahLst/>
              <a:cxnLst/>
              <a:rect l="l" t="t" r="r" b="b"/>
              <a:pathLst>
                <a:path w="1205223" h="1282152">
                  <a:moveTo>
                    <a:pt x="0" y="0"/>
                  </a:moveTo>
                  <a:lnTo>
                    <a:pt x="1205223" y="0"/>
                  </a:lnTo>
                  <a:lnTo>
                    <a:pt x="1205223" y="1282152"/>
                  </a:lnTo>
                  <a:lnTo>
                    <a:pt x="0" y="1282152"/>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nl-NL"/>
            </a:p>
          </p:txBody>
        </p:sp>
        <p:sp>
          <p:nvSpPr>
            <p:cNvPr id="19" name="Freeform 19"/>
            <p:cNvSpPr/>
            <p:nvPr/>
          </p:nvSpPr>
          <p:spPr>
            <a:xfrm>
              <a:off x="6129567" y="4401121"/>
              <a:ext cx="1090255" cy="882116"/>
            </a:xfrm>
            <a:custGeom>
              <a:avLst/>
              <a:gdLst/>
              <a:ahLst/>
              <a:cxnLst/>
              <a:rect l="l" t="t" r="r" b="b"/>
              <a:pathLst>
                <a:path w="1090255" h="882116">
                  <a:moveTo>
                    <a:pt x="0" y="0"/>
                  </a:moveTo>
                  <a:lnTo>
                    <a:pt x="1090256" y="0"/>
                  </a:lnTo>
                  <a:lnTo>
                    <a:pt x="1090256" y="882116"/>
                  </a:lnTo>
                  <a:lnTo>
                    <a:pt x="0" y="88211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nl-NL"/>
            </a:p>
          </p:txBody>
        </p:sp>
        <p:sp>
          <p:nvSpPr>
            <p:cNvPr id="20" name="AutoShape 20"/>
            <p:cNvSpPr/>
            <p:nvPr/>
          </p:nvSpPr>
          <p:spPr>
            <a:xfrm>
              <a:off x="1834230" y="2669240"/>
              <a:ext cx="764899" cy="0"/>
            </a:xfrm>
            <a:prstGeom prst="line">
              <a:avLst/>
            </a:prstGeom>
            <a:ln w="46944" cap="flat">
              <a:solidFill>
                <a:srgbClr val="FBBC43"/>
              </a:solidFill>
              <a:prstDash val="solid"/>
              <a:headEnd type="none" w="sm" len="sm"/>
              <a:tailEnd type="none" w="sm" len="sm"/>
            </a:ln>
          </p:spPr>
          <p:txBody>
            <a:bodyPr/>
            <a:lstStyle/>
            <a:p>
              <a:endParaRPr lang="nl-NL"/>
            </a:p>
          </p:txBody>
        </p:sp>
        <p:sp>
          <p:nvSpPr>
            <p:cNvPr id="21" name="AutoShape 21"/>
            <p:cNvSpPr/>
            <p:nvPr/>
          </p:nvSpPr>
          <p:spPr>
            <a:xfrm flipV="1">
              <a:off x="2599129" y="709567"/>
              <a:ext cx="0" cy="1982955"/>
            </a:xfrm>
            <a:prstGeom prst="line">
              <a:avLst/>
            </a:prstGeom>
            <a:ln w="46944" cap="flat">
              <a:solidFill>
                <a:srgbClr val="FBBC43"/>
              </a:solidFill>
              <a:prstDash val="solid"/>
              <a:headEnd type="none" w="sm" len="sm"/>
              <a:tailEnd type="none" w="sm" len="sm"/>
            </a:ln>
          </p:spPr>
          <p:txBody>
            <a:bodyPr/>
            <a:lstStyle/>
            <a:p>
              <a:endParaRPr lang="nl-NL"/>
            </a:p>
          </p:txBody>
        </p:sp>
        <p:sp>
          <p:nvSpPr>
            <p:cNvPr id="22" name="AutoShape 22"/>
            <p:cNvSpPr/>
            <p:nvPr/>
          </p:nvSpPr>
          <p:spPr>
            <a:xfrm>
              <a:off x="2599129" y="709567"/>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3" name="AutoShape 23"/>
            <p:cNvSpPr/>
            <p:nvPr/>
          </p:nvSpPr>
          <p:spPr>
            <a:xfrm>
              <a:off x="4895033" y="709567"/>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4" name="AutoShape 24"/>
            <p:cNvSpPr/>
            <p:nvPr/>
          </p:nvSpPr>
          <p:spPr>
            <a:xfrm>
              <a:off x="7563053" y="709567"/>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5" name="AutoShape 25"/>
            <p:cNvSpPr/>
            <p:nvPr/>
          </p:nvSpPr>
          <p:spPr>
            <a:xfrm>
              <a:off x="10003211" y="778058"/>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6" name="AutoShape 26"/>
            <p:cNvSpPr/>
            <p:nvPr/>
          </p:nvSpPr>
          <p:spPr>
            <a:xfrm flipH="1" flipV="1">
              <a:off x="10003211" y="2692522"/>
              <a:ext cx="905153" cy="23472"/>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7" name="AutoShape 27"/>
            <p:cNvSpPr/>
            <p:nvPr/>
          </p:nvSpPr>
          <p:spPr>
            <a:xfrm flipH="1" flipV="1">
              <a:off x="7563662" y="2680786"/>
              <a:ext cx="905153" cy="23472"/>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8" name="AutoShape 28"/>
            <p:cNvSpPr/>
            <p:nvPr/>
          </p:nvSpPr>
          <p:spPr>
            <a:xfrm flipH="1" flipV="1">
              <a:off x="4894425" y="2732222"/>
              <a:ext cx="905153" cy="23472"/>
            </a:xfrm>
            <a:prstGeom prst="line">
              <a:avLst/>
            </a:prstGeom>
            <a:ln w="46944" cap="flat">
              <a:solidFill>
                <a:srgbClr val="FBBC43"/>
              </a:solidFill>
              <a:prstDash val="solid"/>
              <a:headEnd type="none" w="sm" len="sm"/>
              <a:tailEnd type="triangle" w="lg" len="med"/>
            </a:ln>
          </p:spPr>
          <p:txBody>
            <a:bodyPr/>
            <a:lstStyle/>
            <a:p>
              <a:endParaRPr lang="nl-NL"/>
            </a:p>
          </p:txBody>
        </p:sp>
        <p:sp>
          <p:nvSpPr>
            <p:cNvPr id="29" name="AutoShape 29"/>
            <p:cNvSpPr/>
            <p:nvPr/>
          </p:nvSpPr>
          <p:spPr>
            <a:xfrm>
              <a:off x="4894425" y="4730209"/>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30" name="AutoShape 30"/>
            <p:cNvSpPr/>
            <p:nvPr/>
          </p:nvSpPr>
          <p:spPr>
            <a:xfrm>
              <a:off x="7563662" y="4753681"/>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31" name="AutoShape 31"/>
            <p:cNvSpPr/>
            <p:nvPr/>
          </p:nvSpPr>
          <p:spPr>
            <a:xfrm>
              <a:off x="10081002" y="4759778"/>
              <a:ext cx="905153" cy="0"/>
            </a:xfrm>
            <a:prstGeom prst="line">
              <a:avLst/>
            </a:prstGeom>
            <a:ln w="46944" cap="flat">
              <a:solidFill>
                <a:srgbClr val="FBBC43"/>
              </a:solidFill>
              <a:prstDash val="solid"/>
              <a:headEnd type="none" w="sm" len="sm"/>
              <a:tailEnd type="triangle" w="lg" len="med"/>
            </a:ln>
          </p:spPr>
          <p:txBody>
            <a:bodyPr/>
            <a:lstStyle/>
            <a:p>
              <a:endParaRPr lang="nl-NL"/>
            </a:p>
          </p:txBody>
        </p:sp>
        <p:sp>
          <p:nvSpPr>
            <p:cNvPr id="32" name="AutoShape 32"/>
            <p:cNvSpPr/>
            <p:nvPr/>
          </p:nvSpPr>
          <p:spPr>
            <a:xfrm>
              <a:off x="11651951" y="1605489"/>
              <a:ext cx="0" cy="521937"/>
            </a:xfrm>
            <a:prstGeom prst="line">
              <a:avLst/>
            </a:prstGeom>
            <a:ln w="46944" cap="flat">
              <a:solidFill>
                <a:srgbClr val="FBBC43"/>
              </a:solidFill>
              <a:prstDash val="solid"/>
              <a:headEnd type="none" w="sm" len="sm"/>
              <a:tailEnd type="triangle" w="lg" len="med"/>
            </a:ln>
          </p:spPr>
          <p:txBody>
            <a:bodyPr/>
            <a:lstStyle/>
            <a:p>
              <a:endParaRPr lang="nl-NL"/>
            </a:p>
          </p:txBody>
        </p:sp>
        <p:sp>
          <p:nvSpPr>
            <p:cNvPr id="33" name="AutoShape 33"/>
            <p:cNvSpPr/>
            <p:nvPr/>
          </p:nvSpPr>
          <p:spPr>
            <a:xfrm flipH="1">
              <a:off x="4017744" y="3316766"/>
              <a:ext cx="0" cy="776783"/>
            </a:xfrm>
            <a:prstGeom prst="line">
              <a:avLst/>
            </a:prstGeom>
            <a:ln w="46944" cap="flat">
              <a:solidFill>
                <a:srgbClr val="FBBC43"/>
              </a:solidFill>
              <a:prstDash val="solid"/>
              <a:headEnd type="none" w="sm" len="sm"/>
              <a:tailEnd type="triangle" w="lg" len="med"/>
            </a:ln>
          </p:spPr>
          <p:txBody>
            <a:bodyPr/>
            <a:lstStyle/>
            <a:p>
              <a:endParaRPr lang="nl-NL"/>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717961" y="1945054"/>
            <a:ext cx="16437882" cy="8742386"/>
            <a:chOff x="0" y="0"/>
            <a:chExt cx="4743468" cy="2522784"/>
          </a:xfrm>
        </p:grpSpPr>
        <p:sp>
          <p:nvSpPr>
            <p:cNvPr id="3" name="Freeform 3"/>
            <p:cNvSpPr/>
            <p:nvPr/>
          </p:nvSpPr>
          <p:spPr>
            <a:xfrm>
              <a:off x="0" y="0"/>
              <a:ext cx="4743468" cy="2522784"/>
            </a:xfrm>
            <a:custGeom>
              <a:avLst/>
              <a:gdLst/>
              <a:ahLst/>
              <a:cxnLst/>
              <a:rect l="l" t="t" r="r" b="b"/>
              <a:pathLst>
                <a:path w="4743468" h="2522784">
                  <a:moveTo>
                    <a:pt x="24020" y="0"/>
                  </a:moveTo>
                  <a:lnTo>
                    <a:pt x="4719448" y="0"/>
                  </a:lnTo>
                  <a:cubicBezTo>
                    <a:pt x="4725819" y="0"/>
                    <a:pt x="4731928" y="2531"/>
                    <a:pt x="4736433" y="7035"/>
                  </a:cubicBezTo>
                  <a:cubicBezTo>
                    <a:pt x="4740937" y="11540"/>
                    <a:pt x="4743468" y="17649"/>
                    <a:pt x="4743468" y="24020"/>
                  </a:cubicBezTo>
                  <a:lnTo>
                    <a:pt x="4743468" y="2498764"/>
                  </a:lnTo>
                  <a:cubicBezTo>
                    <a:pt x="4743468" y="2505134"/>
                    <a:pt x="4740937" y="2511244"/>
                    <a:pt x="4736433" y="2515749"/>
                  </a:cubicBezTo>
                  <a:cubicBezTo>
                    <a:pt x="4731928" y="2520253"/>
                    <a:pt x="4725819" y="2522784"/>
                    <a:pt x="4719448" y="2522784"/>
                  </a:cubicBezTo>
                  <a:lnTo>
                    <a:pt x="24020" y="2522784"/>
                  </a:lnTo>
                  <a:cubicBezTo>
                    <a:pt x="17649" y="2522784"/>
                    <a:pt x="11540" y="2520253"/>
                    <a:pt x="7035" y="2515749"/>
                  </a:cubicBezTo>
                  <a:cubicBezTo>
                    <a:pt x="2531" y="2511244"/>
                    <a:pt x="0" y="2505134"/>
                    <a:pt x="0" y="2498764"/>
                  </a:cubicBezTo>
                  <a:lnTo>
                    <a:pt x="0" y="24020"/>
                  </a:lnTo>
                  <a:cubicBezTo>
                    <a:pt x="0" y="17649"/>
                    <a:pt x="2531" y="11540"/>
                    <a:pt x="7035" y="7035"/>
                  </a:cubicBezTo>
                  <a:cubicBezTo>
                    <a:pt x="11540" y="2531"/>
                    <a:pt x="17649" y="0"/>
                    <a:pt x="24020" y="0"/>
                  </a:cubicBezTo>
                  <a:close/>
                </a:path>
              </a:pathLst>
            </a:custGeom>
            <a:solidFill>
              <a:srgbClr val="F2EEF1"/>
            </a:solidFill>
          </p:spPr>
          <p:txBody>
            <a:bodyPr/>
            <a:lstStyle/>
            <a:p>
              <a:endParaRPr lang="nl-NL"/>
            </a:p>
          </p:txBody>
        </p:sp>
        <p:sp>
          <p:nvSpPr>
            <p:cNvPr id="4" name="TextBox 4"/>
            <p:cNvSpPr txBox="1"/>
            <p:nvPr/>
          </p:nvSpPr>
          <p:spPr>
            <a:xfrm>
              <a:off x="0" y="-66675"/>
              <a:ext cx="4743468" cy="2589459"/>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flipV="1">
            <a:off x="11458720" y="819038"/>
            <a:ext cx="4261202" cy="1896062"/>
          </a:xfrm>
          <a:custGeom>
            <a:avLst/>
            <a:gdLst/>
            <a:ahLst/>
            <a:cxnLst/>
            <a:rect l="l" t="t" r="r" b="b"/>
            <a:pathLst>
              <a:path w="4261202" h="1896062">
                <a:moveTo>
                  <a:pt x="0" y="1896062"/>
                </a:moveTo>
                <a:lnTo>
                  <a:pt x="4261202" y="1896062"/>
                </a:lnTo>
                <a:lnTo>
                  <a:pt x="4261202" y="0"/>
                </a:lnTo>
                <a:lnTo>
                  <a:pt x="0" y="0"/>
                </a:lnTo>
                <a:lnTo>
                  <a:pt x="0" y="1896062"/>
                </a:lnTo>
                <a:close/>
              </a:path>
            </a:pathLst>
          </a:custGeom>
          <a:blipFill>
            <a:blip r:embed="rId3"/>
            <a:stretch>
              <a:fillRect l="-289292" b="-11792"/>
            </a:stretch>
          </a:blipFill>
        </p:spPr>
        <p:txBody>
          <a:bodyPr/>
          <a:lstStyle/>
          <a:p>
            <a:endParaRPr lang="nl-NL"/>
          </a:p>
        </p:txBody>
      </p:sp>
      <p:grpSp>
        <p:nvGrpSpPr>
          <p:cNvPr id="6" name="Group 6"/>
          <p:cNvGrpSpPr/>
          <p:nvPr/>
        </p:nvGrpSpPr>
        <p:grpSpPr>
          <a:xfrm>
            <a:off x="942975" y="2824032"/>
            <a:ext cx="7964690" cy="6965381"/>
            <a:chOff x="0" y="0"/>
            <a:chExt cx="2345139" cy="2050901"/>
          </a:xfrm>
        </p:grpSpPr>
        <p:sp>
          <p:nvSpPr>
            <p:cNvPr id="7" name="Freeform 7"/>
            <p:cNvSpPr/>
            <p:nvPr/>
          </p:nvSpPr>
          <p:spPr>
            <a:xfrm>
              <a:off x="0" y="0"/>
              <a:ext cx="2345139" cy="2050901"/>
            </a:xfrm>
            <a:custGeom>
              <a:avLst/>
              <a:gdLst/>
              <a:ahLst/>
              <a:cxnLst/>
              <a:rect l="l" t="t" r="r" b="b"/>
              <a:pathLst>
                <a:path w="2345139" h="2050901">
                  <a:moveTo>
                    <a:pt x="49574" y="0"/>
                  </a:moveTo>
                  <a:lnTo>
                    <a:pt x="2295566" y="0"/>
                  </a:lnTo>
                  <a:cubicBezTo>
                    <a:pt x="2322944" y="0"/>
                    <a:pt x="2345139" y="22195"/>
                    <a:pt x="2345139" y="49574"/>
                  </a:cubicBezTo>
                  <a:lnTo>
                    <a:pt x="2345139" y="2001327"/>
                  </a:lnTo>
                  <a:cubicBezTo>
                    <a:pt x="2345139" y="2028706"/>
                    <a:pt x="2322944" y="2050901"/>
                    <a:pt x="2295566" y="2050901"/>
                  </a:cubicBezTo>
                  <a:lnTo>
                    <a:pt x="49574" y="2050901"/>
                  </a:lnTo>
                  <a:cubicBezTo>
                    <a:pt x="22195" y="2050901"/>
                    <a:pt x="0" y="2028706"/>
                    <a:pt x="0" y="2001327"/>
                  </a:cubicBezTo>
                  <a:lnTo>
                    <a:pt x="0" y="49574"/>
                  </a:lnTo>
                  <a:cubicBezTo>
                    <a:pt x="0" y="22195"/>
                    <a:pt x="22195" y="0"/>
                    <a:pt x="49574" y="0"/>
                  </a:cubicBezTo>
                  <a:close/>
                </a:path>
              </a:pathLst>
            </a:custGeom>
            <a:solidFill>
              <a:srgbClr val="FFFFFF"/>
            </a:solidFill>
          </p:spPr>
          <p:txBody>
            <a:bodyPr/>
            <a:lstStyle/>
            <a:p>
              <a:endParaRPr lang="nl-NL"/>
            </a:p>
          </p:txBody>
        </p:sp>
        <p:sp>
          <p:nvSpPr>
            <p:cNvPr id="8" name="TextBox 8"/>
            <p:cNvSpPr txBox="1"/>
            <p:nvPr/>
          </p:nvSpPr>
          <p:spPr>
            <a:xfrm>
              <a:off x="0" y="-66675"/>
              <a:ext cx="2345139" cy="2117576"/>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1225467" y="2881068"/>
            <a:ext cx="2630982" cy="6908344"/>
          </a:xfrm>
          <a:custGeom>
            <a:avLst/>
            <a:gdLst/>
            <a:ahLst/>
            <a:cxnLst/>
            <a:rect l="l" t="t" r="r" b="b"/>
            <a:pathLst>
              <a:path w="2630982" h="6908344">
                <a:moveTo>
                  <a:pt x="0" y="0"/>
                </a:moveTo>
                <a:lnTo>
                  <a:pt x="2630982" y="0"/>
                </a:lnTo>
                <a:lnTo>
                  <a:pt x="2630982" y="6908345"/>
                </a:lnTo>
                <a:lnTo>
                  <a:pt x="0" y="6908345"/>
                </a:lnTo>
                <a:lnTo>
                  <a:pt x="0" y="0"/>
                </a:lnTo>
                <a:close/>
              </a:path>
            </a:pathLst>
          </a:custGeom>
          <a:blipFill>
            <a:blip r:embed="rId4"/>
            <a:stretch>
              <a:fillRect/>
            </a:stretch>
          </a:blipFill>
        </p:spPr>
        <p:txBody>
          <a:bodyPr/>
          <a:lstStyle/>
          <a:p>
            <a:endParaRPr lang="nl-NL"/>
          </a:p>
        </p:txBody>
      </p:sp>
      <p:sp>
        <p:nvSpPr>
          <p:cNvPr id="10" name="TextBox 10"/>
          <p:cNvSpPr txBox="1"/>
          <p:nvPr/>
        </p:nvSpPr>
        <p:spPr>
          <a:xfrm>
            <a:off x="455132" y="438757"/>
            <a:ext cx="15468583" cy="1337978"/>
          </a:xfrm>
          <a:prstGeom prst="rect">
            <a:avLst/>
          </a:prstGeom>
        </p:spPr>
        <p:txBody>
          <a:bodyPr lIns="0" tIns="0" rIns="0" bIns="0" rtlCol="0" anchor="t">
            <a:spAutoFit/>
          </a:bodyPr>
          <a:lstStyle/>
          <a:p>
            <a:pPr algn="ctr">
              <a:lnSpc>
                <a:spcPts val="9722"/>
              </a:lnSpc>
            </a:pPr>
            <a:r>
              <a:rPr lang="en-US" sz="8381">
                <a:solidFill>
                  <a:srgbClr val="FFFFFF"/>
                </a:solidFill>
                <a:latin typeface="Graphik Bold"/>
                <a:ea typeface="Graphik Bold"/>
                <a:cs typeface="Graphik Bold"/>
                <a:sym typeface="Graphik Bold"/>
              </a:rPr>
              <a:t>Getting to know each other </a:t>
            </a:r>
          </a:p>
        </p:txBody>
      </p:sp>
      <p:sp>
        <p:nvSpPr>
          <p:cNvPr id="11" name="TextBox 11"/>
          <p:cNvSpPr txBox="1"/>
          <p:nvPr/>
        </p:nvSpPr>
        <p:spPr>
          <a:xfrm>
            <a:off x="1472044" y="3508988"/>
            <a:ext cx="7230402" cy="5161822"/>
          </a:xfrm>
          <a:prstGeom prst="rect">
            <a:avLst/>
          </a:prstGeom>
        </p:spPr>
        <p:txBody>
          <a:bodyPr lIns="0" tIns="0" rIns="0" bIns="0" rtlCol="0" anchor="t">
            <a:spAutoFit/>
          </a:bodyPr>
          <a:lstStyle/>
          <a:p>
            <a:pPr algn="l">
              <a:lnSpc>
                <a:spcPts val="3715"/>
              </a:lnSpc>
            </a:pPr>
            <a:r>
              <a:rPr lang="en-US" sz="2653" spc="23">
                <a:solidFill>
                  <a:srgbClr val="000000"/>
                </a:solidFill>
                <a:latin typeface="Graphik"/>
                <a:ea typeface="Graphik"/>
                <a:cs typeface="Graphik"/>
                <a:sym typeface="Graphik"/>
              </a:rPr>
              <a:t>Please form a line from oldest to youngest, and explain: </a:t>
            </a:r>
          </a:p>
          <a:p>
            <a:pPr algn="l">
              <a:lnSpc>
                <a:spcPts val="3715"/>
              </a:lnSpc>
            </a:pPr>
            <a:endParaRPr lang="en-US" sz="2653" spc="23">
              <a:solidFill>
                <a:srgbClr val="000000"/>
              </a:solidFill>
              <a:latin typeface="Graphik"/>
              <a:ea typeface="Graphik"/>
              <a:cs typeface="Graphik"/>
              <a:sym typeface="Graphik"/>
            </a:endParaRPr>
          </a:p>
          <a:p>
            <a:pPr marL="397338" lvl="1" indent="-198669" algn="l">
              <a:lnSpc>
                <a:spcPts val="3715"/>
              </a:lnSpc>
              <a:buAutoNum type="arabicPeriod"/>
            </a:pPr>
            <a:r>
              <a:rPr lang="en-US" sz="2653" spc="23">
                <a:solidFill>
                  <a:srgbClr val="000000"/>
                </a:solidFill>
                <a:latin typeface="Graphik"/>
                <a:ea typeface="Graphik"/>
                <a:cs typeface="Graphik"/>
                <a:sym typeface="Graphik"/>
              </a:rPr>
              <a:t>What your name is, the organisation you are working for and in what role?</a:t>
            </a:r>
          </a:p>
          <a:p>
            <a:pPr marL="397338" lvl="1" indent="-198669" algn="l">
              <a:lnSpc>
                <a:spcPts val="3715"/>
              </a:lnSpc>
              <a:buAutoNum type="arabicPeriod"/>
            </a:pPr>
            <a:r>
              <a:rPr lang="en-US" sz="2653" spc="23">
                <a:solidFill>
                  <a:srgbClr val="000000"/>
                </a:solidFill>
                <a:latin typeface="Graphik"/>
                <a:ea typeface="Graphik"/>
                <a:cs typeface="Graphik"/>
                <a:sym typeface="Graphik"/>
              </a:rPr>
              <a:t>What makes you proud of your organization?</a:t>
            </a:r>
          </a:p>
          <a:p>
            <a:pPr marL="397338" lvl="1" indent="-198669" algn="l">
              <a:lnSpc>
                <a:spcPts val="3715"/>
              </a:lnSpc>
              <a:buAutoNum type="arabicPeriod"/>
            </a:pPr>
            <a:r>
              <a:rPr lang="en-US" sz="2653" spc="23">
                <a:solidFill>
                  <a:srgbClr val="000000"/>
                </a:solidFill>
                <a:latin typeface="Graphik"/>
                <a:ea typeface="Graphik"/>
                <a:cs typeface="Graphik"/>
                <a:sym typeface="Graphik"/>
              </a:rPr>
              <a:t>What you hope to learn these days?</a:t>
            </a:r>
          </a:p>
          <a:p>
            <a:pPr algn="l">
              <a:lnSpc>
                <a:spcPts val="3715"/>
              </a:lnSpc>
            </a:pPr>
            <a:endParaRPr lang="en-US" sz="2653" spc="23">
              <a:solidFill>
                <a:srgbClr val="000000"/>
              </a:solidFill>
              <a:latin typeface="Graphik"/>
              <a:ea typeface="Graphik"/>
              <a:cs typeface="Graphik"/>
              <a:sym typeface="Graphik"/>
            </a:endParaRPr>
          </a:p>
          <a:p>
            <a:pPr algn="l">
              <a:lnSpc>
                <a:spcPts val="3715"/>
              </a:lnSpc>
            </a:pPr>
            <a:endParaRPr lang="en-US" sz="2653" spc="23">
              <a:solidFill>
                <a:srgbClr val="000000"/>
              </a:solidFill>
              <a:latin typeface="Graphik"/>
              <a:ea typeface="Graphik"/>
              <a:cs typeface="Graphik"/>
              <a:sym typeface="Graphik"/>
            </a:endParaRPr>
          </a:p>
          <a:p>
            <a:pPr algn="l">
              <a:lnSpc>
                <a:spcPts val="3715"/>
              </a:lnSpc>
            </a:pPr>
            <a:endParaRPr lang="en-US" sz="2653" spc="23">
              <a:solidFill>
                <a:srgbClr val="000000"/>
              </a:solidFill>
              <a:latin typeface="Graphik"/>
              <a:ea typeface="Graphik"/>
              <a:cs typeface="Graphik"/>
              <a:sym typeface="Graphi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Preparation Group Work</a:t>
            </a:r>
          </a:p>
        </p:txBody>
      </p:sp>
      <p:sp>
        <p:nvSpPr>
          <p:cNvPr id="3" name="TextBox 3"/>
          <p:cNvSpPr txBox="1"/>
          <p:nvPr/>
        </p:nvSpPr>
        <p:spPr>
          <a:xfrm>
            <a:off x="1648356" y="2983073"/>
            <a:ext cx="14991287" cy="5581904"/>
          </a:xfrm>
          <a:prstGeom prst="rect">
            <a:avLst/>
          </a:prstGeom>
        </p:spPr>
        <p:txBody>
          <a:bodyPr lIns="0" tIns="0" rIns="0" bIns="0" rtlCol="0" anchor="t">
            <a:spAutoFit/>
          </a:bodyPr>
          <a:lstStyle/>
          <a:p>
            <a:pPr marL="820421" lvl="1" indent="-410210" algn="l">
              <a:lnSpc>
                <a:spcPts val="4408"/>
              </a:lnSpc>
              <a:buFont typeface="Arial"/>
              <a:buChar char="•"/>
            </a:pPr>
            <a:r>
              <a:rPr lang="en-US" sz="3800">
                <a:solidFill>
                  <a:srgbClr val="FFFFFF"/>
                </a:solidFill>
                <a:latin typeface="Graphik"/>
                <a:ea typeface="Graphik"/>
                <a:cs typeface="Graphik"/>
                <a:sym typeface="Graphik"/>
              </a:rPr>
              <a:t>Please divide into groups: each group represents a trade union in a factory that produces (ingredients for) products that are ultimately sold on the European market</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Together with your group, decide on the trade union you represent and pick one product</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You will use this product for all group work the entire training</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5437857"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1648356" y="2823043"/>
            <a:ext cx="14991287" cy="61343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Together with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Draw the value chain of your product on a flip-chart</a:t>
            </a:r>
          </a:p>
          <a:p>
            <a:pPr marL="820421" lvl="1" indent="-410210" algn="l">
              <a:lnSpc>
                <a:spcPts val="4408"/>
              </a:lnSpc>
              <a:buFont typeface="Arial"/>
              <a:buChar char="•"/>
            </a:pPr>
            <a:r>
              <a:rPr lang="en-US" sz="3800">
                <a:solidFill>
                  <a:srgbClr val="FFFFFF"/>
                </a:solidFill>
                <a:latin typeface="Graphik"/>
                <a:ea typeface="Graphik"/>
                <a:cs typeface="Graphik"/>
                <a:sym typeface="Graphik"/>
              </a:rPr>
              <a:t>Write on post-its social and environmental risks that might be present in the chain of this product (Per post-it 1 risk)</a:t>
            </a:r>
          </a:p>
          <a:p>
            <a:pPr marL="820421" lvl="1" indent="-410210" algn="l">
              <a:lnSpc>
                <a:spcPts val="4408"/>
              </a:lnSpc>
              <a:buFont typeface="Arial"/>
              <a:buChar char="•"/>
            </a:pPr>
            <a:r>
              <a:rPr lang="en-US" sz="3800">
                <a:solidFill>
                  <a:srgbClr val="FFFFFF"/>
                </a:solidFill>
                <a:latin typeface="Graphik"/>
                <a:ea typeface="Graphik"/>
                <a:cs typeface="Graphik"/>
                <a:sym typeface="Graphik"/>
              </a:rPr>
              <a:t>Stick the post-its on step in the value chain where these risks occur</a:t>
            </a:r>
          </a:p>
          <a:p>
            <a:pPr marL="820421" lvl="1" indent="-410210" algn="l">
              <a:lnSpc>
                <a:spcPts val="4408"/>
              </a:lnSpc>
              <a:buFont typeface="Arial"/>
              <a:buChar char="•"/>
            </a:pPr>
            <a:r>
              <a:rPr lang="en-US" sz="3800">
                <a:solidFill>
                  <a:srgbClr val="FFFFFF"/>
                </a:solidFill>
                <a:latin typeface="Graphik"/>
                <a:ea typeface="Graphik"/>
                <a:cs typeface="Graphik"/>
                <a:sym typeface="Graphik"/>
              </a:rPr>
              <a:t>Stick the flip chart with value chain and risks on the wall after 30 minutes and return to the plenary room</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Plenary Discussion</a:t>
            </a:r>
          </a:p>
        </p:txBody>
      </p:sp>
      <p:sp>
        <p:nvSpPr>
          <p:cNvPr id="3" name="TextBox 3"/>
          <p:cNvSpPr txBox="1"/>
          <p:nvPr/>
        </p:nvSpPr>
        <p:spPr>
          <a:xfrm>
            <a:off x="1648356" y="2753852"/>
            <a:ext cx="14991287" cy="66868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During a gallery walk, while walking together from one assignment to another,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AutoNum type="arabicPeriod"/>
            </a:pPr>
            <a:r>
              <a:rPr lang="en-US" sz="3800">
                <a:solidFill>
                  <a:srgbClr val="FFFFFF"/>
                </a:solidFill>
                <a:latin typeface="Graphik"/>
                <a:ea typeface="Graphik"/>
                <a:cs typeface="Graphik"/>
                <a:sym typeface="Graphik"/>
              </a:rPr>
              <a:t>Assigns one person to present</a:t>
            </a:r>
          </a:p>
          <a:p>
            <a:pPr marL="820421" lvl="1" indent="-410210" algn="l">
              <a:lnSpc>
                <a:spcPts val="4408"/>
              </a:lnSpc>
              <a:buAutoNum type="arabicPeriod"/>
            </a:pPr>
            <a:r>
              <a:rPr lang="en-US" sz="3800">
                <a:solidFill>
                  <a:srgbClr val="FFFFFF"/>
                </a:solidFill>
                <a:latin typeface="Graphik"/>
                <a:ea typeface="Graphik"/>
                <a:cs typeface="Graphik"/>
                <a:sym typeface="Graphik"/>
              </a:rPr>
              <a:t>Briefly explains the value chain</a:t>
            </a:r>
          </a:p>
          <a:p>
            <a:pPr marL="820421" lvl="1" indent="-410210" algn="l">
              <a:lnSpc>
                <a:spcPts val="4408"/>
              </a:lnSpc>
              <a:buAutoNum type="arabicPeriod"/>
            </a:pPr>
            <a:r>
              <a:rPr lang="en-US" sz="3800">
                <a:solidFill>
                  <a:srgbClr val="FFFFFF"/>
                </a:solidFill>
                <a:latin typeface="Graphik"/>
                <a:ea typeface="Graphik"/>
                <a:cs typeface="Graphik"/>
                <a:sym typeface="Graphik"/>
              </a:rPr>
              <a:t>Briefly indicates the main risks associated with which part of the value chain</a:t>
            </a:r>
          </a:p>
          <a:p>
            <a:pPr marL="820421" lvl="1" indent="-410210" algn="l">
              <a:lnSpc>
                <a:spcPts val="4408"/>
              </a:lnSpc>
              <a:buAutoNum type="arabicPeriod"/>
            </a:pPr>
            <a:r>
              <a:rPr lang="en-US" sz="3800">
                <a:solidFill>
                  <a:srgbClr val="FFFFFF"/>
                </a:solidFill>
                <a:latin typeface="Graphik"/>
                <a:ea typeface="Graphik"/>
                <a:cs typeface="Graphik"/>
                <a:sym typeface="Graphik"/>
              </a:rPr>
              <a:t>Discusses the main take-aways</a:t>
            </a:r>
          </a:p>
          <a:p>
            <a:pPr marL="820421" lvl="1" indent="-410210" algn="l">
              <a:lnSpc>
                <a:spcPts val="4408"/>
              </a:lnSpc>
              <a:buAutoNum type="arabicPeriod"/>
            </a:pPr>
            <a:r>
              <a:rPr lang="en-US" sz="3800">
                <a:solidFill>
                  <a:srgbClr val="FFFFFF"/>
                </a:solidFill>
                <a:latin typeface="Graphik"/>
                <a:ea typeface="Graphik"/>
                <a:cs typeface="Graphik"/>
                <a:sym typeface="Graphik"/>
              </a:rPr>
              <a:t>Adds relevant insights/ comments of the visiting groups to the flip-chart</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1838" r="-1838"/>
              </a:stretch>
            </a:blipFill>
          </p:spPr>
          <p:txBody>
            <a:bodyPr/>
            <a:lstStyle/>
            <a:p>
              <a:endParaRPr lang="nl-NL"/>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5712446"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grpSp>
        <p:nvGrpSpPr>
          <p:cNvPr id="4" name="Group 4"/>
          <p:cNvGrpSpPr/>
          <p:nvPr/>
        </p:nvGrpSpPr>
        <p:grpSpPr>
          <a:xfrm>
            <a:off x="1200303" y="5549111"/>
            <a:ext cx="3045505" cy="701260"/>
            <a:chOff x="0" y="0"/>
            <a:chExt cx="802108" cy="184694"/>
          </a:xfrm>
        </p:grpSpPr>
        <p:sp>
          <p:nvSpPr>
            <p:cNvPr id="5" name="Freeform 5"/>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6" name="TextBox 6"/>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Store</a:t>
              </a:r>
            </a:p>
          </p:txBody>
        </p:sp>
      </p:grpSp>
      <p:grpSp>
        <p:nvGrpSpPr>
          <p:cNvPr id="7" name="Group 7"/>
          <p:cNvGrpSpPr/>
          <p:nvPr/>
        </p:nvGrpSpPr>
        <p:grpSpPr>
          <a:xfrm>
            <a:off x="1200303" y="1137938"/>
            <a:ext cx="3045505" cy="701260"/>
            <a:chOff x="0" y="0"/>
            <a:chExt cx="802108" cy="184694"/>
          </a:xfrm>
        </p:grpSpPr>
        <p:sp>
          <p:nvSpPr>
            <p:cNvPr id="8" name="Freeform 8"/>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9" name="TextBox 9"/>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Cotton Farm </a:t>
              </a:r>
            </a:p>
          </p:txBody>
        </p:sp>
      </p:grpSp>
      <p:grpSp>
        <p:nvGrpSpPr>
          <p:cNvPr id="10" name="Group 10"/>
          <p:cNvGrpSpPr/>
          <p:nvPr/>
        </p:nvGrpSpPr>
        <p:grpSpPr>
          <a:xfrm>
            <a:off x="1200303" y="4666876"/>
            <a:ext cx="3045505" cy="701260"/>
            <a:chOff x="0" y="0"/>
            <a:chExt cx="802108" cy="184694"/>
          </a:xfrm>
        </p:grpSpPr>
        <p:sp>
          <p:nvSpPr>
            <p:cNvPr id="11" name="Freeform 11"/>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12" name="TextBox 12"/>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Brand Warehouse</a:t>
              </a:r>
            </a:p>
          </p:txBody>
        </p:sp>
      </p:grpSp>
      <p:grpSp>
        <p:nvGrpSpPr>
          <p:cNvPr id="13" name="Group 13"/>
          <p:cNvGrpSpPr/>
          <p:nvPr/>
        </p:nvGrpSpPr>
        <p:grpSpPr>
          <a:xfrm>
            <a:off x="1200303" y="2902407"/>
            <a:ext cx="3045505" cy="701260"/>
            <a:chOff x="0" y="0"/>
            <a:chExt cx="802108" cy="184694"/>
          </a:xfrm>
        </p:grpSpPr>
        <p:sp>
          <p:nvSpPr>
            <p:cNvPr id="14" name="Freeform 14"/>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15" name="TextBox 15"/>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Dyeing Factory</a:t>
              </a:r>
            </a:p>
          </p:txBody>
        </p:sp>
      </p:grpSp>
      <p:grpSp>
        <p:nvGrpSpPr>
          <p:cNvPr id="16" name="Group 16"/>
          <p:cNvGrpSpPr/>
          <p:nvPr/>
        </p:nvGrpSpPr>
        <p:grpSpPr>
          <a:xfrm>
            <a:off x="1200303" y="2020173"/>
            <a:ext cx="3045505" cy="701260"/>
            <a:chOff x="0" y="0"/>
            <a:chExt cx="802108" cy="184694"/>
          </a:xfrm>
        </p:grpSpPr>
        <p:sp>
          <p:nvSpPr>
            <p:cNvPr id="17" name="Freeform 17"/>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18" name="TextBox 18"/>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Spinning Mill</a:t>
              </a:r>
            </a:p>
          </p:txBody>
        </p:sp>
      </p:grpSp>
      <p:grpSp>
        <p:nvGrpSpPr>
          <p:cNvPr id="19" name="Group 19"/>
          <p:cNvGrpSpPr/>
          <p:nvPr/>
        </p:nvGrpSpPr>
        <p:grpSpPr>
          <a:xfrm>
            <a:off x="1200303" y="3784642"/>
            <a:ext cx="3045505" cy="701260"/>
            <a:chOff x="0" y="0"/>
            <a:chExt cx="802108" cy="184694"/>
          </a:xfrm>
        </p:grpSpPr>
        <p:sp>
          <p:nvSpPr>
            <p:cNvPr id="20" name="Freeform 20"/>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21" name="TextBox 21"/>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Garment Factory</a:t>
              </a:r>
            </a:p>
          </p:txBody>
        </p:sp>
      </p:grpSp>
      <p:grpSp>
        <p:nvGrpSpPr>
          <p:cNvPr id="22" name="Group 22"/>
          <p:cNvGrpSpPr/>
          <p:nvPr/>
        </p:nvGrpSpPr>
        <p:grpSpPr>
          <a:xfrm>
            <a:off x="1200303" y="6431345"/>
            <a:ext cx="3045505" cy="701260"/>
            <a:chOff x="0" y="0"/>
            <a:chExt cx="802108" cy="184694"/>
          </a:xfrm>
        </p:grpSpPr>
        <p:sp>
          <p:nvSpPr>
            <p:cNvPr id="23" name="Freeform 23"/>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24" name="TextBox 24"/>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Consumer</a:t>
              </a:r>
            </a:p>
          </p:txBody>
        </p:sp>
      </p:grpSp>
      <p:grpSp>
        <p:nvGrpSpPr>
          <p:cNvPr id="25" name="Group 25"/>
          <p:cNvGrpSpPr/>
          <p:nvPr/>
        </p:nvGrpSpPr>
        <p:grpSpPr>
          <a:xfrm>
            <a:off x="1200303" y="7316307"/>
            <a:ext cx="3045505" cy="701260"/>
            <a:chOff x="0" y="0"/>
            <a:chExt cx="802108" cy="184694"/>
          </a:xfrm>
        </p:grpSpPr>
        <p:sp>
          <p:nvSpPr>
            <p:cNvPr id="26" name="Freeform 26"/>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27" name="TextBox 27"/>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Recycler</a:t>
              </a:r>
            </a:p>
          </p:txBody>
        </p:sp>
      </p:grpSp>
      <p:grpSp>
        <p:nvGrpSpPr>
          <p:cNvPr id="28" name="Group 28"/>
          <p:cNvGrpSpPr/>
          <p:nvPr/>
        </p:nvGrpSpPr>
        <p:grpSpPr>
          <a:xfrm>
            <a:off x="1200303" y="8198542"/>
            <a:ext cx="3045505" cy="701260"/>
            <a:chOff x="0" y="0"/>
            <a:chExt cx="802108" cy="184694"/>
          </a:xfrm>
        </p:grpSpPr>
        <p:sp>
          <p:nvSpPr>
            <p:cNvPr id="29" name="Freeform 29"/>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30" name="TextBox 30"/>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Transportation</a:t>
              </a:r>
            </a:p>
          </p:txBody>
        </p:sp>
      </p:grpSp>
      <p:grpSp>
        <p:nvGrpSpPr>
          <p:cNvPr id="31" name="Group 31"/>
          <p:cNvGrpSpPr/>
          <p:nvPr/>
        </p:nvGrpSpPr>
        <p:grpSpPr>
          <a:xfrm>
            <a:off x="1200303" y="9077281"/>
            <a:ext cx="3045505" cy="701260"/>
            <a:chOff x="0" y="0"/>
            <a:chExt cx="802108" cy="184694"/>
          </a:xfrm>
        </p:grpSpPr>
        <p:sp>
          <p:nvSpPr>
            <p:cNvPr id="32" name="Freeform 32"/>
            <p:cNvSpPr/>
            <p:nvPr/>
          </p:nvSpPr>
          <p:spPr>
            <a:xfrm>
              <a:off x="0" y="0"/>
              <a:ext cx="802108" cy="184694"/>
            </a:xfrm>
            <a:custGeom>
              <a:avLst/>
              <a:gdLst/>
              <a:ahLst/>
              <a:cxnLst/>
              <a:rect l="l" t="t" r="r" b="b"/>
              <a:pathLst>
                <a:path w="802108" h="184694">
                  <a:moveTo>
                    <a:pt x="0" y="0"/>
                  </a:moveTo>
                  <a:lnTo>
                    <a:pt x="802108" y="0"/>
                  </a:lnTo>
                  <a:lnTo>
                    <a:pt x="802108" y="184694"/>
                  </a:lnTo>
                  <a:lnTo>
                    <a:pt x="0" y="184694"/>
                  </a:lnTo>
                  <a:close/>
                </a:path>
              </a:pathLst>
            </a:custGeom>
            <a:solidFill>
              <a:srgbClr val="FFD966"/>
            </a:solidFill>
          </p:spPr>
          <p:txBody>
            <a:bodyPr/>
            <a:lstStyle/>
            <a:p>
              <a:endParaRPr lang="nl-NL"/>
            </a:p>
          </p:txBody>
        </p:sp>
        <p:sp>
          <p:nvSpPr>
            <p:cNvPr id="33" name="TextBox 33"/>
            <p:cNvSpPr txBox="1"/>
            <p:nvPr/>
          </p:nvSpPr>
          <p:spPr>
            <a:xfrm>
              <a:off x="0" y="-66675"/>
              <a:ext cx="802108" cy="251369"/>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Subcontracting</a:t>
              </a:r>
            </a:p>
          </p:txBody>
        </p:sp>
      </p:grpSp>
      <p:sp>
        <p:nvSpPr>
          <p:cNvPr id="34" name="Freeform 34"/>
          <p:cNvSpPr/>
          <p:nvPr/>
        </p:nvSpPr>
        <p:spPr>
          <a:xfrm>
            <a:off x="4064125" y="8065192"/>
            <a:ext cx="447780" cy="447780"/>
          </a:xfrm>
          <a:custGeom>
            <a:avLst/>
            <a:gdLst/>
            <a:ahLst/>
            <a:cxnLst/>
            <a:rect l="l" t="t" r="r" b="b"/>
            <a:pathLst>
              <a:path w="447780" h="447780">
                <a:moveTo>
                  <a:pt x="0" y="0"/>
                </a:moveTo>
                <a:lnTo>
                  <a:pt x="447779" y="0"/>
                </a:lnTo>
                <a:lnTo>
                  <a:pt x="447779" y="447779"/>
                </a:lnTo>
                <a:lnTo>
                  <a:pt x="0" y="4477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35" name="Freeform 35"/>
          <p:cNvSpPr/>
          <p:nvPr/>
        </p:nvSpPr>
        <p:spPr>
          <a:xfrm>
            <a:off x="4064125" y="8947426"/>
            <a:ext cx="447780" cy="447780"/>
          </a:xfrm>
          <a:custGeom>
            <a:avLst/>
            <a:gdLst/>
            <a:ahLst/>
            <a:cxnLst/>
            <a:rect l="l" t="t" r="r" b="b"/>
            <a:pathLst>
              <a:path w="447780" h="447780">
                <a:moveTo>
                  <a:pt x="0" y="0"/>
                </a:moveTo>
                <a:lnTo>
                  <a:pt x="447779" y="0"/>
                </a:lnTo>
                <a:lnTo>
                  <a:pt x="447779" y="447780"/>
                </a:lnTo>
                <a:lnTo>
                  <a:pt x="0" y="4477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36" name="Group 36"/>
          <p:cNvGrpSpPr/>
          <p:nvPr/>
        </p:nvGrpSpPr>
        <p:grpSpPr>
          <a:xfrm>
            <a:off x="375538" y="1222765"/>
            <a:ext cx="531605" cy="559331"/>
            <a:chOff x="0" y="0"/>
            <a:chExt cx="812800" cy="855193"/>
          </a:xfrm>
        </p:grpSpPr>
        <p:sp>
          <p:nvSpPr>
            <p:cNvPr id="37" name="Freeform 37"/>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38" name="TextBox 38"/>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1</a:t>
              </a:r>
            </a:p>
          </p:txBody>
        </p:sp>
      </p:grpSp>
      <p:grpSp>
        <p:nvGrpSpPr>
          <p:cNvPr id="39" name="Group 39"/>
          <p:cNvGrpSpPr/>
          <p:nvPr/>
        </p:nvGrpSpPr>
        <p:grpSpPr>
          <a:xfrm>
            <a:off x="375538" y="2110187"/>
            <a:ext cx="531605" cy="559331"/>
            <a:chOff x="0" y="0"/>
            <a:chExt cx="812800" cy="855193"/>
          </a:xfrm>
        </p:grpSpPr>
        <p:sp>
          <p:nvSpPr>
            <p:cNvPr id="40" name="Freeform 40"/>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41" name="TextBox 41"/>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2</a:t>
              </a:r>
            </a:p>
          </p:txBody>
        </p:sp>
      </p:grpSp>
      <p:grpSp>
        <p:nvGrpSpPr>
          <p:cNvPr id="42" name="Group 42"/>
          <p:cNvGrpSpPr/>
          <p:nvPr/>
        </p:nvGrpSpPr>
        <p:grpSpPr>
          <a:xfrm>
            <a:off x="375538" y="8269506"/>
            <a:ext cx="531605" cy="559331"/>
            <a:chOff x="0" y="0"/>
            <a:chExt cx="812800" cy="855193"/>
          </a:xfrm>
        </p:grpSpPr>
        <p:sp>
          <p:nvSpPr>
            <p:cNvPr id="43" name="Freeform 43"/>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44" name="TextBox 44"/>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9</a:t>
              </a:r>
            </a:p>
          </p:txBody>
        </p:sp>
      </p:grpSp>
      <p:grpSp>
        <p:nvGrpSpPr>
          <p:cNvPr id="45" name="Group 45"/>
          <p:cNvGrpSpPr/>
          <p:nvPr/>
        </p:nvGrpSpPr>
        <p:grpSpPr>
          <a:xfrm>
            <a:off x="375538" y="5636212"/>
            <a:ext cx="531605" cy="559331"/>
            <a:chOff x="0" y="0"/>
            <a:chExt cx="812800" cy="855193"/>
          </a:xfrm>
        </p:grpSpPr>
        <p:sp>
          <p:nvSpPr>
            <p:cNvPr id="46" name="Freeform 46"/>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47" name="TextBox 47"/>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6</a:t>
              </a:r>
            </a:p>
          </p:txBody>
        </p:sp>
      </p:grpSp>
      <p:grpSp>
        <p:nvGrpSpPr>
          <p:cNvPr id="48" name="Group 48"/>
          <p:cNvGrpSpPr/>
          <p:nvPr/>
        </p:nvGrpSpPr>
        <p:grpSpPr>
          <a:xfrm>
            <a:off x="375538" y="6502309"/>
            <a:ext cx="531605" cy="559331"/>
            <a:chOff x="0" y="0"/>
            <a:chExt cx="812800" cy="855193"/>
          </a:xfrm>
        </p:grpSpPr>
        <p:sp>
          <p:nvSpPr>
            <p:cNvPr id="49" name="Freeform 49"/>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50" name="TextBox 50"/>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7</a:t>
              </a:r>
            </a:p>
          </p:txBody>
        </p:sp>
      </p:grpSp>
      <p:grpSp>
        <p:nvGrpSpPr>
          <p:cNvPr id="51" name="Group 51"/>
          <p:cNvGrpSpPr/>
          <p:nvPr/>
        </p:nvGrpSpPr>
        <p:grpSpPr>
          <a:xfrm>
            <a:off x="375538" y="7387271"/>
            <a:ext cx="531605" cy="559331"/>
            <a:chOff x="0" y="0"/>
            <a:chExt cx="812800" cy="855193"/>
          </a:xfrm>
        </p:grpSpPr>
        <p:sp>
          <p:nvSpPr>
            <p:cNvPr id="52" name="Freeform 52"/>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53" name="TextBox 53"/>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8</a:t>
              </a:r>
            </a:p>
          </p:txBody>
        </p:sp>
      </p:grpSp>
      <p:grpSp>
        <p:nvGrpSpPr>
          <p:cNvPr id="54" name="Group 54"/>
          <p:cNvGrpSpPr/>
          <p:nvPr/>
        </p:nvGrpSpPr>
        <p:grpSpPr>
          <a:xfrm>
            <a:off x="375538" y="9115540"/>
            <a:ext cx="531605" cy="559331"/>
            <a:chOff x="0" y="0"/>
            <a:chExt cx="812800" cy="855193"/>
          </a:xfrm>
        </p:grpSpPr>
        <p:sp>
          <p:nvSpPr>
            <p:cNvPr id="55" name="Freeform 55"/>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56" name="TextBox 56"/>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10</a:t>
              </a:r>
            </a:p>
          </p:txBody>
        </p:sp>
      </p:grpSp>
      <p:grpSp>
        <p:nvGrpSpPr>
          <p:cNvPr id="57" name="Group 57"/>
          <p:cNvGrpSpPr/>
          <p:nvPr/>
        </p:nvGrpSpPr>
        <p:grpSpPr>
          <a:xfrm>
            <a:off x="375538" y="4737840"/>
            <a:ext cx="531605" cy="559331"/>
            <a:chOff x="0" y="0"/>
            <a:chExt cx="812800" cy="855193"/>
          </a:xfrm>
        </p:grpSpPr>
        <p:sp>
          <p:nvSpPr>
            <p:cNvPr id="58" name="Freeform 58"/>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59" name="TextBox 59"/>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5</a:t>
              </a:r>
            </a:p>
          </p:txBody>
        </p:sp>
      </p:grpSp>
      <p:grpSp>
        <p:nvGrpSpPr>
          <p:cNvPr id="60" name="Group 60"/>
          <p:cNvGrpSpPr/>
          <p:nvPr/>
        </p:nvGrpSpPr>
        <p:grpSpPr>
          <a:xfrm>
            <a:off x="375538" y="3855606"/>
            <a:ext cx="531605" cy="559331"/>
            <a:chOff x="0" y="0"/>
            <a:chExt cx="812800" cy="855193"/>
          </a:xfrm>
        </p:grpSpPr>
        <p:sp>
          <p:nvSpPr>
            <p:cNvPr id="61" name="Freeform 61"/>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62" name="TextBox 62"/>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4</a:t>
              </a:r>
            </a:p>
          </p:txBody>
        </p:sp>
      </p:grpSp>
      <p:grpSp>
        <p:nvGrpSpPr>
          <p:cNvPr id="63" name="Group 63"/>
          <p:cNvGrpSpPr/>
          <p:nvPr/>
        </p:nvGrpSpPr>
        <p:grpSpPr>
          <a:xfrm>
            <a:off x="375538" y="2973371"/>
            <a:ext cx="531605" cy="559331"/>
            <a:chOff x="0" y="0"/>
            <a:chExt cx="812800" cy="855193"/>
          </a:xfrm>
        </p:grpSpPr>
        <p:sp>
          <p:nvSpPr>
            <p:cNvPr id="64" name="Freeform 64"/>
            <p:cNvSpPr/>
            <p:nvPr/>
          </p:nvSpPr>
          <p:spPr>
            <a:xfrm>
              <a:off x="0" y="0"/>
              <a:ext cx="812800" cy="855193"/>
            </a:xfrm>
            <a:custGeom>
              <a:avLst/>
              <a:gdLst/>
              <a:ahLst/>
              <a:cxnLst/>
              <a:rect l="l" t="t" r="r" b="b"/>
              <a:pathLst>
                <a:path w="812800" h="855193">
                  <a:moveTo>
                    <a:pt x="406400" y="0"/>
                  </a:moveTo>
                  <a:cubicBezTo>
                    <a:pt x="181951" y="0"/>
                    <a:pt x="0" y="191441"/>
                    <a:pt x="0" y="427596"/>
                  </a:cubicBezTo>
                  <a:cubicBezTo>
                    <a:pt x="0" y="663751"/>
                    <a:pt x="181951" y="855193"/>
                    <a:pt x="406400" y="855193"/>
                  </a:cubicBezTo>
                  <a:cubicBezTo>
                    <a:pt x="630849" y="855193"/>
                    <a:pt x="812800" y="663751"/>
                    <a:pt x="812800" y="427596"/>
                  </a:cubicBezTo>
                  <a:cubicBezTo>
                    <a:pt x="812800" y="191441"/>
                    <a:pt x="630849" y="0"/>
                    <a:pt x="406400" y="0"/>
                  </a:cubicBezTo>
                  <a:close/>
                </a:path>
              </a:pathLst>
            </a:custGeom>
            <a:solidFill>
              <a:srgbClr val="BDA0D3"/>
            </a:solidFill>
          </p:spPr>
          <p:txBody>
            <a:bodyPr/>
            <a:lstStyle/>
            <a:p>
              <a:endParaRPr lang="nl-NL"/>
            </a:p>
          </p:txBody>
        </p:sp>
        <p:sp>
          <p:nvSpPr>
            <p:cNvPr id="65" name="TextBox 65"/>
            <p:cNvSpPr txBox="1"/>
            <p:nvPr/>
          </p:nvSpPr>
          <p:spPr>
            <a:xfrm>
              <a:off x="76200" y="13499"/>
              <a:ext cx="660400" cy="761519"/>
            </a:xfrm>
            <a:prstGeom prst="rect">
              <a:avLst/>
            </a:prstGeom>
          </p:spPr>
          <p:txBody>
            <a:bodyPr lIns="50800" tIns="50800" rIns="50800" bIns="50800" rtlCol="0" anchor="ctr"/>
            <a:lstStyle/>
            <a:p>
              <a:pPr algn="ctr">
                <a:lnSpc>
                  <a:spcPts val="2659"/>
                </a:lnSpc>
              </a:pPr>
              <a:r>
                <a:rPr lang="en-US" sz="1899">
                  <a:solidFill>
                    <a:srgbClr val="000000"/>
                  </a:solidFill>
                  <a:latin typeface="Graphik Bold"/>
                  <a:ea typeface="Graphik Bold"/>
                  <a:cs typeface="Graphik Bold"/>
                  <a:sym typeface="Graphik Bold"/>
                </a:rPr>
                <a:t>3</a:t>
              </a:r>
            </a:p>
          </p:txBody>
        </p:sp>
      </p:grpSp>
      <p:grpSp>
        <p:nvGrpSpPr>
          <p:cNvPr id="66" name="Group 66"/>
          <p:cNvGrpSpPr/>
          <p:nvPr/>
        </p:nvGrpSpPr>
        <p:grpSpPr>
          <a:xfrm>
            <a:off x="4511904" y="1128457"/>
            <a:ext cx="2156074" cy="701260"/>
            <a:chOff x="0" y="0"/>
            <a:chExt cx="567855" cy="184694"/>
          </a:xfrm>
        </p:grpSpPr>
        <p:sp>
          <p:nvSpPr>
            <p:cNvPr id="67" name="Freeform 67"/>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68" name="TextBox 68"/>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sp>
        <p:nvSpPr>
          <p:cNvPr id="69" name="Freeform 69"/>
          <p:cNvSpPr/>
          <p:nvPr/>
        </p:nvSpPr>
        <p:spPr>
          <a:xfrm>
            <a:off x="3621092" y="1761736"/>
            <a:ext cx="750645" cy="500117"/>
          </a:xfrm>
          <a:custGeom>
            <a:avLst/>
            <a:gdLst/>
            <a:ahLst/>
            <a:cxnLst/>
            <a:rect l="l" t="t" r="r" b="b"/>
            <a:pathLst>
              <a:path w="750645" h="500117">
                <a:moveTo>
                  <a:pt x="0" y="0"/>
                </a:moveTo>
                <a:lnTo>
                  <a:pt x="750645" y="0"/>
                </a:lnTo>
                <a:lnTo>
                  <a:pt x="750645" y="500118"/>
                </a:lnTo>
                <a:lnTo>
                  <a:pt x="0" y="500118"/>
                </a:lnTo>
                <a:lnTo>
                  <a:pt x="0" y="0"/>
                </a:lnTo>
                <a:close/>
              </a:path>
            </a:pathLst>
          </a:custGeom>
          <a:blipFill>
            <a:blip r:embed="rId6"/>
            <a:stretch>
              <a:fillRect/>
            </a:stretch>
          </a:blipFill>
        </p:spPr>
        <p:txBody>
          <a:bodyPr/>
          <a:lstStyle/>
          <a:p>
            <a:endParaRPr lang="nl-NL"/>
          </a:p>
        </p:txBody>
      </p:sp>
      <p:sp>
        <p:nvSpPr>
          <p:cNvPr id="70" name="Freeform 70"/>
          <p:cNvSpPr/>
          <p:nvPr/>
        </p:nvSpPr>
        <p:spPr>
          <a:xfrm>
            <a:off x="3621092" y="890792"/>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6"/>
            <a:stretch>
              <a:fillRect/>
            </a:stretch>
          </a:blipFill>
        </p:spPr>
        <p:txBody>
          <a:bodyPr/>
          <a:lstStyle/>
          <a:p>
            <a:endParaRPr lang="nl-NL"/>
          </a:p>
        </p:txBody>
      </p:sp>
      <p:sp>
        <p:nvSpPr>
          <p:cNvPr id="71" name="Freeform 71"/>
          <p:cNvSpPr/>
          <p:nvPr/>
        </p:nvSpPr>
        <p:spPr>
          <a:xfrm>
            <a:off x="3920476" y="1281627"/>
            <a:ext cx="750645" cy="450387"/>
          </a:xfrm>
          <a:custGeom>
            <a:avLst/>
            <a:gdLst/>
            <a:ahLst/>
            <a:cxnLst/>
            <a:rect l="l" t="t" r="r" b="b"/>
            <a:pathLst>
              <a:path w="750645" h="450387">
                <a:moveTo>
                  <a:pt x="0" y="0"/>
                </a:moveTo>
                <a:lnTo>
                  <a:pt x="750645" y="0"/>
                </a:lnTo>
                <a:lnTo>
                  <a:pt x="750645" y="450387"/>
                </a:lnTo>
                <a:lnTo>
                  <a:pt x="0" y="450387"/>
                </a:lnTo>
                <a:lnTo>
                  <a:pt x="0" y="0"/>
                </a:lnTo>
                <a:close/>
              </a:path>
            </a:pathLst>
          </a:custGeom>
          <a:blipFill>
            <a:blip r:embed="rId7"/>
            <a:stretch>
              <a:fillRect/>
            </a:stretch>
          </a:blipFill>
        </p:spPr>
        <p:txBody>
          <a:bodyPr/>
          <a:lstStyle/>
          <a:p>
            <a:endParaRPr lang="nl-NL"/>
          </a:p>
        </p:txBody>
      </p:sp>
      <p:grpSp>
        <p:nvGrpSpPr>
          <p:cNvPr id="72" name="Group 72"/>
          <p:cNvGrpSpPr/>
          <p:nvPr/>
        </p:nvGrpSpPr>
        <p:grpSpPr>
          <a:xfrm>
            <a:off x="6789720" y="1128457"/>
            <a:ext cx="2156074" cy="701260"/>
            <a:chOff x="0" y="0"/>
            <a:chExt cx="567855" cy="184694"/>
          </a:xfrm>
        </p:grpSpPr>
        <p:sp>
          <p:nvSpPr>
            <p:cNvPr id="73" name="Freeform 73"/>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74" name="TextBox 74"/>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Child Labor</a:t>
              </a:r>
            </a:p>
          </p:txBody>
        </p:sp>
      </p:grpSp>
      <p:grpSp>
        <p:nvGrpSpPr>
          <p:cNvPr id="75" name="Group 75"/>
          <p:cNvGrpSpPr/>
          <p:nvPr/>
        </p:nvGrpSpPr>
        <p:grpSpPr>
          <a:xfrm>
            <a:off x="9069619" y="1137938"/>
            <a:ext cx="2156074" cy="701260"/>
            <a:chOff x="0" y="0"/>
            <a:chExt cx="567855" cy="184694"/>
          </a:xfrm>
        </p:grpSpPr>
        <p:sp>
          <p:nvSpPr>
            <p:cNvPr id="76" name="Freeform 76"/>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77" name="TextBox 77"/>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Pesticides/OHS</a:t>
              </a:r>
            </a:p>
          </p:txBody>
        </p:sp>
      </p:grpSp>
      <p:grpSp>
        <p:nvGrpSpPr>
          <p:cNvPr id="78" name="Group 78"/>
          <p:cNvGrpSpPr/>
          <p:nvPr/>
        </p:nvGrpSpPr>
        <p:grpSpPr>
          <a:xfrm>
            <a:off x="11349517" y="1128457"/>
            <a:ext cx="2156074" cy="701260"/>
            <a:chOff x="0" y="0"/>
            <a:chExt cx="567855" cy="184694"/>
          </a:xfrm>
        </p:grpSpPr>
        <p:sp>
          <p:nvSpPr>
            <p:cNvPr id="79" name="Freeform 79"/>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80" name="TextBox 80"/>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Loss biodiversity</a:t>
              </a:r>
            </a:p>
          </p:txBody>
        </p:sp>
      </p:grpSp>
      <p:grpSp>
        <p:nvGrpSpPr>
          <p:cNvPr id="81" name="Group 81"/>
          <p:cNvGrpSpPr/>
          <p:nvPr/>
        </p:nvGrpSpPr>
        <p:grpSpPr>
          <a:xfrm>
            <a:off x="4509821" y="2039223"/>
            <a:ext cx="2156074" cy="701260"/>
            <a:chOff x="0" y="0"/>
            <a:chExt cx="567855" cy="184694"/>
          </a:xfrm>
        </p:grpSpPr>
        <p:sp>
          <p:nvSpPr>
            <p:cNvPr id="82" name="Freeform 82"/>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83" name="TextBox 83"/>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Modern Slavery</a:t>
              </a:r>
            </a:p>
          </p:txBody>
        </p:sp>
      </p:grpSp>
      <p:sp>
        <p:nvSpPr>
          <p:cNvPr id="84" name="Freeform 84"/>
          <p:cNvSpPr/>
          <p:nvPr/>
        </p:nvSpPr>
        <p:spPr>
          <a:xfrm>
            <a:off x="3920476" y="2134567"/>
            <a:ext cx="750645" cy="479682"/>
          </a:xfrm>
          <a:custGeom>
            <a:avLst/>
            <a:gdLst/>
            <a:ahLst/>
            <a:cxnLst/>
            <a:rect l="l" t="t" r="r" b="b"/>
            <a:pathLst>
              <a:path w="750645" h="479682">
                <a:moveTo>
                  <a:pt x="0" y="0"/>
                </a:moveTo>
                <a:lnTo>
                  <a:pt x="750645" y="0"/>
                </a:lnTo>
                <a:lnTo>
                  <a:pt x="750645" y="479682"/>
                </a:lnTo>
                <a:lnTo>
                  <a:pt x="0" y="479682"/>
                </a:lnTo>
                <a:lnTo>
                  <a:pt x="0" y="0"/>
                </a:lnTo>
                <a:close/>
              </a:path>
            </a:pathLst>
          </a:custGeom>
          <a:blipFill>
            <a:blip r:embed="rId8"/>
            <a:stretch>
              <a:fillRect l="-6504"/>
            </a:stretch>
          </a:blipFill>
        </p:spPr>
        <p:txBody>
          <a:bodyPr/>
          <a:lstStyle/>
          <a:p>
            <a:endParaRPr lang="nl-NL"/>
          </a:p>
        </p:txBody>
      </p:sp>
      <p:grpSp>
        <p:nvGrpSpPr>
          <p:cNvPr id="85" name="Group 85"/>
          <p:cNvGrpSpPr/>
          <p:nvPr/>
        </p:nvGrpSpPr>
        <p:grpSpPr>
          <a:xfrm>
            <a:off x="6789720" y="2902407"/>
            <a:ext cx="2156074" cy="701260"/>
            <a:chOff x="0" y="0"/>
            <a:chExt cx="567855" cy="184694"/>
          </a:xfrm>
        </p:grpSpPr>
        <p:sp>
          <p:nvSpPr>
            <p:cNvPr id="86" name="Freeform 86"/>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87" name="TextBox 87"/>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Water Pollution</a:t>
              </a:r>
            </a:p>
          </p:txBody>
        </p:sp>
      </p:grpSp>
      <p:grpSp>
        <p:nvGrpSpPr>
          <p:cNvPr id="88" name="Group 88"/>
          <p:cNvGrpSpPr/>
          <p:nvPr/>
        </p:nvGrpSpPr>
        <p:grpSpPr>
          <a:xfrm>
            <a:off x="4511904" y="2902407"/>
            <a:ext cx="2156074" cy="701260"/>
            <a:chOff x="0" y="0"/>
            <a:chExt cx="567855" cy="184694"/>
          </a:xfrm>
        </p:grpSpPr>
        <p:sp>
          <p:nvSpPr>
            <p:cNvPr id="89" name="Freeform 89"/>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90" name="TextBox 90"/>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grpSp>
        <p:nvGrpSpPr>
          <p:cNvPr id="91" name="Group 91"/>
          <p:cNvGrpSpPr/>
          <p:nvPr/>
        </p:nvGrpSpPr>
        <p:grpSpPr>
          <a:xfrm>
            <a:off x="6789720" y="2020173"/>
            <a:ext cx="2156074" cy="701260"/>
            <a:chOff x="0" y="0"/>
            <a:chExt cx="567855" cy="184694"/>
          </a:xfrm>
        </p:grpSpPr>
        <p:sp>
          <p:nvSpPr>
            <p:cNvPr id="92" name="Freeform 92"/>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93" name="TextBox 93"/>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Child Labor</a:t>
              </a:r>
            </a:p>
          </p:txBody>
        </p:sp>
      </p:grpSp>
      <p:grpSp>
        <p:nvGrpSpPr>
          <p:cNvPr id="94" name="Group 94"/>
          <p:cNvGrpSpPr/>
          <p:nvPr/>
        </p:nvGrpSpPr>
        <p:grpSpPr>
          <a:xfrm>
            <a:off x="9069619" y="2039223"/>
            <a:ext cx="2156074" cy="701260"/>
            <a:chOff x="0" y="0"/>
            <a:chExt cx="567855" cy="184694"/>
          </a:xfrm>
        </p:grpSpPr>
        <p:sp>
          <p:nvSpPr>
            <p:cNvPr id="95" name="Freeform 95"/>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96" name="TextBox 96"/>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Dust community</a:t>
              </a:r>
            </a:p>
          </p:txBody>
        </p:sp>
      </p:grpSp>
      <p:grpSp>
        <p:nvGrpSpPr>
          <p:cNvPr id="97" name="Group 97"/>
          <p:cNvGrpSpPr/>
          <p:nvPr/>
        </p:nvGrpSpPr>
        <p:grpSpPr>
          <a:xfrm>
            <a:off x="11349517" y="2039223"/>
            <a:ext cx="2156074" cy="701260"/>
            <a:chOff x="0" y="0"/>
            <a:chExt cx="567855" cy="184694"/>
          </a:xfrm>
        </p:grpSpPr>
        <p:sp>
          <p:nvSpPr>
            <p:cNvPr id="98" name="Freeform 98"/>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99" name="TextBox 99"/>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grpSp>
        <p:nvGrpSpPr>
          <p:cNvPr id="100" name="Group 100"/>
          <p:cNvGrpSpPr/>
          <p:nvPr/>
        </p:nvGrpSpPr>
        <p:grpSpPr>
          <a:xfrm>
            <a:off x="9069619" y="2902407"/>
            <a:ext cx="2156074" cy="701260"/>
            <a:chOff x="0" y="0"/>
            <a:chExt cx="567855" cy="184694"/>
          </a:xfrm>
        </p:grpSpPr>
        <p:sp>
          <p:nvSpPr>
            <p:cNvPr id="101" name="Freeform 101"/>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02" name="TextBox 102"/>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grpSp>
        <p:nvGrpSpPr>
          <p:cNvPr id="103" name="Group 103"/>
          <p:cNvGrpSpPr/>
          <p:nvPr/>
        </p:nvGrpSpPr>
        <p:grpSpPr>
          <a:xfrm>
            <a:off x="4509821" y="3784642"/>
            <a:ext cx="2156074" cy="701260"/>
            <a:chOff x="0" y="0"/>
            <a:chExt cx="567855" cy="184694"/>
          </a:xfrm>
        </p:grpSpPr>
        <p:sp>
          <p:nvSpPr>
            <p:cNvPr id="104" name="Freeform 104"/>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05" name="TextBox 105"/>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sp>
        <p:nvSpPr>
          <p:cNvPr id="106" name="Freeform 106"/>
          <p:cNvSpPr/>
          <p:nvPr/>
        </p:nvSpPr>
        <p:spPr>
          <a:xfrm>
            <a:off x="3920476" y="3603667"/>
            <a:ext cx="750645" cy="481351"/>
          </a:xfrm>
          <a:custGeom>
            <a:avLst/>
            <a:gdLst/>
            <a:ahLst/>
            <a:cxnLst/>
            <a:rect l="l" t="t" r="r" b="b"/>
            <a:pathLst>
              <a:path w="750645" h="481351">
                <a:moveTo>
                  <a:pt x="0" y="0"/>
                </a:moveTo>
                <a:lnTo>
                  <a:pt x="750645" y="0"/>
                </a:lnTo>
                <a:lnTo>
                  <a:pt x="750645" y="481351"/>
                </a:lnTo>
                <a:lnTo>
                  <a:pt x="0" y="481351"/>
                </a:lnTo>
                <a:lnTo>
                  <a:pt x="0" y="0"/>
                </a:lnTo>
                <a:close/>
              </a:path>
            </a:pathLst>
          </a:custGeom>
          <a:blipFill>
            <a:blip r:embed="rId9"/>
            <a:stretch>
              <a:fillRect/>
            </a:stretch>
          </a:blipFill>
        </p:spPr>
        <p:txBody>
          <a:bodyPr/>
          <a:lstStyle/>
          <a:p>
            <a:endParaRPr lang="nl-NL"/>
          </a:p>
        </p:txBody>
      </p:sp>
      <p:grpSp>
        <p:nvGrpSpPr>
          <p:cNvPr id="107" name="Group 107"/>
          <p:cNvGrpSpPr/>
          <p:nvPr/>
        </p:nvGrpSpPr>
        <p:grpSpPr>
          <a:xfrm>
            <a:off x="6789720" y="3784642"/>
            <a:ext cx="2156074" cy="701260"/>
            <a:chOff x="0" y="0"/>
            <a:chExt cx="567855" cy="184694"/>
          </a:xfrm>
        </p:grpSpPr>
        <p:sp>
          <p:nvSpPr>
            <p:cNvPr id="108" name="Freeform 108"/>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09" name="TextBox 109"/>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FoA</a:t>
              </a:r>
            </a:p>
          </p:txBody>
        </p:sp>
      </p:grpSp>
      <p:grpSp>
        <p:nvGrpSpPr>
          <p:cNvPr id="110" name="Group 110"/>
          <p:cNvGrpSpPr/>
          <p:nvPr/>
        </p:nvGrpSpPr>
        <p:grpSpPr>
          <a:xfrm>
            <a:off x="13629416" y="1128457"/>
            <a:ext cx="2156074" cy="701260"/>
            <a:chOff x="0" y="0"/>
            <a:chExt cx="567855" cy="184694"/>
          </a:xfrm>
        </p:grpSpPr>
        <p:sp>
          <p:nvSpPr>
            <p:cNvPr id="111" name="Freeform 111"/>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12" name="TextBox 112"/>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FoA</a:t>
              </a:r>
            </a:p>
          </p:txBody>
        </p:sp>
      </p:grpSp>
      <p:grpSp>
        <p:nvGrpSpPr>
          <p:cNvPr id="113" name="Group 113"/>
          <p:cNvGrpSpPr/>
          <p:nvPr/>
        </p:nvGrpSpPr>
        <p:grpSpPr>
          <a:xfrm>
            <a:off x="9069619" y="3784642"/>
            <a:ext cx="2156074" cy="701260"/>
            <a:chOff x="0" y="0"/>
            <a:chExt cx="567855" cy="184694"/>
          </a:xfrm>
        </p:grpSpPr>
        <p:sp>
          <p:nvSpPr>
            <p:cNvPr id="114" name="Freeform 114"/>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AC5F7C"/>
            </a:solidFill>
          </p:spPr>
          <p:txBody>
            <a:bodyPr/>
            <a:lstStyle/>
            <a:p>
              <a:endParaRPr lang="nl-NL"/>
            </a:p>
          </p:txBody>
        </p:sp>
        <p:sp>
          <p:nvSpPr>
            <p:cNvPr id="115" name="TextBox 115"/>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GenderBVH</a:t>
              </a:r>
            </a:p>
          </p:txBody>
        </p:sp>
      </p:grpSp>
      <p:grpSp>
        <p:nvGrpSpPr>
          <p:cNvPr id="116" name="Group 116"/>
          <p:cNvGrpSpPr/>
          <p:nvPr/>
        </p:nvGrpSpPr>
        <p:grpSpPr>
          <a:xfrm>
            <a:off x="11349517" y="3784642"/>
            <a:ext cx="2156074" cy="701260"/>
            <a:chOff x="0" y="0"/>
            <a:chExt cx="567855" cy="184694"/>
          </a:xfrm>
        </p:grpSpPr>
        <p:sp>
          <p:nvSpPr>
            <p:cNvPr id="117" name="Freeform 117"/>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18" name="TextBox 118"/>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No contracts</a:t>
              </a:r>
            </a:p>
          </p:txBody>
        </p:sp>
      </p:grpSp>
      <p:grpSp>
        <p:nvGrpSpPr>
          <p:cNvPr id="119" name="Group 119"/>
          <p:cNvGrpSpPr/>
          <p:nvPr/>
        </p:nvGrpSpPr>
        <p:grpSpPr>
          <a:xfrm>
            <a:off x="13629416" y="3784642"/>
            <a:ext cx="2156074" cy="701260"/>
            <a:chOff x="0" y="0"/>
            <a:chExt cx="567855" cy="184694"/>
          </a:xfrm>
        </p:grpSpPr>
        <p:sp>
          <p:nvSpPr>
            <p:cNvPr id="120" name="Freeform 120"/>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21" name="TextBox 121"/>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grpSp>
        <p:nvGrpSpPr>
          <p:cNvPr id="122" name="Group 122"/>
          <p:cNvGrpSpPr/>
          <p:nvPr/>
        </p:nvGrpSpPr>
        <p:grpSpPr>
          <a:xfrm>
            <a:off x="15909314" y="3784642"/>
            <a:ext cx="2156074" cy="701260"/>
            <a:chOff x="0" y="0"/>
            <a:chExt cx="567855" cy="184694"/>
          </a:xfrm>
        </p:grpSpPr>
        <p:sp>
          <p:nvSpPr>
            <p:cNvPr id="123" name="Freeform 123"/>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24" name="TextBox 124"/>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Air pollution</a:t>
              </a:r>
            </a:p>
          </p:txBody>
        </p:sp>
      </p:grpSp>
      <p:grpSp>
        <p:nvGrpSpPr>
          <p:cNvPr id="125" name="Group 125"/>
          <p:cNvGrpSpPr/>
          <p:nvPr/>
        </p:nvGrpSpPr>
        <p:grpSpPr>
          <a:xfrm>
            <a:off x="4511904" y="4666876"/>
            <a:ext cx="2156074" cy="701260"/>
            <a:chOff x="0" y="0"/>
            <a:chExt cx="567855" cy="184694"/>
          </a:xfrm>
        </p:grpSpPr>
        <p:sp>
          <p:nvSpPr>
            <p:cNvPr id="126" name="Freeform 126"/>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27" name="TextBox 127"/>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sp>
        <p:nvSpPr>
          <p:cNvPr id="128" name="Freeform 128"/>
          <p:cNvSpPr/>
          <p:nvPr/>
        </p:nvSpPr>
        <p:spPr>
          <a:xfrm>
            <a:off x="3920476" y="4521233"/>
            <a:ext cx="750645" cy="500117"/>
          </a:xfrm>
          <a:custGeom>
            <a:avLst/>
            <a:gdLst/>
            <a:ahLst/>
            <a:cxnLst/>
            <a:rect l="l" t="t" r="r" b="b"/>
            <a:pathLst>
              <a:path w="750645" h="500117">
                <a:moveTo>
                  <a:pt x="0" y="0"/>
                </a:moveTo>
                <a:lnTo>
                  <a:pt x="750645" y="0"/>
                </a:lnTo>
                <a:lnTo>
                  <a:pt x="750645" y="500118"/>
                </a:lnTo>
                <a:lnTo>
                  <a:pt x="0" y="500118"/>
                </a:lnTo>
                <a:lnTo>
                  <a:pt x="0" y="0"/>
                </a:lnTo>
                <a:close/>
              </a:path>
            </a:pathLst>
          </a:custGeom>
          <a:blipFill>
            <a:blip r:embed="rId10"/>
            <a:stretch>
              <a:fillRect/>
            </a:stretch>
          </a:blipFill>
        </p:spPr>
        <p:txBody>
          <a:bodyPr/>
          <a:lstStyle/>
          <a:p>
            <a:endParaRPr lang="nl-NL"/>
          </a:p>
        </p:txBody>
      </p:sp>
      <p:grpSp>
        <p:nvGrpSpPr>
          <p:cNvPr id="129" name="Group 129"/>
          <p:cNvGrpSpPr/>
          <p:nvPr/>
        </p:nvGrpSpPr>
        <p:grpSpPr>
          <a:xfrm>
            <a:off x="4511904" y="5549111"/>
            <a:ext cx="2156074" cy="701260"/>
            <a:chOff x="0" y="0"/>
            <a:chExt cx="567855" cy="184694"/>
          </a:xfrm>
        </p:grpSpPr>
        <p:sp>
          <p:nvSpPr>
            <p:cNvPr id="130" name="Freeform 130"/>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31" name="TextBox 131"/>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sp>
        <p:nvSpPr>
          <p:cNvPr id="132" name="Freeform 132"/>
          <p:cNvSpPr/>
          <p:nvPr/>
        </p:nvSpPr>
        <p:spPr>
          <a:xfrm>
            <a:off x="3920476" y="5402351"/>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10"/>
            <a:stretch>
              <a:fillRect/>
            </a:stretch>
          </a:blipFill>
        </p:spPr>
        <p:txBody>
          <a:bodyPr/>
          <a:lstStyle/>
          <a:p>
            <a:endParaRPr lang="nl-NL"/>
          </a:p>
        </p:txBody>
      </p:sp>
      <p:grpSp>
        <p:nvGrpSpPr>
          <p:cNvPr id="133" name="Group 133"/>
          <p:cNvGrpSpPr/>
          <p:nvPr/>
        </p:nvGrpSpPr>
        <p:grpSpPr>
          <a:xfrm>
            <a:off x="4511904" y="6412295"/>
            <a:ext cx="2156074" cy="701260"/>
            <a:chOff x="0" y="0"/>
            <a:chExt cx="567855" cy="184694"/>
          </a:xfrm>
        </p:grpSpPr>
        <p:sp>
          <p:nvSpPr>
            <p:cNvPr id="134" name="Freeform 134"/>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35" name="TextBox 135"/>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Chemical residue</a:t>
              </a:r>
            </a:p>
          </p:txBody>
        </p:sp>
      </p:grpSp>
      <p:sp>
        <p:nvSpPr>
          <p:cNvPr id="136" name="Freeform 136"/>
          <p:cNvSpPr/>
          <p:nvPr/>
        </p:nvSpPr>
        <p:spPr>
          <a:xfrm>
            <a:off x="3920476" y="6284585"/>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10"/>
            <a:stretch>
              <a:fillRect/>
            </a:stretch>
          </a:blipFill>
        </p:spPr>
        <p:txBody>
          <a:bodyPr/>
          <a:lstStyle/>
          <a:p>
            <a:endParaRPr lang="nl-NL"/>
          </a:p>
        </p:txBody>
      </p:sp>
      <p:grpSp>
        <p:nvGrpSpPr>
          <p:cNvPr id="137" name="Group 137"/>
          <p:cNvGrpSpPr/>
          <p:nvPr/>
        </p:nvGrpSpPr>
        <p:grpSpPr>
          <a:xfrm>
            <a:off x="4509821" y="7316307"/>
            <a:ext cx="2156074" cy="701260"/>
            <a:chOff x="0" y="0"/>
            <a:chExt cx="567855" cy="184694"/>
          </a:xfrm>
        </p:grpSpPr>
        <p:sp>
          <p:nvSpPr>
            <p:cNvPr id="138" name="Freeform 138"/>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39" name="TextBox 139"/>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Air pollution</a:t>
              </a:r>
            </a:p>
          </p:txBody>
        </p:sp>
      </p:grpSp>
      <p:sp>
        <p:nvSpPr>
          <p:cNvPr id="140" name="Freeform 140"/>
          <p:cNvSpPr/>
          <p:nvPr/>
        </p:nvSpPr>
        <p:spPr>
          <a:xfrm>
            <a:off x="3920476" y="7166820"/>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10"/>
            <a:stretch>
              <a:fillRect/>
            </a:stretch>
          </a:blipFill>
        </p:spPr>
        <p:txBody>
          <a:bodyPr/>
          <a:lstStyle/>
          <a:p>
            <a:endParaRPr lang="nl-NL"/>
          </a:p>
        </p:txBody>
      </p:sp>
      <p:grpSp>
        <p:nvGrpSpPr>
          <p:cNvPr id="141" name="Group 141"/>
          <p:cNvGrpSpPr/>
          <p:nvPr/>
        </p:nvGrpSpPr>
        <p:grpSpPr>
          <a:xfrm>
            <a:off x="6789720" y="4666876"/>
            <a:ext cx="2156074" cy="701260"/>
            <a:chOff x="0" y="0"/>
            <a:chExt cx="567855" cy="184694"/>
          </a:xfrm>
        </p:grpSpPr>
        <p:sp>
          <p:nvSpPr>
            <p:cNvPr id="142" name="Freeform 142"/>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43" name="TextBox 143"/>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0-Hour contracts</a:t>
              </a:r>
            </a:p>
          </p:txBody>
        </p:sp>
      </p:grpSp>
      <p:grpSp>
        <p:nvGrpSpPr>
          <p:cNvPr id="144" name="Group 144"/>
          <p:cNvGrpSpPr/>
          <p:nvPr/>
        </p:nvGrpSpPr>
        <p:grpSpPr>
          <a:xfrm>
            <a:off x="9069619" y="4666876"/>
            <a:ext cx="2156074" cy="701260"/>
            <a:chOff x="0" y="0"/>
            <a:chExt cx="567855" cy="184694"/>
          </a:xfrm>
        </p:grpSpPr>
        <p:sp>
          <p:nvSpPr>
            <p:cNvPr id="145" name="Freeform 145"/>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46" name="TextBox 146"/>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grpSp>
        <p:nvGrpSpPr>
          <p:cNvPr id="147" name="Group 147"/>
          <p:cNvGrpSpPr/>
          <p:nvPr/>
        </p:nvGrpSpPr>
        <p:grpSpPr>
          <a:xfrm>
            <a:off x="13629416" y="2020173"/>
            <a:ext cx="2156074" cy="701260"/>
            <a:chOff x="0" y="0"/>
            <a:chExt cx="567855" cy="184694"/>
          </a:xfrm>
        </p:grpSpPr>
        <p:sp>
          <p:nvSpPr>
            <p:cNvPr id="148" name="Freeform 148"/>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49" name="TextBox 149"/>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grpSp>
        <p:nvGrpSpPr>
          <p:cNvPr id="150" name="Group 150"/>
          <p:cNvGrpSpPr/>
          <p:nvPr/>
        </p:nvGrpSpPr>
        <p:grpSpPr>
          <a:xfrm>
            <a:off x="6789720" y="5549111"/>
            <a:ext cx="2156074" cy="701260"/>
            <a:chOff x="0" y="0"/>
            <a:chExt cx="567855" cy="184694"/>
          </a:xfrm>
        </p:grpSpPr>
        <p:sp>
          <p:nvSpPr>
            <p:cNvPr id="151" name="Freeform 151"/>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52" name="TextBox 152"/>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0-Hour contracts</a:t>
              </a:r>
            </a:p>
          </p:txBody>
        </p:sp>
      </p:grpSp>
      <p:grpSp>
        <p:nvGrpSpPr>
          <p:cNvPr id="153" name="Group 153"/>
          <p:cNvGrpSpPr/>
          <p:nvPr/>
        </p:nvGrpSpPr>
        <p:grpSpPr>
          <a:xfrm>
            <a:off x="4511904" y="8162342"/>
            <a:ext cx="2156074" cy="701260"/>
            <a:chOff x="0" y="0"/>
            <a:chExt cx="567855" cy="184694"/>
          </a:xfrm>
        </p:grpSpPr>
        <p:sp>
          <p:nvSpPr>
            <p:cNvPr id="154" name="Freeform 154"/>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55" name="TextBox 155"/>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grpSp>
        <p:nvGrpSpPr>
          <p:cNvPr id="156" name="Group 156"/>
          <p:cNvGrpSpPr/>
          <p:nvPr/>
        </p:nvGrpSpPr>
        <p:grpSpPr>
          <a:xfrm>
            <a:off x="6789720" y="8162342"/>
            <a:ext cx="2156074" cy="701260"/>
            <a:chOff x="0" y="0"/>
            <a:chExt cx="567855" cy="184694"/>
          </a:xfrm>
        </p:grpSpPr>
        <p:sp>
          <p:nvSpPr>
            <p:cNvPr id="157" name="Freeform 157"/>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58" name="TextBox 158"/>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grpSp>
        <p:nvGrpSpPr>
          <p:cNvPr id="159" name="Group 159"/>
          <p:cNvGrpSpPr/>
          <p:nvPr/>
        </p:nvGrpSpPr>
        <p:grpSpPr>
          <a:xfrm>
            <a:off x="9069619" y="8162342"/>
            <a:ext cx="2156074" cy="701260"/>
            <a:chOff x="0" y="0"/>
            <a:chExt cx="567855" cy="184694"/>
          </a:xfrm>
        </p:grpSpPr>
        <p:sp>
          <p:nvSpPr>
            <p:cNvPr id="160" name="Freeform 160"/>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61" name="TextBox 161"/>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Water Pollution</a:t>
              </a:r>
            </a:p>
          </p:txBody>
        </p:sp>
      </p:grpSp>
      <p:grpSp>
        <p:nvGrpSpPr>
          <p:cNvPr id="162" name="Group 162"/>
          <p:cNvGrpSpPr/>
          <p:nvPr/>
        </p:nvGrpSpPr>
        <p:grpSpPr>
          <a:xfrm>
            <a:off x="11349517" y="8162342"/>
            <a:ext cx="2156074" cy="701260"/>
            <a:chOff x="0" y="0"/>
            <a:chExt cx="567855" cy="184694"/>
          </a:xfrm>
        </p:grpSpPr>
        <p:sp>
          <p:nvSpPr>
            <p:cNvPr id="163" name="Freeform 163"/>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64" name="TextBox 164"/>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Emissions</a:t>
              </a:r>
            </a:p>
          </p:txBody>
        </p:sp>
      </p:grpSp>
      <p:grpSp>
        <p:nvGrpSpPr>
          <p:cNvPr id="165" name="Group 165"/>
          <p:cNvGrpSpPr/>
          <p:nvPr/>
        </p:nvGrpSpPr>
        <p:grpSpPr>
          <a:xfrm>
            <a:off x="13629416" y="8162342"/>
            <a:ext cx="2156074" cy="701260"/>
            <a:chOff x="0" y="0"/>
            <a:chExt cx="567855" cy="184694"/>
          </a:xfrm>
        </p:grpSpPr>
        <p:sp>
          <p:nvSpPr>
            <p:cNvPr id="166" name="Freeform 166"/>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67" name="TextBox 167"/>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FoA</a:t>
              </a:r>
            </a:p>
          </p:txBody>
        </p:sp>
      </p:grpSp>
      <p:grpSp>
        <p:nvGrpSpPr>
          <p:cNvPr id="168" name="Group 168"/>
          <p:cNvGrpSpPr/>
          <p:nvPr/>
        </p:nvGrpSpPr>
        <p:grpSpPr>
          <a:xfrm>
            <a:off x="15912321" y="8162342"/>
            <a:ext cx="2156074" cy="701260"/>
            <a:chOff x="0" y="0"/>
            <a:chExt cx="567855" cy="184694"/>
          </a:xfrm>
        </p:grpSpPr>
        <p:sp>
          <p:nvSpPr>
            <p:cNvPr id="169" name="Freeform 169"/>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70" name="TextBox 170"/>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Long workdays</a:t>
              </a:r>
            </a:p>
          </p:txBody>
        </p:sp>
      </p:grpSp>
      <p:grpSp>
        <p:nvGrpSpPr>
          <p:cNvPr id="171" name="Group 171"/>
          <p:cNvGrpSpPr/>
          <p:nvPr/>
        </p:nvGrpSpPr>
        <p:grpSpPr>
          <a:xfrm>
            <a:off x="4511904" y="9044576"/>
            <a:ext cx="2156074" cy="701260"/>
            <a:chOff x="0" y="0"/>
            <a:chExt cx="567855" cy="184694"/>
          </a:xfrm>
        </p:grpSpPr>
        <p:sp>
          <p:nvSpPr>
            <p:cNvPr id="172" name="Freeform 172"/>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73" name="TextBox 173"/>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No contracts</a:t>
              </a:r>
            </a:p>
          </p:txBody>
        </p:sp>
      </p:grpSp>
      <p:grpSp>
        <p:nvGrpSpPr>
          <p:cNvPr id="174" name="Group 174"/>
          <p:cNvGrpSpPr/>
          <p:nvPr/>
        </p:nvGrpSpPr>
        <p:grpSpPr>
          <a:xfrm>
            <a:off x="6789720" y="9044576"/>
            <a:ext cx="2156074" cy="701260"/>
            <a:chOff x="0" y="0"/>
            <a:chExt cx="567855" cy="184694"/>
          </a:xfrm>
        </p:grpSpPr>
        <p:sp>
          <p:nvSpPr>
            <p:cNvPr id="175" name="Freeform 175"/>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76" name="TextBox 176"/>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grpSp>
        <p:nvGrpSpPr>
          <p:cNvPr id="177" name="Group 177"/>
          <p:cNvGrpSpPr/>
          <p:nvPr/>
        </p:nvGrpSpPr>
        <p:grpSpPr>
          <a:xfrm>
            <a:off x="9069619" y="9044576"/>
            <a:ext cx="2156074" cy="701260"/>
            <a:chOff x="0" y="0"/>
            <a:chExt cx="567855" cy="184694"/>
          </a:xfrm>
        </p:grpSpPr>
        <p:sp>
          <p:nvSpPr>
            <p:cNvPr id="178" name="Freeform 178"/>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79" name="TextBox 179"/>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FoA</a:t>
              </a:r>
            </a:p>
          </p:txBody>
        </p:sp>
      </p:grpSp>
      <p:grpSp>
        <p:nvGrpSpPr>
          <p:cNvPr id="180" name="Group 180"/>
          <p:cNvGrpSpPr/>
          <p:nvPr/>
        </p:nvGrpSpPr>
        <p:grpSpPr>
          <a:xfrm>
            <a:off x="11349517" y="9044576"/>
            <a:ext cx="2156074" cy="701260"/>
            <a:chOff x="0" y="0"/>
            <a:chExt cx="567855" cy="184694"/>
          </a:xfrm>
        </p:grpSpPr>
        <p:sp>
          <p:nvSpPr>
            <p:cNvPr id="181" name="Freeform 181"/>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82" name="TextBox 182"/>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grpSp>
        <p:nvGrpSpPr>
          <p:cNvPr id="183" name="Group 183"/>
          <p:cNvGrpSpPr/>
          <p:nvPr/>
        </p:nvGrpSpPr>
        <p:grpSpPr>
          <a:xfrm>
            <a:off x="13629416" y="9077281"/>
            <a:ext cx="2156074" cy="701260"/>
            <a:chOff x="0" y="0"/>
            <a:chExt cx="567855" cy="184694"/>
          </a:xfrm>
        </p:grpSpPr>
        <p:sp>
          <p:nvSpPr>
            <p:cNvPr id="184" name="Freeform 184"/>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AC5F7C"/>
            </a:solidFill>
          </p:spPr>
          <p:txBody>
            <a:bodyPr/>
            <a:lstStyle/>
            <a:p>
              <a:endParaRPr lang="nl-NL"/>
            </a:p>
          </p:txBody>
        </p:sp>
        <p:sp>
          <p:nvSpPr>
            <p:cNvPr id="185" name="TextBox 185"/>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GenderBVH</a:t>
              </a:r>
            </a:p>
          </p:txBody>
        </p:sp>
      </p:grpSp>
      <p:grpSp>
        <p:nvGrpSpPr>
          <p:cNvPr id="186" name="Group 186"/>
          <p:cNvGrpSpPr/>
          <p:nvPr/>
        </p:nvGrpSpPr>
        <p:grpSpPr>
          <a:xfrm>
            <a:off x="15912321" y="9077281"/>
            <a:ext cx="2156074" cy="701260"/>
            <a:chOff x="0" y="0"/>
            <a:chExt cx="567855" cy="184694"/>
          </a:xfrm>
        </p:grpSpPr>
        <p:sp>
          <p:nvSpPr>
            <p:cNvPr id="187" name="Freeform 187"/>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88" name="TextBox 188"/>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Air pollution</a:t>
              </a:r>
            </a:p>
          </p:txBody>
        </p:sp>
      </p:grpSp>
      <p:sp>
        <p:nvSpPr>
          <p:cNvPr id="189" name="Freeform 189"/>
          <p:cNvSpPr/>
          <p:nvPr/>
        </p:nvSpPr>
        <p:spPr>
          <a:xfrm>
            <a:off x="3621092" y="2652349"/>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6"/>
            <a:stretch>
              <a:fillRect/>
            </a:stretch>
          </a:blipFill>
        </p:spPr>
        <p:txBody>
          <a:bodyPr/>
          <a:lstStyle/>
          <a:p>
            <a:endParaRPr lang="nl-NL"/>
          </a:p>
        </p:txBody>
      </p:sp>
      <p:sp>
        <p:nvSpPr>
          <p:cNvPr id="190" name="Freeform 190"/>
          <p:cNvSpPr/>
          <p:nvPr/>
        </p:nvSpPr>
        <p:spPr>
          <a:xfrm>
            <a:off x="3912692" y="3013196"/>
            <a:ext cx="750645" cy="479682"/>
          </a:xfrm>
          <a:custGeom>
            <a:avLst/>
            <a:gdLst/>
            <a:ahLst/>
            <a:cxnLst/>
            <a:rect l="l" t="t" r="r" b="b"/>
            <a:pathLst>
              <a:path w="750645" h="479682">
                <a:moveTo>
                  <a:pt x="0" y="0"/>
                </a:moveTo>
                <a:lnTo>
                  <a:pt x="750645" y="0"/>
                </a:lnTo>
                <a:lnTo>
                  <a:pt x="750645" y="479682"/>
                </a:lnTo>
                <a:lnTo>
                  <a:pt x="0" y="479682"/>
                </a:lnTo>
                <a:lnTo>
                  <a:pt x="0" y="0"/>
                </a:lnTo>
                <a:close/>
              </a:path>
            </a:pathLst>
          </a:custGeom>
          <a:blipFill>
            <a:blip r:embed="rId8"/>
            <a:stretch>
              <a:fillRect l="-6504"/>
            </a:stretch>
          </a:blipFill>
        </p:spPr>
        <p:txBody>
          <a:bodyPr/>
          <a:lstStyle/>
          <a:p>
            <a:endParaRPr lang="nl-NL"/>
          </a:p>
        </p:txBody>
      </p:sp>
      <p:sp>
        <p:nvSpPr>
          <p:cNvPr id="191" name="Freeform 191"/>
          <p:cNvSpPr/>
          <p:nvPr/>
        </p:nvSpPr>
        <p:spPr>
          <a:xfrm rot="544866">
            <a:off x="13347624" y="4771292"/>
            <a:ext cx="3060127" cy="2895645"/>
          </a:xfrm>
          <a:custGeom>
            <a:avLst/>
            <a:gdLst/>
            <a:ahLst/>
            <a:cxnLst/>
            <a:rect l="l" t="t" r="r" b="b"/>
            <a:pathLst>
              <a:path w="3060127" h="2895645">
                <a:moveTo>
                  <a:pt x="0" y="0"/>
                </a:moveTo>
                <a:lnTo>
                  <a:pt x="3060127" y="0"/>
                </a:lnTo>
                <a:lnTo>
                  <a:pt x="3060127" y="2895645"/>
                </a:lnTo>
                <a:lnTo>
                  <a:pt x="0" y="289564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Prioritize Adverse Impacts</a:t>
            </a:r>
          </a:p>
        </p:txBody>
      </p:sp>
      <p:grpSp>
        <p:nvGrpSpPr>
          <p:cNvPr id="3" name="Group 3"/>
          <p:cNvGrpSpPr/>
          <p:nvPr/>
        </p:nvGrpSpPr>
        <p:grpSpPr>
          <a:xfrm>
            <a:off x="15664821"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719075" y="2722426"/>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8695156" y="1929474"/>
            <a:ext cx="5247716" cy="3076474"/>
          </a:xfrm>
          <a:custGeom>
            <a:avLst/>
            <a:gdLst/>
            <a:ahLst/>
            <a:cxnLst/>
            <a:rect l="l" t="t" r="r" b="b"/>
            <a:pathLst>
              <a:path w="5247716" h="3076474">
                <a:moveTo>
                  <a:pt x="0" y="0"/>
                </a:moveTo>
                <a:lnTo>
                  <a:pt x="5247716" y="0"/>
                </a:lnTo>
                <a:lnTo>
                  <a:pt x="5247716" y="3076474"/>
                </a:lnTo>
                <a:lnTo>
                  <a:pt x="0" y="30764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344359" y="3123946"/>
            <a:ext cx="14991287" cy="61343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If needed, companies can prioritize based on: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Severity</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Likelihood</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3" name="Group 3"/>
          <p:cNvGrpSpPr/>
          <p:nvPr/>
        </p:nvGrpSpPr>
        <p:grpSpPr>
          <a:xfrm>
            <a:off x="7169905" y="2835368"/>
            <a:ext cx="4639529" cy="4796693"/>
            <a:chOff x="-3460" y="-400050"/>
            <a:chExt cx="1221934" cy="1263327"/>
          </a:xfrm>
        </p:grpSpPr>
        <p:sp>
          <p:nvSpPr>
            <p:cNvPr id="4" name="Freeform 4"/>
            <p:cNvSpPr/>
            <p:nvPr/>
          </p:nvSpPr>
          <p:spPr>
            <a:xfrm>
              <a:off x="-3460" y="-123818"/>
              <a:ext cx="1218474" cy="863277"/>
            </a:xfrm>
            <a:custGeom>
              <a:avLst/>
              <a:gdLst/>
              <a:ahLst/>
              <a:cxnLst/>
              <a:rect l="l" t="t" r="r" b="b"/>
              <a:pathLst>
                <a:path w="1218474" h="863277">
                  <a:moveTo>
                    <a:pt x="85345" y="0"/>
                  </a:moveTo>
                  <a:lnTo>
                    <a:pt x="1133129" y="0"/>
                  </a:lnTo>
                  <a:cubicBezTo>
                    <a:pt x="1155764" y="0"/>
                    <a:pt x="1177472" y="8992"/>
                    <a:pt x="1193477" y="24997"/>
                  </a:cubicBezTo>
                  <a:cubicBezTo>
                    <a:pt x="1209482" y="41002"/>
                    <a:pt x="1218474" y="62710"/>
                    <a:pt x="1218474" y="85345"/>
                  </a:cubicBezTo>
                  <a:lnTo>
                    <a:pt x="1218474" y="777932"/>
                  </a:lnTo>
                  <a:cubicBezTo>
                    <a:pt x="1218474" y="825067"/>
                    <a:pt x="1180264" y="863277"/>
                    <a:pt x="1133129" y="863277"/>
                  </a:cubicBezTo>
                  <a:lnTo>
                    <a:pt x="85345" y="863277"/>
                  </a:lnTo>
                  <a:cubicBezTo>
                    <a:pt x="38210" y="863277"/>
                    <a:pt x="0" y="825067"/>
                    <a:pt x="0" y="777932"/>
                  </a:cubicBezTo>
                  <a:lnTo>
                    <a:pt x="0" y="85345"/>
                  </a:lnTo>
                  <a:cubicBezTo>
                    <a:pt x="0" y="38210"/>
                    <a:pt x="38210" y="0"/>
                    <a:pt x="85345" y="0"/>
                  </a:cubicBezTo>
                  <a:close/>
                </a:path>
              </a:pathLst>
            </a:custGeom>
            <a:solidFill>
              <a:srgbClr val="FBBC43"/>
            </a:solidFill>
          </p:spPr>
          <p:txBody>
            <a:bodyPr/>
            <a:lstStyle/>
            <a:p>
              <a:endParaRPr lang="nl-NL"/>
            </a:p>
          </p:txBody>
        </p:sp>
        <p:sp>
          <p:nvSpPr>
            <p:cNvPr id="5" name="TextBox 5"/>
            <p:cNvSpPr txBox="1"/>
            <p:nvPr/>
          </p:nvSpPr>
          <p:spPr>
            <a:xfrm>
              <a:off x="0" y="-400050"/>
              <a:ext cx="1218474" cy="1263327"/>
            </a:xfrm>
            <a:prstGeom prst="rect">
              <a:avLst/>
            </a:prstGeom>
          </p:spPr>
          <p:txBody>
            <a:bodyPr lIns="50800" tIns="50800" rIns="50800" bIns="50800" rtlCol="0" anchor="ctr"/>
            <a:lstStyle/>
            <a:p>
              <a:pPr marL="637536" lvl="1" indent="-318768" algn="l">
                <a:lnSpc>
                  <a:spcPts val="7382"/>
                </a:lnSpc>
                <a:buFont typeface="Arial"/>
                <a:buChar char="•"/>
              </a:pPr>
              <a:r>
                <a:rPr lang="en-US" sz="2952" dirty="0">
                  <a:solidFill>
                    <a:srgbClr val="FFFFFF"/>
                  </a:solidFill>
                  <a:latin typeface="Graphik Bold"/>
                  <a:ea typeface="Graphik Bold"/>
                  <a:cs typeface="Graphik Bold"/>
                  <a:sym typeface="Graphik Bold"/>
                </a:rPr>
                <a:t>Scale</a:t>
              </a:r>
            </a:p>
            <a:p>
              <a:pPr marL="637536" lvl="1" indent="-318768" algn="l">
                <a:lnSpc>
                  <a:spcPts val="7382"/>
                </a:lnSpc>
                <a:buFont typeface="Arial"/>
                <a:buChar char="•"/>
              </a:pPr>
              <a:r>
                <a:rPr lang="en-US" sz="2952" dirty="0">
                  <a:solidFill>
                    <a:srgbClr val="FFFFFF"/>
                  </a:solidFill>
                  <a:latin typeface="Graphik Bold"/>
                  <a:ea typeface="Graphik Bold"/>
                  <a:cs typeface="Graphik Bold"/>
                  <a:sym typeface="Graphik Bold"/>
                </a:rPr>
                <a:t>Scope</a:t>
              </a:r>
            </a:p>
            <a:p>
              <a:pPr marL="637536" lvl="1" indent="-318768" algn="just">
                <a:lnSpc>
                  <a:spcPts val="7382"/>
                </a:lnSpc>
                <a:buFont typeface="Arial"/>
                <a:buChar char="•"/>
              </a:pPr>
              <a:r>
                <a:rPr lang="en-US" sz="2952" dirty="0" err="1">
                  <a:solidFill>
                    <a:srgbClr val="FFFFFF"/>
                  </a:solidFill>
                  <a:latin typeface="Graphik Bold"/>
                  <a:ea typeface="Graphik Bold"/>
                  <a:cs typeface="Graphik Bold"/>
                  <a:sym typeface="Graphik Bold"/>
                </a:rPr>
                <a:t>Remediality</a:t>
              </a:r>
              <a:endParaRPr lang="en-US" sz="2952" dirty="0">
                <a:solidFill>
                  <a:srgbClr val="FFFFFF"/>
                </a:solidFill>
                <a:latin typeface="Graphik Bold"/>
                <a:ea typeface="Graphik Bold"/>
                <a:cs typeface="Graphik Bold"/>
                <a:sym typeface="Graphik Bold"/>
              </a:endParaRPr>
            </a:p>
          </p:txBody>
        </p:sp>
      </p:grpSp>
      <p:sp>
        <p:nvSpPr>
          <p:cNvPr id="6" name="TextBox 6"/>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Prioritize Adverse Impacts</a:t>
            </a:r>
          </a:p>
        </p:txBody>
      </p:sp>
      <p:grpSp>
        <p:nvGrpSpPr>
          <p:cNvPr id="7" name="Group 7"/>
          <p:cNvGrpSpPr/>
          <p:nvPr/>
        </p:nvGrpSpPr>
        <p:grpSpPr>
          <a:xfrm>
            <a:off x="15711055" y="277300"/>
            <a:ext cx="2403574" cy="2403574"/>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9" name="AutoShape 9"/>
          <p:cNvSpPr/>
          <p:nvPr/>
        </p:nvSpPr>
        <p:spPr>
          <a:xfrm>
            <a:off x="2972041" y="5052942"/>
            <a:ext cx="0" cy="940243"/>
          </a:xfrm>
          <a:prstGeom prst="line">
            <a:avLst/>
          </a:prstGeom>
          <a:ln w="38100" cap="flat">
            <a:solidFill>
              <a:srgbClr val="FFFFFF"/>
            </a:solidFill>
            <a:prstDash val="solid"/>
            <a:headEnd type="none" w="sm" len="sm"/>
            <a:tailEnd type="none" w="sm" len="sm"/>
          </a:ln>
        </p:spPr>
        <p:txBody>
          <a:bodyPr/>
          <a:lstStyle/>
          <a:p>
            <a:endParaRPr lang="nl-NL"/>
          </a:p>
        </p:txBody>
      </p:sp>
      <p:sp>
        <p:nvSpPr>
          <p:cNvPr id="10" name="AutoShape 10"/>
          <p:cNvSpPr/>
          <p:nvPr/>
        </p:nvSpPr>
        <p:spPr>
          <a:xfrm flipV="1">
            <a:off x="2991091" y="5974134"/>
            <a:ext cx="3811784" cy="19050"/>
          </a:xfrm>
          <a:prstGeom prst="line">
            <a:avLst/>
          </a:prstGeom>
          <a:ln w="38100" cap="flat">
            <a:solidFill>
              <a:srgbClr val="FFFFFF"/>
            </a:solidFill>
            <a:prstDash val="solid"/>
            <a:headEnd type="none" w="sm" len="sm"/>
            <a:tailEnd type="triangle" w="lg" len="med"/>
          </a:ln>
        </p:spPr>
        <p:txBody>
          <a:bodyPr/>
          <a:lstStyle/>
          <a:p>
            <a:endParaRPr lang="nl-NL"/>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4848459" y="2680874"/>
            <a:ext cx="8591083" cy="6577426"/>
          </a:xfrm>
          <a:custGeom>
            <a:avLst/>
            <a:gdLst/>
            <a:ahLst/>
            <a:cxnLst/>
            <a:rect l="l" t="t" r="r" b="b"/>
            <a:pathLst>
              <a:path w="8591083" h="6577426">
                <a:moveTo>
                  <a:pt x="0" y="0"/>
                </a:moveTo>
                <a:lnTo>
                  <a:pt x="8591082" y="0"/>
                </a:lnTo>
                <a:lnTo>
                  <a:pt x="8591082" y="6577426"/>
                </a:lnTo>
                <a:lnTo>
                  <a:pt x="0" y="6577426"/>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Prioritize Adverse Impacts</a:t>
            </a:r>
          </a:p>
        </p:txBody>
      </p:sp>
      <p:grpSp>
        <p:nvGrpSpPr>
          <p:cNvPr id="4" name="Group 4"/>
          <p:cNvGrpSpPr/>
          <p:nvPr/>
        </p:nvGrpSpPr>
        <p:grpSpPr>
          <a:xfrm>
            <a:off x="15618587"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1648356" y="3043085"/>
            <a:ext cx="14991287" cy="66868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Together with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AutoNum type="arabicPeriod"/>
            </a:pPr>
            <a:r>
              <a:rPr lang="en-US" sz="3800">
                <a:solidFill>
                  <a:srgbClr val="FFFFFF"/>
                </a:solidFill>
                <a:latin typeface="Graphik"/>
                <a:ea typeface="Graphik"/>
                <a:cs typeface="Graphik"/>
                <a:sym typeface="Graphik"/>
              </a:rPr>
              <a:t>Prioritize the identified risks for: </a:t>
            </a:r>
          </a:p>
          <a:p>
            <a:pPr marL="1640841" lvl="2" indent="-546947" algn="l">
              <a:lnSpc>
                <a:spcPts val="4408"/>
              </a:lnSpc>
              <a:buAutoNum type="alphaLcPeriod"/>
            </a:pPr>
            <a:r>
              <a:rPr lang="en-US" sz="3800">
                <a:solidFill>
                  <a:srgbClr val="FFFFFF"/>
                </a:solidFill>
                <a:latin typeface="Graphik"/>
                <a:ea typeface="Graphik"/>
                <a:cs typeface="Graphik"/>
                <a:sym typeface="Graphik"/>
              </a:rPr>
              <a:t>the entire value chain and </a:t>
            </a:r>
          </a:p>
          <a:p>
            <a:pPr marL="1640841" lvl="2" indent="-546947" algn="l">
              <a:lnSpc>
                <a:spcPts val="4408"/>
              </a:lnSpc>
              <a:buAutoNum type="alphaLcPeriod"/>
            </a:pPr>
            <a:r>
              <a:rPr lang="en-US" sz="3800">
                <a:solidFill>
                  <a:srgbClr val="FFFFFF"/>
                </a:solidFill>
                <a:latin typeface="Graphik"/>
                <a:ea typeface="Graphik"/>
                <a:cs typeface="Graphik"/>
                <a:sym typeface="Graphik"/>
              </a:rPr>
              <a:t>one risk for your factory</a:t>
            </a:r>
          </a:p>
          <a:p>
            <a:pPr marL="820421" lvl="1" indent="-410210" algn="l">
              <a:lnSpc>
                <a:spcPts val="4408"/>
              </a:lnSpc>
              <a:buAutoNum type="arabicPeriod"/>
            </a:pPr>
            <a:r>
              <a:rPr lang="en-US" sz="3800">
                <a:solidFill>
                  <a:srgbClr val="FFFFFF"/>
                </a:solidFill>
                <a:latin typeface="Graphik"/>
                <a:ea typeface="Graphik"/>
                <a:cs typeface="Graphik"/>
                <a:sym typeface="Graphik"/>
              </a:rPr>
              <a:t>Take a flipchart and draw a heat map </a:t>
            </a:r>
          </a:p>
          <a:p>
            <a:pPr marL="820421" lvl="1" indent="-410210" algn="l">
              <a:lnSpc>
                <a:spcPts val="4408"/>
              </a:lnSpc>
              <a:buAutoNum type="arabicPeriod"/>
            </a:pPr>
            <a:r>
              <a:rPr lang="en-US" sz="3800">
                <a:solidFill>
                  <a:srgbClr val="FFFFFF"/>
                </a:solidFill>
                <a:latin typeface="Graphik"/>
                <a:ea typeface="Graphik"/>
                <a:cs typeface="Graphik"/>
                <a:sym typeface="Graphik"/>
              </a:rPr>
              <a:t>Decide the severity and likelihood of each risk, and place them on the heatmap</a:t>
            </a:r>
          </a:p>
          <a:p>
            <a:pPr marL="820421" lvl="1" indent="-410210" algn="l">
              <a:lnSpc>
                <a:spcPts val="4408"/>
              </a:lnSpc>
              <a:buAutoNum type="arabicPeriod"/>
            </a:pPr>
            <a:r>
              <a:rPr lang="en-US" sz="3800">
                <a:solidFill>
                  <a:srgbClr val="FFFFFF"/>
                </a:solidFill>
                <a:latin typeface="Graphik"/>
                <a:ea typeface="Graphik"/>
                <a:cs typeface="Graphik"/>
                <a:sym typeface="Graphik"/>
              </a:rPr>
              <a:t>Stick the flip chart with heatmap on the wall after 15 minutes and return to the plenary room</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Plenary Discussion</a:t>
            </a:r>
          </a:p>
        </p:txBody>
      </p:sp>
      <p:sp>
        <p:nvSpPr>
          <p:cNvPr id="3" name="TextBox 3"/>
          <p:cNvSpPr txBox="1"/>
          <p:nvPr/>
        </p:nvSpPr>
        <p:spPr>
          <a:xfrm>
            <a:off x="1648356" y="2942831"/>
            <a:ext cx="14991287" cy="50294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During a gallery walk, while walking together from one assignment to another,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AutoNum type="arabicPeriod"/>
            </a:pPr>
            <a:r>
              <a:rPr lang="en-US" sz="3800">
                <a:solidFill>
                  <a:srgbClr val="FFFFFF"/>
                </a:solidFill>
                <a:latin typeface="Graphik"/>
                <a:ea typeface="Graphik"/>
                <a:cs typeface="Graphik"/>
                <a:sym typeface="Graphik"/>
              </a:rPr>
              <a:t>Assigns one person to present;</a:t>
            </a:r>
          </a:p>
          <a:p>
            <a:pPr marL="820421" lvl="1" indent="-410210" algn="l">
              <a:lnSpc>
                <a:spcPts val="4408"/>
              </a:lnSpc>
              <a:buAutoNum type="arabicPeriod"/>
            </a:pPr>
            <a:r>
              <a:rPr lang="en-US" sz="3800">
                <a:solidFill>
                  <a:srgbClr val="FFFFFF"/>
                </a:solidFill>
                <a:latin typeface="Graphik"/>
                <a:ea typeface="Graphik"/>
                <a:cs typeface="Graphik"/>
                <a:sym typeface="Graphik"/>
              </a:rPr>
              <a:t>Briefly reflects on the discussion you had;</a:t>
            </a:r>
          </a:p>
          <a:p>
            <a:pPr marL="820421" lvl="1" indent="-410210" algn="l">
              <a:lnSpc>
                <a:spcPts val="4408"/>
              </a:lnSpc>
              <a:buAutoNum type="arabicPeriod"/>
            </a:pPr>
            <a:r>
              <a:rPr lang="en-US" sz="3800">
                <a:solidFill>
                  <a:srgbClr val="FFFFFF"/>
                </a:solidFill>
                <a:latin typeface="Graphik"/>
                <a:ea typeface="Graphik"/>
                <a:cs typeface="Graphik"/>
                <a:sym typeface="Graphik"/>
              </a:rPr>
              <a:t>Elaborates on the reasons behind prioritizing a certain risk as the first risk to work on.</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1838" r="-1838"/>
              </a:stretch>
            </a:blipFill>
          </p:spPr>
          <p:txBody>
            <a:bodyPr/>
            <a:lstStyle/>
            <a:p>
              <a:endParaRPr lang="nl-NL"/>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AutoShape 2"/>
          <p:cNvSpPr/>
          <p:nvPr/>
        </p:nvSpPr>
        <p:spPr>
          <a:xfrm>
            <a:off x="2995065" y="9220200"/>
            <a:ext cx="8286654" cy="19050"/>
          </a:xfrm>
          <a:prstGeom prst="line">
            <a:avLst/>
          </a:prstGeom>
          <a:ln w="38100" cap="flat">
            <a:solidFill>
              <a:srgbClr val="FFFFFF"/>
            </a:solidFill>
            <a:prstDash val="solid"/>
            <a:headEnd type="none" w="sm" len="sm"/>
            <a:tailEnd type="arrow" w="med" len="sm"/>
          </a:ln>
        </p:spPr>
        <p:txBody>
          <a:bodyPr/>
          <a:lstStyle/>
          <a:p>
            <a:endParaRPr lang="nl-NL"/>
          </a:p>
        </p:txBody>
      </p:sp>
      <p:sp>
        <p:nvSpPr>
          <p:cNvPr id="3" name="AutoShape 3"/>
          <p:cNvSpPr/>
          <p:nvPr/>
        </p:nvSpPr>
        <p:spPr>
          <a:xfrm flipV="1">
            <a:off x="3014115" y="1465210"/>
            <a:ext cx="0" cy="7774040"/>
          </a:xfrm>
          <a:prstGeom prst="line">
            <a:avLst/>
          </a:prstGeom>
          <a:ln w="38100" cap="flat">
            <a:solidFill>
              <a:srgbClr val="FFFFFF"/>
            </a:solidFill>
            <a:prstDash val="solid"/>
            <a:headEnd type="none" w="sm" len="sm"/>
            <a:tailEnd type="arrow" w="med" len="sm"/>
          </a:ln>
        </p:spPr>
        <p:txBody>
          <a:bodyPr/>
          <a:lstStyle/>
          <a:p>
            <a:endParaRPr lang="nl-NL"/>
          </a:p>
        </p:txBody>
      </p:sp>
      <p:graphicFrame>
        <p:nvGraphicFramePr>
          <p:cNvPr id="4" name="Table 4"/>
          <p:cNvGraphicFramePr>
            <a:graphicFrameLocks noGrp="1"/>
          </p:cNvGraphicFramePr>
          <p:nvPr/>
        </p:nvGraphicFramePr>
        <p:xfrm>
          <a:off x="3288136" y="1283715"/>
          <a:ext cx="7993585" cy="7681471"/>
        </p:xfrm>
        <a:graphic>
          <a:graphicData uri="http://schemas.openxmlformats.org/drawingml/2006/table">
            <a:tbl>
              <a:tblPr/>
              <a:tblGrid>
                <a:gridCol w="1598717">
                  <a:extLst>
                    <a:ext uri="{9D8B030D-6E8A-4147-A177-3AD203B41FA5}">
                      <a16:colId xmlns:a16="http://schemas.microsoft.com/office/drawing/2014/main" val="20000"/>
                    </a:ext>
                  </a:extLst>
                </a:gridCol>
                <a:gridCol w="1598717">
                  <a:extLst>
                    <a:ext uri="{9D8B030D-6E8A-4147-A177-3AD203B41FA5}">
                      <a16:colId xmlns:a16="http://schemas.microsoft.com/office/drawing/2014/main" val="20001"/>
                    </a:ext>
                  </a:extLst>
                </a:gridCol>
                <a:gridCol w="1598717">
                  <a:extLst>
                    <a:ext uri="{9D8B030D-6E8A-4147-A177-3AD203B41FA5}">
                      <a16:colId xmlns:a16="http://schemas.microsoft.com/office/drawing/2014/main" val="20002"/>
                    </a:ext>
                  </a:extLst>
                </a:gridCol>
                <a:gridCol w="1598717">
                  <a:extLst>
                    <a:ext uri="{9D8B030D-6E8A-4147-A177-3AD203B41FA5}">
                      <a16:colId xmlns:a16="http://schemas.microsoft.com/office/drawing/2014/main" val="20003"/>
                    </a:ext>
                  </a:extLst>
                </a:gridCol>
                <a:gridCol w="1598717">
                  <a:extLst>
                    <a:ext uri="{9D8B030D-6E8A-4147-A177-3AD203B41FA5}">
                      <a16:colId xmlns:a16="http://schemas.microsoft.com/office/drawing/2014/main" val="20004"/>
                    </a:ext>
                  </a:extLst>
                </a:gridCol>
              </a:tblGrid>
              <a:tr h="1536294">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extLst>
                  <a:ext uri="{0D108BD9-81ED-4DB2-BD59-A6C34878D82A}">
                    <a16:rowId xmlns:a16="http://schemas.microsoft.com/office/drawing/2014/main" val="10000"/>
                  </a:ext>
                </a:extLst>
              </a:tr>
              <a:tr h="1536294">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extLst>
                  <a:ext uri="{0D108BD9-81ED-4DB2-BD59-A6C34878D82A}">
                    <a16:rowId xmlns:a16="http://schemas.microsoft.com/office/drawing/2014/main" val="10001"/>
                  </a:ext>
                </a:extLst>
              </a:tr>
              <a:tr h="1376987">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extLst>
                  <a:ext uri="{0D108BD9-81ED-4DB2-BD59-A6C34878D82A}">
                    <a16:rowId xmlns:a16="http://schemas.microsoft.com/office/drawing/2014/main" val="10002"/>
                  </a:ext>
                </a:extLst>
              </a:tr>
              <a:tr h="1695602">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D966"/>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D966"/>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3131"/>
                    </a:solidFill>
                  </a:tcPr>
                </a:tc>
                <a:extLst>
                  <a:ext uri="{0D108BD9-81ED-4DB2-BD59-A6C34878D82A}">
                    <a16:rowId xmlns:a16="http://schemas.microsoft.com/office/drawing/2014/main" val="10003"/>
                  </a:ext>
                </a:extLst>
              </a:tr>
              <a:tr h="1536294">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D966"/>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D966"/>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D966"/>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tc>
                  <a:txBody>
                    <a:bodyPr/>
                    <a:lstStyle/>
                    <a:p>
                      <a:pPr algn="ctr">
                        <a:lnSpc>
                          <a:spcPts val="2659"/>
                        </a:lnSpc>
                        <a:defRPr/>
                      </a:pPr>
                      <a:endParaRPr lang="en-US" sz="1100"/>
                    </a:p>
                  </a:txBody>
                  <a:tcPr marL="190500" marR="190500" marT="190500" marB="1905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FF914D"/>
                    </a:solidFill>
                  </a:tcPr>
                </a:tc>
                <a:extLst>
                  <a:ext uri="{0D108BD9-81ED-4DB2-BD59-A6C34878D82A}">
                    <a16:rowId xmlns:a16="http://schemas.microsoft.com/office/drawing/2014/main" val="10004"/>
                  </a:ext>
                </a:extLst>
              </a:tr>
            </a:tbl>
          </a:graphicData>
        </a:graphic>
      </p:graphicFrame>
      <p:sp>
        <p:nvSpPr>
          <p:cNvPr id="5" name="Freeform 5"/>
          <p:cNvSpPr/>
          <p:nvPr/>
        </p:nvSpPr>
        <p:spPr>
          <a:xfrm rot="642457">
            <a:off x="12820144" y="4172202"/>
            <a:ext cx="3421329" cy="3237433"/>
          </a:xfrm>
          <a:custGeom>
            <a:avLst/>
            <a:gdLst/>
            <a:ahLst/>
            <a:cxnLst/>
            <a:rect l="l" t="t" r="r" b="b"/>
            <a:pathLst>
              <a:path w="3421329" h="3237433">
                <a:moveTo>
                  <a:pt x="0" y="0"/>
                </a:moveTo>
                <a:lnTo>
                  <a:pt x="3421329" y="0"/>
                </a:lnTo>
                <a:lnTo>
                  <a:pt x="3421329" y="3237433"/>
                </a:lnTo>
                <a:lnTo>
                  <a:pt x="0" y="323743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TextBox 6"/>
          <p:cNvSpPr txBox="1"/>
          <p:nvPr/>
        </p:nvSpPr>
        <p:spPr>
          <a:xfrm>
            <a:off x="8688955" y="9219005"/>
            <a:ext cx="2325142" cy="694055"/>
          </a:xfrm>
          <a:prstGeom prst="rect">
            <a:avLst/>
          </a:prstGeom>
        </p:spPr>
        <p:txBody>
          <a:bodyPr lIns="0" tIns="0" rIns="0" bIns="0" rtlCol="0" anchor="t">
            <a:spAutoFit/>
          </a:bodyPr>
          <a:lstStyle/>
          <a:p>
            <a:pPr algn="ctr">
              <a:lnSpc>
                <a:spcPts val="5320"/>
              </a:lnSpc>
            </a:pPr>
            <a:r>
              <a:rPr lang="en-US" sz="3800">
                <a:solidFill>
                  <a:srgbClr val="FFFFFF"/>
                </a:solidFill>
                <a:latin typeface="Graphik"/>
                <a:ea typeface="Graphik"/>
                <a:cs typeface="Graphik"/>
                <a:sym typeface="Graphik"/>
              </a:rPr>
              <a:t>Likelihood</a:t>
            </a:r>
          </a:p>
        </p:txBody>
      </p:sp>
      <p:sp>
        <p:nvSpPr>
          <p:cNvPr id="7" name="TextBox 7"/>
          <p:cNvSpPr txBox="1"/>
          <p:nvPr/>
        </p:nvSpPr>
        <p:spPr>
          <a:xfrm>
            <a:off x="796418" y="1360435"/>
            <a:ext cx="1839664" cy="694055"/>
          </a:xfrm>
          <a:prstGeom prst="rect">
            <a:avLst/>
          </a:prstGeom>
        </p:spPr>
        <p:txBody>
          <a:bodyPr lIns="0" tIns="0" rIns="0" bIns="0" rtlCol="0" anchor="t">
            <a:spAutoFit/>
          </a:bodyPr>
          <a:lstStyle/>
          <a:p>
            <a:pPr algn="ctr">
              <a:lnSpc>
                <a:spcPts val="5320"/>
              </a:lnSpc>
            </a:pPr>
            <a:r>
              <a:rPr lang="en-US" sz="3800">
                <a:solidFill>
                  <a:srgbClr val="FFFFFF"/>
                </a:solidFill>
                <a:latin typeface="Graphik"/>
                <a:ea typeface="Graphik"/>
                <a:cs typeface="Graphik"/>
                <a:sym typeface="Graphik"/>
              </a:rPr>
              <a:t>Severity</a:t>
            </a:r>
          </a:p>
        </p:txBody>
      </p:sp>
      <p:grpSp>
        <p:nvGrpSpPr>
          <p:cNvPr id="8" name="Group 8"/>
          <p:cNvGrpSpPr/>
          <p:nvPr/>
        </p:nvGrpSpPr>
        <p:grpSpPr>
          <a:xfrm>
            <a:off x="9556764" y="1368298"/>
            <a:ext cx="2156074" cy="701260"/>
            <a:chOff x="0" y="0"/>
            <a:chExt cx="567855" cy="184694"/>
          </a:xfrm>
        </p:grpSpPr>
        <p:sp>
          <p:nvSpPr>
            <p:cNvPr id="9" name="Freeform 9"/>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0" name="TextBox 10"/>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OSH</a:t>
              </a:r>
            </a:p>
          </p:txBody>
        </p:sp>
      </p:grpSp>
      <p:sp>
        <p:nvSpPr>
          <p:cNvPr id="11" name="Freeform 11"/>
          <p:cNvSpPr/>
          <p:nvPr/>
        </p:nvSpPr>
        <p:spPr>
          <a:xfrm>
            <a:off x="11281720" y="965093"/>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5"/>
            <a:stretch>
              <a:fillRect/>
            </a:stretch>
          </a:blipFill>
        </p:spPr>
        <p:txBody>
          <a:bodyPr/>
          <a:lstStyle/>
          <a:p>
            <a:endParaRPr lang="nl-NL"/>
          </a:p>
        </p:txBody>
      </p:sp>
      <p:sp>
        <p:nvSpPr>
          <p:cNvPr id="12" name="Freeform 12"/>
          <p:cNvSpPr/>
          <p:nvPr/>
        </p:nvSpPr>
        <p:spPr>
          <a:xfrm>
            <a:off x="11643670" y="1283715"/>
            <a:ext cx="750645" cy="450387"/>
          </a:xfrm>
          <a:custGeom>
            <a:avLst/>
            <a:gdLst/>
            <a:ahLst/>
            <a:cxnLst/>
            <a:rect l="l" t="t" r="r" b="b"/>
            <a:pathLst>
              <a:path w="750645" h="450387">
                <a:moveTo>
                  <a:pt x="0" y="0"/>
                </a:moveTo>
                <a:lnTo>
                  <a:pt x="750645" y="0"/>
                </a:lnTo>
                <a:lnTo>
                  <a:pt x="750645" y="450387"/>
                </a:lnTo>
                <a:lnTo>
                  <a:pt x="0" y="450387"/>
                </a:lnTo>
                <a:lnTo>
                  <a:pt x="0" y="0"/>
                </a:lnTo>
                <a:close/>
              </a:path>
            </a:pathLst>
          </a:custGeom>
          <a:blipFill>
            <a:blip r:embed="rId6"/>
            <a:stretch>
              <a:fillRect/>
            </a:stretch>
          </a:blipFill>
        </p:spPr>
        <p:txBody>
          <a:bodyPr/>
          <a:lstStyle/>
          <a:p>
            <a:endParaRPr lang="nl-NL"/>
          </a:p>
        </p:txBody>
      </p:sp>
      <p:sp>
        <p:nvSpPr>
          <p:cNvPr id="13" name="Freeform 13"/>
          <p:cNvSpPr/>
          <p:nvPr/>
        </p:nvSpPr>
        <p:spPr>
          <a:xfrm>
            <a:off x="10638775" y="886947"/>
            <a:ext cx="750645" cy="481351"/>
          </a:xfrm>
          <a:custGeom>
            <a:avLst/>
            <a:gdLst/>
            <a:ahLst/>
            <a:cxnLst/>
            <a:rect l="l" t="t" r="r" b="b"/>
            <a:pathLst>
              <a:path w="750645" h="481351">
                <a:moveTo>
                  <a:pt x="0" y="0"/>
                </a:moveTo>
                <a:lnTo>
                  <a:pt x="750645" y="0"/>
                </a:lnTo>
                <a:lnTo>
                  <a:pt x="750645" y="481351"/>
                </a:lnTo>
                <a:lnTo>
                  <a:pt x="0" y="481351"/>
                </a:lnTo>
                <a:lnTo>
                  <a:pt x="0" y="0"/>
                </a:lnTo>
                <a:close/>
              </a:path>
            </a:pathLst>
          </a:custGeom>
          <a:blipFill>
            <a:blip r:embed="rId7"/>
            <a:stretch>
              <a:fillRect/>
            </a:stretch>
          </a:blipFill>
        </p:spPr>
        <p:txBody>
          <a:bodyPr/>
          <a:lstStyle/>
          <a:p>
            <a:endParaRPr lang="nl-NL"/>
          </a:p>
        </p:txBody>
      </p:sp>
      <p:sp>
        <p:nvSpPr>
          <p:cNvPr id="14" name="Freeform 14"/>
          <p:cNvSpPr/>
          <p:nvPr/>
        </p:nvSpPr>
        <p:spPr>
          <a:xfrm>
            <a:off x="10096292" y="1029226"/>
            <a:ext cx="750645" cy="479682"/>
          </a:xfrm>
          <a:custGeom>
            <a:avLst/>
            <a:gdLst/>
            <a:ahLst/>
            <a:cxnLst/>
            <a:rect l="l" t="t" r="r" b="b"/>
            <a:pathLst>
              <a:path w="750645" h="479682">
                <a:moveTo>
                  <a:pt x="0" y="0"/>
                </a:moveTo>
                <a:lnTo>
                  <a:pt x="750645" y="0"/>
                </a:lnTo>
                <a:lnTo>
                  <a:pt x="750645" y="479682"/>
                </a:lnTo>
                <a:lnTo>
                  <a:pt x="0" y="479682"/>
                </a:lnTo>
                <a:lnTo>
                  <a:pt x="0" y="0"/>
                </a:lnTo>
                <a:close/>
              </a:path>
            </a:pathLst>
          </a:custGeom>
          <a:blipFill>
            <a:blip r:embed="rId8"/>
            <a:stretch>
              <a:fillRect l="-6504"/>
            </a:stretch>
          </a:blipFill>
        </p:spPr>
        <p:txBody>
          <a:bodyPr/>
          <a:lstStyle/>
          <a:p>
            <a:endParaRPr lang="nl-NL"/>
          </a:p>
        </p:txBody>
      </p:sp>
      <p:grpSp>
        <p:nvGrpSpPr>
          <p:cNvPr id="15" name="Group 15"/>
          <p:cNvGrpSpPr/>
          <p:nvPr/>
        </p:nvGrpSpPr>
        <p:grpSpPr>
          <a:xfrm>
            <a:off x="8858023" y="2474282"/>
            <a:ext cx="2156074" cy="701260"/>
            <a:chOff x="0" y="0"/>
            <a:chExt cx="567855" cy="184694"/>
          </a:xfrm>
        </p:grpSpPr>
        <p:sp>
          <p:nvSpPr>
            <p:cNvPr id="16" name="Freeform 16"/>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17" name="TextBox 17"/>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No contracts</a:t>
              </a:r>
            </a:p>
          </p:txBody>
        </p:sp>
      </p:grpSp>
      <p:grpSp>
        <p:nvGrpSpPr>
          <p:cNvPr id="18" name="Group 18"/>
          <p:cNvGrpSpPr/>
          <p:nvPr/>
        </p:nvGrpSpPr>
        <p:grpSpPr>
          <a:xfrm>
            <a:off x="7284928" y="1687297"/>
            <a:ext cx="2156074" cy="701260"/>
            <a:chOff x="0" y="0"/>
            <a:chExt cx="567855" cy="184694"/>
          </a:xfrm>
        </p:grpSpPr>
        <p:sp>
          <p:nvSpPr>
            <p:cNvPr id="19" name="Freeform 19"/>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20" name="TextBox 20"/>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Modern Slavery</a:t>
              </a:r>
            </a:p>
          </p:txBody>
        </p:sp>
      </p:grpSp>
      <p:grpSp>
        <p:nvGrpSpPr>
          <p:cNvPr id="21" name="Group 21"/>
          <p:cNvGrpSpPr/>
          <p:nvPr/>
        </p:nvGrpSpPr>
        <p:grpSpPr>
          <a:xfrm>
            <a:off x="9556764" y="3336890"/>
            <a:ext cx="2156074" cy="701260"/>
            <a:chOff x="0" y="0"/>
            <a:chExt cx="567855" cy="184694"/>
          </a:xfrm>
        </p:grpSpPr>
        <p:sp>
          <p:nvSpPr>
            <p:cNvPr id="22" name="Freeform 22"/>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23" name="TextBox 23"/>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Emissions</a:t>
              </a:r>
            </a:p>
          </p:txBody>
        </p:sp>
      </p:grpSp>
      <p:grpSp>
        <p:nvGrpSpPr>
          <p:cNvPr id="24" name="Group 24"/>
          <p:cNvGrpSpPr/>
          <p:nvPr/>
        </p:nvGrpSpPr>
        <p:grpSpPr>
          <a:xfrm>
            <a:off x="6862182" y="4072561"/>
            <a:ext cx="2156074" cy="701260"/>
            <a:chOff x="0" y="0"/>
            <a:chExt cx="567855" cy="184694"/>
          </a:xfrm>
        </p:grpSpPr>
        <p:sp>
          <p:nvSpPr>
            <p:cNvPr id="25" name="Freeform 25"/>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26" name="TextBox 26"/>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FoA</a:t>
              </a:r>
            </a:p>
          </p:txBody>
        </p:sp>
      </p:grpSp>
      <p:grpSp>
        <p:nvGrpSpPr>
          <p:cNvPr id="27" name="Group 27"/>
          <p:cNvGrpSpPr/>
          <p:nvPr/>
        </p:nvGrpSpPr>
        <p:grpSpPr>
          <a:xfrm>
            <a:off x="9018256" y="4423191"/>
            <a:ext cx="2156074" cy="701260"/>
            <a:chOff x="0" y="0"/>
            <a:chExt cx="567855" cy="184694"/>
          </a:xfrm>
        </p:grpSpPr>
        <p:sp>
          <p:nvSpPr>
            <p:cNvPr id="28" name="Freeform 28"/>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29" name="TextBox 29"/>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grpSp>
        <p:nvGrpSpPr>
          <p:cNvPr id="30" name="Group 30"/>
          <p:cNvGrpSpPr/>
          <p:nvPr/>
        </p:nvGrpSpPr>
        <p:grpSpPr>
          <a:xfrm>
            <a:off x="7174152" y="3175541"/>
            <a:ext cx="2156074" cy="701260"/>
            <a:chOff x="0" y="0"/>
            <a:chExt cx="567855" cy="184694"/>
          </a:xfrm>
        </p:grpSpPr>
        <p:sp>
          <p:nvSpPr>
            <p:cNvPr id="31" name="Freeform 31"/>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AC5F7C"/>
            </a:solidFill>
          </p:spPr>
          <p:txBody>
            <a:bodyPr/>
            <a:lstStyle/>
            <a:p>
              <a:endParaRPr lang="nl-NL"/>
            </a:p>
          </p:txBody>
        </p:sp>
        <p:sp>
          <p:nvSpPr>
            <p:cNvPr id="32" name="TextBox 32"/>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GenderBVH</a:t>
              </a:r>
            </a:p>
          </p:txBody>
        </p:sp>
      </p:grpSp>
      <p:grpSp>
        <p:nvGrpSpPr>
          <p:cNvPr id="33" name="Group 33"/>
          <p:cNvGrpSpPr/>
          <p:nvPr/>
        </p:nvGrpSpPr>
        <p:grpSpPr>
          <a:xfrm>
            <a:off x="5245925" y="5564395"/>
            <a:ext cx="2156074" cy="701260"/>
            <a:chOff x="0" y="0"/>
            <a:chExt cx="567855" cy="184694"/>
          </a:xfrm>
        </p:grpSpPr>
        <p:sp>
          <p:nvSpPr>
            <p:cNvPr id="34" name="Freeform 34"/>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35" name="TextBox 35"/>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Air pollution</a:t>
              </a:r>
            </a:p>
          </p:txBody>
        </p:sp>
      </p:grpSp>
      <p:sp>
        <p:nvSpPr>
          <p:cNvPr id="36" name="Freeform 36"/>
          <p:cNvSpPr/>
          <p:nvPr/>
        </p:nvSpPr>
        <p:spPr>
          <a:xfrm>
            <a:off x="10799007" y="4183350"/>
            <a:ext cx="750645" cy="479682"/>
          </a:xfrm>
          <a:custGeom>
            <a:avLst/>
            <a:gdLst/>
            <a:ahLst/>
            <a:cxnLst/>
            <a:rect l="l" t="t" r="r" b="b"/>
            <a:pathLst>
              <a:path w="750645" h="479682">
                <a:moveTo>
                  <a:pt x="0" y="0"/>
                </a:moveTo>
                <a:lnTo>
                  <a:pt x="750645" y="0"/>
                </a:lnTo>
                <a:lnTo>
                  <a:pt x="750645" y="479682"/>
                </a:lnTo>
                <a:lnTo>
                  <a:pt x="0" y="479682"/>
                </a:lnTo>
                <a:lnTo>
                  <a:pt x="0" y="0"/>
                </a:lnTo>
                <a:close/>
              </a:path>
            </a:pathLst>
          </a:custGeom>
          <a:blipFill>
            <a:blip r:embed="rId8"/>
            <a:stretch>
              <a:fillRect l="-6504"/>
            </a:stretch>
          </a:blipFill>
        </p:spPr>
        <p:txBody>
          <a:bodyPr/>
          <a:lstStyle/>
          <a:p>
            <a:endParaRPr lang="nl-NL"/>
          </a:p>
        </p:txBody>
      </p:sp>
      <p:sp>
        <p:nvSpPr>
          <p:cNvPr id="37" name="Freeform 37"/>
          <p:cNvSpPr/>
          <p:nvPr/>
        </p:nvSpPr>
        <p:spPr>
          <a:xfrm>
            <a:off x="11195890" y="3078392"/>
            <a:ext cx="447780" cy="447780"/>
          </a:xfrm>
          <a:custGeom>
            <a:avLst/>
            <a:gdLst/>
            <a:ahLst/>
            <a:cxnLst/>
            <a:rect l="l" t="t" r="r" b="b"/>
            <a:pathLst>
              <a:path w="447780" h="447780">
                <a:moveTo>
                  <a:pt x="0" y="0"/>
                </a:moveTo>
                <a:lnTo>
                  <a:pt x="447780" y="0"/>
                </a:lnTo>
                <a:lnTo>
                  <a:pt x="447780" y="447779"/>
                </a:lnTo>
                <a:lnTo>
                  <a:pt x="0" y="44777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38" name="Freeform 38"/>
          <p:cNvSpPr/>
          <p:nvPr/>
        </p:nvSpPr>
        <p:spPr>
          <a:xfrm>
            <a:off x="8579581" y="3924802"/>
            <a:ext cx="750645" cy="450387"/>
          </a:xfrm>
          <a:custGeom>
            <a:avLst/>
            <a:gdLst/>
            <a:ahLst/>
            <a:cxnLst/>
            <a:rect l="l" t="t" r="r" b="b"/>
            <a:pathLst>
              <a:path w="750645" h="450387">
                <a:moveTo>
                  <a:pt x="0" y="0"/>
                </a:moveTo>
                <a:lnTo>
                  <a:pt x="750645" y="0"/>
                </a:lnTo>
                <a:lnTo>
                  <a:pt x="750645" y="450387"/>
                </a:lnTo>
                <a:lnTo>
                  <a:pt x="0" y="450387"/>
                </a:lnTo>
                <a:lnTo>
                  <a:pt x="0" y="0"/>
                </a:lnTo>
                <a:close/>
              </a:path>
            </a:pathLst>
          </a:custGeom>
          <a:blipFill>
            <a:blip r:embed="rId6"/>
            <a:stretch>
              <a:fillRect/>
            </a:stretch>
          </a:blipFill>
        </p:spPr>
        <p:txBody>
          <a:bodyPr/>
          <a:lstStyle/>
          <a:p>
            <a:endParaRPr lang="nl-NL"/>
          </a:p>
        </p:txBody>
      </p:sp>
      <p:grpSp>
        <p:nvGrpSpPr>
          <p:cNvPr id="39" name="Group 39"/>
          <p:cNvGrpSpPr/>
          <p:nvPr/>
        </p:nvGrpSpPr>
        <p:grpSpPr>
          <a:xfrm>
            <a:off x="4585441" y="4072561"/>
            <a:ext cx="2156074" cy="701260"/>
            <a:chOff x="0" y="0"/>
            <a:chExt cx="567855" cy="184694"/>
          </a:xfrm>
        </p:grpSpPr>
        <p:sp>
          <p:nvSpPr>
            <p:cNvPr id="40" name="Freeform 40"/>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41" name="TextBox 41"/>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FoA</a:t>
              </a:r>
            </a:p>
          </p:txBody>
        </p:sp>
      </p:grpSp>
      <p:sp>
        <p:nvSpPr>
          <p:cNvPr id="42" name="Freeform 42"/>
          <p:cNvSpPr/>
          <p:nvPr/>
        </p:nvSpPr>
        <p:spPr>
          <a:xfrm>
            <a:off x="6111537" y="3876801"/>
            <a:ext cx="750645" cy="479682"/>
          </a:xfrm>
          <a:custGeom>
            <a:avLst/>
            <a:gdLst/>
            <a:ahLst/>
            <a:cxnLst/>
            <a:rect l="l" t="t" r="r" b="b"/>
            <a:pathLst>
              <a:path w="750645" h="479682">
                <a:moveTo>
                  <a:pt x="0" y="0"/>
                </a:moveTo>
                <a:lnTo>
                  <a:pt x="750645" y="0"/>
                </a:lnTo>
                <a:lnTo>
                  <a:pt x="750645" y="479682"/>
                </a:lnTo>
                <a:lnTo>
                  <a:pt x="0" y="479682"/>
                </a:lnTo>
                <a:lnTo>
                  <a:pt x="0" y="0"/>
                </a:lnTo>
                <a:close/>
              </a:path>
            </a:pathLst>
          </a:custGeom>
          <a:blipFill>
            <a:blip r:embed="rId8"/>
            <a:stretch>
              <a:fillRect l="-6504"/>
            </a:stretch>
          </a:blipFill>
        </p:spPr>
        <p:txBody>
          <a:bodyPr/>
          <a:lstStyle/>
          <a:p>
            <a:endParaRPr lang="nl-NL"/>
          </a:p>
        </p:txBody>
      </p:sp>
      <p:sp>
        <p:nvSpPr>
          <p:cNvPr id="43" name="Freeform 43"/>
          <p:cNvSpPr/>
          <p:nvPr/>
        </p:nvSpPr>
        <p:spPr>
          <a:xfrm>
            <a:off x="8954903" y="3026054"/>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5"/>
            <a:stretch>
              <a:fillRect/>
            </a:stretch>
          </a:blipFill>
        </p:spPr>
        <p:txBody>
          <a:bodyPr/>
          <a:lstStyle/>
          <a:p>
            <a:endParaRPr lang="nl-NL"/>
          </a:p>
        </p:txBody>
      </p:sp>
      <p:sp>
        <p:nvSpPr>
          <p:cNvPr id="44" name="Freeform 44"/>
          <p:cNvSpPr/>
          <p:nvPr/>
        </p:nvSpPr>
        <p:spPr>
          <a:xfrm>
            <a:off x="8954903" y="1447456"/>
            <a:ext cx="750645" cy="479682"/>
          </a:xfrm>
          <a:custGeom>
            <a:avLst/>
            <a:gdLst/>
            <a:ahLst/>
            <a:cxnLst/>
            <a:rect l="l" t="t" r="r" b="b"/>
            <a:pathLst>
              <a:path w="750645" h="479682">
                <a:moveTo>
                  <a:pt x="0" y="0"/>
                </a:moveTo>
                <a:lnTo>
                  <a:pt x="750645" y="0"/>
                </a:lnTo>
                <a:lnTo>
                  <a:pt x="750645" y="479682"/>
                </a:lnTo>
                <a:lnTo>
                  <a:pt x="0" y="479682"/>
                </a:lnTo>
                <a:lnTo>
                  <a:pt x="0" y="0"/>
                </a:lnTo>
                <a:close/>
              </a:path>
            </a:pathLst>
          </a:custGeom>
          <a:blipFill>
            <a:blip r:embed="rId8"/>
            <a:stretch>
              <a:fillRect l="-6504"/>
            </a:stretch>
          </a:blipFill>
        </p:spPr>
        <p:txBody>
          <a:bodyPr/>
          <a:lstStyle/>
          <a:p>
            <a:endParaRPr lang="nl-NL"/>
          </a:p>
        </p:txBody>
      </p:sp>
      <p:sp>
        <p:nvSpPr>
          <p:cNvPr id="45" name="Freeform 45"/>
          <p:cNvSpPr/>
          <p:nvPr/>
        </p:nvSpPr>
        <p:spPr>
          <a:xfrm>
            <a:off x="10531075" y="2216041"/>
            <a:ext cx="750645" cy="481351"/>
          </a:xfrm>
          <a:custGeom>
            <a:avLst/>
            <a:gdLst/>
            <a:ahLst/>
            <a:cxnLst/>
            <a:rect l="l" t="t" r="r" b="b"/>
            <a:pathLst>
              <a:path w="750645" h="481351">
                <a:moveTo>
                  <a:pt x="0" y="0"/>
                </a:moveTo>
                <a:lnTo>
                  <a:pt x="750645" y="0"/>
                </a:lnTo>
                <a:lnTo>
                  <a:pt x="750645" y="481351"/>
                </a:lnTo>
                <a:lnTo>
                  <a:pt x="0" y="481351"/>
                </a:lnTo>
                <a:lnTo>
                  <a:pt x="0" y="0"/>
                </a:lnTo>
                <a:close/>
              </a:path>
            </a:pathLst>
          </a:custGeom>
          <a:blipFill>
            <a:blip r:embed="rId7"/>
            <a:stretch>
              <a:fillRect/>
            </a:stretch>
          </a:blipFill>
        </p:spPr>
        <p:txBody>
          <a:bodyPr/>
          <a:lstStyle/>
          <a:p>
            <a:endParaRPr lang="nl-NL"/>
          </a:p>
        </p:txBody>
      </p:sp>
      <p:grpSp>
        <p:nvGrpSpPr>
          <p:cNvPr id="46" name="Group 46"/>
          <p:cNvGrpSpPr/>
          <p:nvPr/>
        </p:nvGrpSpPr>
        <p:grpSpPr>
          <a:xfrm>
            <a:off x="8478727" y="6013031"/>
            <a:ext cx="2156074" cy="701260"/>
            <a:chOff x="0" y="0"/>
            <a:chExt cx="567855" cy="184694"/>
          </a:xfrm>
        </p:grpSpPr>
        <p:sp>
          <p:nvSpPr>
            <p:cNvPr id="47" name="Freeform 47"/>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48" name="TextBox 48"/>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0-Hour contracts</a:t>
              </a:r>
            </a:p>
          </p:txBody>
        </p:sp>
      </p:grpSp>
      <p:sp>
        <p:nvSpPr>
          <p:cNvPr id="49" name="Freeform 49"/>
          <p:cNvSpPr/>
          <p:nvPr/>
        </p:nvSpPr>
        <p:spPr>
          <a:xfrm>
            <a:off x="10155752" y="5762625"/>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11"/>
            <a:stretch>
              <a:fillRect/>
            </a:stretch>
          </a:blipFill>
        </p:spPr>
        <p:txBody>
          <a:bodyPr/>
          <a:lstStyle/>
          <a:p>
            <a:endParaRPr lang="nl-NL"/>
          </a:p>
        </p:txBody>
      </p:sp>
      <p:grpSp>
        <p:nvGrpSpPr>
          <p:cNvPr id="50" name="Group 50"/>
          <p:cNvGrpSpPr/>
          <p:nvPr/>
        </p:nvGrpSpPr>
        <p:grpSpPr>
          <a:xfrm>
            <a:off x="8482701" y="6790490"/>
            <a:ext cx="2156074" cy="701260"/>
            <a:chOff x="0" y="0"/>
            <a:chExt cx="567855" cy="184694"/>
          </a:xfrm>
        </p:grpSpPr>
        <p:sp>
          <p:nvSpPr>
            <p:cNvPr id="51" name="Freeform 51"/>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52" name="TextBox 52"/>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Low Wage</a:t>
              </a:r>
            </a:p>
          </p:txBody>
        </p:sp>
      </p:grpSp>
      <p:sp>
        <p:nvSpPr>
          <p:cNvPr id="53" name="Freeform 53"/>
          <p:cNvSpPr/>
          <p:nvPr/>
        </p:nvSpPr>
        <p:spPr>
          <a:xfrm>
            <a:off x="10155752" y="6643742"/>
            <a:ext cx="750645" cy="500117"/>
          </a:xfrm>
          <a:custGeom>
            <a:avLst/>
            <a:gdLst/>
            <a:ahLst/>
            <a:cxnLst/>
            <a:rect l="l" t="t" r="r" b="b"/>
            <a:pathLst>
              <a:path w="750645" h="500117">
                <a:moveTo>
                  <a:pt x="0" y="0"/>
                </a:moveTo>
                <a:lnTo>
                  <a:pt x="750645" y="0"/>
                </a:lnTo>
                <a:lnTo>
                  <a:pt x="750645" y="500118"/>
                </a:lnTo>
                <a:lnTo>
                  <a:pt x="0" y="500118"/>
                </a:lnTo>
                <a:lnTo>
                  <a:pt x="0" y="0"/>
                </a:lnTo>
                <a:close/>
              </a:path>
            </a:pathLst>
          </a:custGeom>
          <a:blipFill>
            <a:blip r:embed="rId11"/>
            <a:stretch>
              <a:fillRect/>
            </a:stretch>
          </a:blipFill>
        </p:spPr>
        <p:txBody>
          <a:bodyPr/>
          <a:lstStyle/>
          <a:p>
            <a:endParaRPr lang="nl-NL"/>
          </a:p>
        </p:txBody>
      </p:sp>
      <p:grpSp>
        <p:nvGrpSpPr>
          <p:cNvPr id="54" name="Group 54"/>
          <p:cNvGrpSpPr/>
          <p:nvPr/>
        </p:nvGrpSpPr>
        <p:grpSpPr>
          <a:xfrm>
            <a:off x="6543895" y="2426657"/>
            <a:ext cx="2156074" cy="701260"/>
            <a:chOff x="0" y="0"/>
            <a:chExt cx="567855" cy="184694"/>
          </a:xfrm>
        </p:grpSpPr>
        <p:sp>
          <p:nvSpPr>
            <p:cNvPr id="55" name="Freeform 55"/>
            <p:cNvSpPr/>
            <p:nvPr/>
          </p:nvSpPr>
          <p:spPr>
            <a:xfrm>
              <a:off x="0" y="0"/>
              <a:ext cx="567855" cy="184694"/>
            </a:xfrm>
            <a:custGeom>
              <a:avLst/>
              <a:gdLst/>
              <a:ahLst/>
              <a:cxnLst/>
              <a:rect l="l" t="t" r="r" b="b"/>
              <a:pathLst>
                <a:path w="567855" h="184694">
                  <a:moveTo>
                    <a:pt x="0" y="0"/>
                  </a:moveTo>
                  <a:lnTo>
                    <a:pt x="567855" y="0"/>
                  </a:lnTo>
                  <a:lnTo>
                    <a:pt x="567855" y="184694"/>
                  </a:lnTo>
                  <a:lnTo>
                    <a:pt x="0" y="184694"/>
                  </a:lnTo>
                  <a:close/>
                </a:path>
              </a:pathLst>
            </a:custGeom>
            <a:solidFill>
              <a:srgbClr val="360A5D"/>
            </a:solidFill>
          </p:spPr>
          <p:txBody>
            <a:bodyPr/>
            <a:lstStyle/>
            <a:p>
              <a:endParaRPr lang="nl-NL"/>
            </a:p>
          </p:txBody>
        </p:sp>
        <p:sp>
          <p:nvSpPr>
            <p:cNvPr id="56" name="TextBox 56"/>
            <p:cNvSpPr txBox="1"/>
            <p:nvPr/>
          </p:nvSpPr>
          <p:spPr>
            <a:xfrm>
              <a:off x="0" y="-66675"/>
              <a:ext cx="567855" cy="251369"/>
            </a:xfrm>
            <a:prstGeom prst="rect">
              <a:avLst/>
            </a:prstGeom>
          </p:spPr>
          <p:txBody>
            <a:bodyPr lIns="50800" tIns="50800" rIns="50800" bIns="50800" rtlCol="0" anchor="ctr"/>
            <a:lstStyle/>
            <a:p>
              <a:pPr algn="ctr">
                <a:lnSpc>
                  <a:spcPts val="2659"/>
                </a:lnSpc>
              </a:pPr>
              <a:r>
                <a:rPr lang="en-US" sz="1899">
                  <a:solidFill>
                    <a:srgbClr val="FFFFFF"/>
                  </a:solidFill>
                  <a:latin typeface="Graphik"/>
                  <a:ea typeface="Graphik"/>
                  <a:cs typeface="Graphik"/>
                  <a:sym typeface="Graphik"/>
                </a:rPr>
                <a:t>Loss biodiversity</a:t>
              </a:r>
            </a:p>
          </p:txBody>
        </p:sp>
      </p:grpSp>
      <p:sp>
        <p:nvSpPr>
          <p:cNvPr id="57" name="Freeform 57"/>
          <p:cNvSpPr/>
          <p:nvPr/>
        </p:nvSpPr>
        <p:spPr>
          <a:xfrm>
            <a:off x="8324646" y="2176598"/>
            <a:ext cx="750645" cy="500117"/>
          </a:xfrm>
          <a:custGeom>
            <a:avLst/>
            <a:gdLst/>
            <a:ahLst/>
            <a:cxnLst/>
            <a:rect l="l" t="t" r="r" b="b"/>
            <a:pathLst>
              <a:path w="750645" h="500117">
                <a:moveTo>
                  <a:pt x="0" y="0"/>
                </a:moveTo>
                <a:lnTo>
                  <a:pt x="750645" y="0"/>
                </a:lnTo>
                <a:lnTo>
                  <a:pt x="750645" y="500118"/>
                </a:lnTo>
                <a:lnTo>
                  <a:pt x="0" y="500118"/>
                </a:lnTo>
                <a:lnTo>
                  <a:pt x="0" y="0"/>
                </a:lnTo>
                <a:close/>
              </a:path>
            </a:pathLst>
          </a:custGeom>
          <a:blipFill>
            <a:blip r:embed="rId5"/>
            <a:stretch>
              <a:fillRect/>
            </a:stretch>
          </a:blipFill>
        </p:spPr>
        <p:txBody>
          <a:bodyPr/>
          <a:lstStyle/>
          <a:p>
            <a:endParaRPr lang="nl-NL"/>
          </a:p>
        </p:txBody>
      </p:sp>
      <p:sp>
        <p:nvSpPr>
          <p:cNvPr id="58" name="Freeform 58"/>
          <p:cNvSpPr/>
          <p:nvPr/>
        </p:nvSpPr>
        <p:spPr>
          <a:xfrm>
            <a:off x="6909605" y="5262508"/>
            <a:ext cx="750645" cy="500117"/>
          </a:xfrm>
          <a:custGeom>
            <a:avLst/>
            <a:gdLst/>
            <a:ahLst/>
            <a:cxnLst/>
            <a:rect l="l" t="t" r="r" b="b"/>
            <a:pathLst>
              <a:path w="750645" h="500117">
                <a:moveTo>
                  <a:pt x="0" y="0"/>
                </a:moveTo>
                <a:lnTo>
                  <a:pt x="750645" y="0"/>
                </a:lnTo>
                <a:lnTo>
                  <a:pt x="750645" y="500117"/>
                </a:lnTo>
                <a:lnTo>
                  <a:pt x="0" y="500117"/>
                </a:lnTo>
                <a:lnTo>
                  <a:pt x="0" y="0"/>
                </a:lnTo>
                <a:close/>
              </a:path>
            </a:pathLst>
          </a:custGeom>
          <a:blipFill>
            <a:blip r:embed="rId11"/>
            <a:stretch>
              <a:fillRect/>
            </a:stretch>
          </a:blipFill>
        </p:spPr>
        <p:txBody>
          <a:bodyPr/>
          <a:lstStyle/>
          <a:p>
            <a:endParaRPr lang="nl-NL"/>
          </a:p>
        </p:txBody>
      </p:sp>
      <p:grpSp>
        <p:nvGrpSpPr>
          <p:cNvPr id="59" name="Group 59"/>
          <p:cNvGrpSpPr/>
          <p:nvPr/>
        </p:nvGrpSpPr>
        <p:grpSpPr>
          <a:xfrm>
            <a:off x="15664821" y="277300"/>
            <a:ext cx="2403574" cy="2403574"/>
            <a:chOff x="0" y="0"/>
            <a:chExt cx="812800" cy="812800"/>
          </a:xfrm>
        </p:grpSpPr>
        <p:sp>
          <p:nvSpPr>
            <p:cNvPr id="60" name="Freeform 6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272" r="-2272"/>
              </a:stretch>
            </a:blipFill>
          </p:spPr>
          <p:txBody>
            <a:bodyPr/>
            <a:lstStyle/>
            <a:p>
              <a:endParaRPr lang="nl-NL"/>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flipH="1" flipV="1">
            <a:off x="2600223" y="997023"/>
            <a:ext cx="4261202" cy="1896062"/>
          </a:xfrm>
          <a:custGeom>
            <a:avLst/>
            <a:gdLst/>
            <a:ahLst/>
            <a:cxnLst/>
            <a:rect l="l" t="t" r="r" b="b"/>
            <a:pathLst>
              <a:path w="4261202" h="1896062">
                <a:moveTo>
                  <a:pt x="4261202" y="1896062"/>
                </a:moveTo>
                <a:lnTo>
                  <a:pt x="0" y="1896062"/>
                </a:lnTo>
                <a:lnTo>
                  <a:pt x="0" y="0"/>
                </a:lnTo>
                <a:lnTo>
                  <a:pt x="4261202" y="0"/>
                </a:lnTo>
                <a:lnTo>
                  <a:pt x="4261202" y="1896062"/>
                </a:lnTo>
                <a:close/>
              </a:path>
            </a:pathLst>
          </a:custGeom>
          <a:blipFill>
            <a:blip r:embed="rId3"/>
            <a:stretch>
              <a:fillRect l="-289292" b="-11792"/>
            </a:stretch>
          </a:blipFill>
        </p:spPr>
        <p:txBody>
          <a:bodyPr/>
          <a:lstStyle/>
          <a:p>
            <a:endParaRPr lang="nl-NL"/>
          </a:p>
        </p:txBody>
      </p:sp>
      <p:sp>
        <p:nvSpPr>
          <p:cNvPr id="3" name="Freeform 3"/>
          <p:cNvSpPr/>
          <p:nvPr/>
        </p:nvSpPr>
        <p:spPr>
          <a:xfrm>
            <a:off x="630619" y="985110"/>
            <a:ext cx="8513381" cy="8513381"/>
          </a:xfrm>
          <a:custGeom>
            <a:avLst/>
            <a:gdLst/>
            <a:ahLst/>
            <a:cxnLst/>
            <a:rect l="l" t="t" r="r" b="b"/>
            <a:pathLst>
              <a:path w="8513381" h="8513381">
                <a:moveTo>
                  <a:pt x="0" y="0"/>
                </a:moveTo>
                <a:lnTo>
                  <a:pt x="8513381" y="0"/>
                </a:lnTo>
                <a:lnTo>
                  <a:pt x="8513381" y="8513381"/>
                </a:lnTo>
                <a:lnTo>
                  <a:pt x="0" y="8513381"/>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4730824" y="2181251"/>
            <a:ext cx="16437882" cy="8742386"/>
            <a:chOff x="0" y="0"/>
            <a:chExt cx="4743468" cy="2522784"/>
          </a:xfrm>
        </p:grpSpPr>
        <p:sp>
          <p:nvSpPr>
            <p:cNvPr id="5" name="Freeform 5"/>
            <p:cNvSpPr/>
            <p:nvPr/>
          </p:nvSpPr>
          <p:spPr>
            <a:xfrm>
              <a:off x="0" y="0"/>
              <a:ext cx="4743468" cy="2522784"/>
            </a:xfrm>
            <a:custGeom>
              <a:avLst/>
              <a:gdLst/>
              <a:ahLst/>
              <a:cxnLst/>
              <a:rect l="l" t="t" r="r" b="b"/>
              <a:pathLst>
                <a:path w="4743468" h="2522784">
                  <a:moveTo>
                    <a:pt x="24020" y="0"/>
                  </a:moveTo>
                  <a:lnTo>
                    <a:pt x="4719448" y="0"/>
                  </a:lnTo>
                  <a:cubicBezTo>
                    <a:pt x="4725819" y="0"/>
                    <a:pt x="4731928" y="2531"/>
                    <a:pt x="4736433" y="7035"/>
                  </a:cubicBezTo>
                  <a:cubicBezTo>
                    <a:pt x="4740937" y="11540"/>
                    <a:pt x="4743468" y="17649"/>
                    <a:pt x="4743468" y="24020"/>
                  </a:cubicBezTo>
                  <a:lnTo>
                    <a:pt x="4743468" y="2498764"/>
                  </a:lnTo>
                  <a:cubicBezTo>
                    <a:pt x="4743468" y="2505134"/>
                    <a:pt x="4740937" y="2511244"/>
                    <a:pt x="4736433" y="2515749"/>
                  </a:cubicBezTo>
                  <a:cubicBezTo>
                    <a:pt x="4731928" y="2520253"/>
                    <a:pt x="4725819" y="2522784"/>
                    <a:pt x="4719448" y="2522784"/>
                  </a:cubicBezTo>
                  <a:lnTo>
                    <a:pt x="24020" y="2522784"/>
                  </a:lnTo>
                  <a:cubicBezTo>
                    <a:pt x="17649" y="2522784"/>
                    <a:pt x="11540" y="2520253"/>
                    <a:pt x="7035" y="2515749"/>
                  </a:cubicBezTo>
                  <a:cubicBezTo>
                    <a:pt x="2531" y="2511244"/>
                    <a:pt x="0" y="2505134"/>
                    <a:pt x="0" y="2498764"/>
                  </a:cubicBezTo>
                  <a:lnTo>
                    <a:pt x="0" y="24020"/>
                  </a:lnTo>
                  <a:cubicBezTo>
                    <a:pt x="0" y="17649"/>
                    <a:pt x="2531" y="11540"/>
                    <a:pt x="7035" y="7035"/>
                  </a:cubicBezTo>
                  <a:cubicBezTo>
                    <a:pt x="11540" y="2531"/>
                    <a:pt x="17649" y="0"/>
                    <a:pt x="24020" y="0"/>
                  </a:cubicBezTo>
                  <a:close/>
                </a:path>
              </a:pathLst>
            </a:custGeom>
            <a:solidFill>
              <a:srgbClr val="F2EEF1"/>
            </a:solidFill>
          </p:spPr>
          <p:txBody>
            <a:bodyPr/>
            <a:lstStyle/>
            <a:p>
              <a:endParaRPr lang="nl-NL"/>
            </a:p>
          </p:txBody>
        </p:sp>
        <p:sp>
          <p:nvSpPr>
            <p:cNvPr id="6" name="TextBox 6"/>
            <p:cNvSpPr txBox="1"/>
            <p:nvPr/>
          </p:nvSpPr>
          <p:spPr>
            <a:xfrm>
              <a:off x="0" y="-66675"/>
              <a:ext cx="4743468" cy="2589459"/>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a:off x="5638113" y="3111261"/>
            <a:ext cx="6058848" cy="2343103"/>
            <a:chOff x="0" y="0"/>
            <a:chExt cx="1783979" cy="689908"/>
          </a:xfrm>
        </p:grpSpPr>
        <p:sp>
          <p:nvSpPr>
            <p:cNvPr id="8" name="Freeform 8"/>
            <p:cNvSpPr/>
            <p:nvPr/>
          </p:nvSpPr>
          <p:spPr>
            <a:xfrm>
              <a:off x="0" y="0"/>
              <a:ext cx="1783979" cy="689908"/>
            </a:xfrm>
            <a:custGeom>
              <a:avLst/>
              <a:gdLst/>
              <a:ahLst/>
              <a:cxnLst/>
              <a:rect l="l" t="t" r="r" b="b"/>
              <a:pathLst>
                <a:path w="1783979" h="689908">
                  <a:moveTo>
                    <a:pt x="65167" y="0"/>
                  </a:moveTo>
                  <a:lnTo>
                    <a:pt x="1718812" y="0"/>
                  </a:lnTo>
                  <a:cubicBezTo>
                    <a:pt x="1736096" y="0"/>
                    <a:pt x="1752671" y="6866"/>
                    <a:pt x="1764892" y="19087"/>
                  </a:cubicBezTo>
                  <a:cubicBezTo>
                    <a:pt x="1777113" y="31308"/>
                    <a:pt x="1783979" y="47884"/>
                    <a:pt x="1783979" y="65167"/>
                  </a:cubicBezTo>
                  <a:lnTo>
                    <a:pt x="1783979" y="624741"/>
                  </a:lnTo>
                  <a:cubicBezTo>
                    <a:pt x="1783979" y="660732"/>
                    <a:pt x="1754803" y="689908"/>
                    <a:pt x="1718812" y="689908"/>
                  </a:cubicBezTo>
                  <a:lnTo>
                    <a:pt x="65167" y="689908"/>
                  </a:lnTo>
                  <a:cubicBezTo>
                    <a:pt x="29176" y="689908"/>
                    <a:pt x="0" y="660732"/>
                    <a:pt x="0" y="624741"/>
                  </a:cubicBezTo>
                  <a:lnTo>
                    <a:pt x="0" y="65167"/>
                  </a:lnTo>
                  <a:cubicBezTo>
                    <a:pt x="0" y="29176"/>
                    <a:pt x="29176" y="0"/>
                    <a:pt x="65167" y="0"/>
                  </a:cubicBezTo>
                  <a:close/>
                </a:path>
              </a:pathLst>
            </a:custGeom>
            <a:solidFill>
              <a:srgbClr val="FFFFFF"/>
            </a:solidFill>
          </p:spPr>
          <p:txBody>
            <a:bodyPr/>
            <a:lstStyle/>
            <a:p>
              <a:endParaRPr lang="nl-NL"/>
            </a:p>
          </p:txBody>
        </p:sp>
        <p:sp>
          <p:nvSpPr>
            <p:cNvPr id="9" name="TextBox 9"/>
            <p:cNvSpPr txBox="1"/>
            <p:nvPr/>
          </p:nvSpPr>
          <p:spPr>
            <a:xfrm>
              <a:off x="0" y="-66675"/>
              <a:ext cx="1783979" cy="756583"/>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3429622" y="3538663"/>
            <a:ext cx="4287704" cy="3213116"/>
            <a:chOff x="0" y="0"/>
            <a:chExt cx="1262480" cy="946076"/>
          </a:xfrm>
        </p:grpSpPr>
        <p:sp>
          <p:nvSpPr>
            <p:cNvPr id="11" name="Freeform 11"/>
            <p:cNvSpPr/>
            <p:nvPr/>
          </p:nvSpPr>
          <p:spPr>
            <a:xfrm>
              <a:off x="0" y="0"/>
              <a:ext cx="1262480" cy="946076"/>
            </a:xfrm>
            <a:custGeom>
              <a:avLst/>
              <a:gdLst/>
              <a:ahLst/>
              <a:cxnLst/>
              <a:rect l="l" t="t" r="r" b="b"/>
              <a:pathLst>
                <a:path w="1262480" h="946076">
                  <a:moveTo>
                    <a:pt x="92086" y="0"/>
                  </a:moveTo>
                  <a:lnTo>
                    <a:pt x="1170394" y="0"/>
                  </a:lnTo>
                  <a:cubicBezTo>
                    <a:pt x="1221252" y="0"/>
                    <a:pt x="1262480" y="41228"/>
                    <a:pt x="1262480" y="92086"/>
                  </a:cubicBezTo>
                  <a:lnTo>
                    <a:pt x="1262480" y="853990"/>
                  </a:lnTo>
                  <a:cubicBezTo>
                    <a:pt x="1262480" y="878413"/>
                    <a:pt x="1252778" y="901835"/>
                    <a:pt x="1235509" y="919105"/>
                  </a:cubicBezTo>
                  <a:cubicBezTo>
                    <a:pt x="1218239" y="936374"/>
                    <a:pt x="1194817" y="946076"/>
                    <a:pt x="1170394" y="946076"/>
                  </a:cubicBezTo>
                  <a:lnTo>
                    <a:pt x="92086" y="946076"/>
                  </a:lnTo>
                  <a:cubicBezTo>
                    <a:pt x="67663" y="946076"/>
                    <a:pt x="44241" y="936374"/>
                    <a:pt x="26971" y="919105"/>
                  </a:cubicBezTo>
                  <a:cubicBezTo>
                    <a:pt x="9702" y="901835"/>
                    <a:pt x="0" y="878413"/>
                    <a:pt x="0" y="853990"/>
                  </a:cubicBezTo>
                  <a:lnTo>
                    <a:pt x="0" y="92086"/>
                  </a:lnTo>
                  <a:cubicBezTo>
                    <a:pt x="0" y="67663"/>
                    <a:pt x="9702" y="44241"/>
                    <a:pt x="26971" y="26971"/>
                  </a:cubicBezTo>
                  <a:cubicBezTo>
                    <a:pt x="44241" y="9702"/>
                    <a:pt x="67663" y="0"/>
                    <a:pt x="92086" y="0"/>
                  </a:cubicBezTo>
                  <a:close/>
                </a:path>
              </a:pathLst>
            </a:custGeom>
            <a:solidFill>
              <a:srgbClr val="FFFFFF"/>
            </a:solidFill>
          </p:spPr>
          <p:txBody>
            <a:bodyPr/>
            <a:lstStyle/>
            <a:p>
              <a:endParaRPr lang="nl-NL"/>
            </a:p>
          </p:txBody>
        </p:sp>
        <p:sp>
          <p:nvSpPr>
            <p:cNvPr id="12" name="TextBox 12"/>
            <p:cNvSpPr txBox="1"/>
            <p:nvPr/>
          </p:nvSpPr>
          <p:spPr>
            <a:xfrm>
              <a:off x="0" y="-66675"/>
              <a:ext cx="1262480" cy="1012751"/>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a:off x="5638113" y="6751779"/>
            <a:ext cx="7311652" cy="2195795"/>
            <a:chOff x="0" y="0"/>
            <a:chExt cx="2152857" cy="646534"/>
          </a:xfrm>
        </p:grpSpPr>
        <p:sp>
          <p:nvSpPr>
            <p:cNvPr id="14" name="Freeform 14"/>
            <p:cNvSpPr/>
            <p:nvPr/>
          </p:nvSpPr>
          <p:spPr>
            <a:xfrm>
              <a:off x="0" y="0"/>
              <a:ext cx="2152857" cy="646534"/>
            </a:xfrm>
            <a:custGeom>
              <a:avLst/>
              <a:gdLst/>
              <a:ahLst/>
              <a:cxnLst/>
              <a:rect l="l" t="t" r="r" b="b"/>
              <a:pathLst>
                <a:path w="2152857" h="646534">
                  <a:moveTo>
                    <a:pt x="54001" y="0"/>
                  </a:moveTo>
                  <a:lnTo>
                    <a:pt x="2098856" y="0"/>
                  </a:lnTo>
                  <a:cubicBezTo>
                    <a:pt x="2113178" y="0"/>
                    <a:pt x="2126913" y="5689"/>
                    <a:pt x="2137040" y="15817"/>
                  </a:cubicBezTo>
                  <a:cubicBezTo>
                    <a:pt x="2147168" y="25944"/>
                    <a:pt x="2152857" y="39679"/>
                    <a:pt x="2152857" y="54001"/>
                  </a:cubicBezTo>
                  <a:lnTo>
                    <a:pt x="2152857" y="592533"/>
                  </a:lnTo>
                  <a:cubicBezTo>
                    <a:pt x="2152857" y="622357"/>
                    <a:pt x="2128680" y="646534"/>
                    <a:pt x="2098856" y="646534"/>
                  </a:cubicBezTo>
                  <a:lnTo>
                    <a:pt x="54001" y="646534"/>
                  </a:lnTo>
                  <a:cubicBezTo>
                    <a:pt x="24177" y="646534"/>
                    <a:pt x="0" y="622357"/>
                    <a:pt x="0" y="592533"/>
                  </a:cubicBezTo>
                  <a:lnTo>
                    <a:pt x="0" y="54001"/>
                  </a:lnTo>
                  <a:cubicBezTo>
                    <a:pt x="0" y="24177"/>
                    <a:pt x="24177" y="0"/>
                    <a:pt x="54001" y="0"/>
                  </a:cubicBezTo>
                  <a:close/>
                </a:path>
              </a:pathLst>
            </a:custGeom>
            <a:solidFill>
              <a:srgbClr val="FFFFFF"/>
            </a:solidFill>
          </p:spPr>
          <p:txBody>
            <a:bodyPr/>
            <a:lstStyle/>
            <a:p>
              <a:endParaRPr lang="nl-NL"/>
            </a:p>
          </p:txBody>
        </p:sp>
        <p:sp>
          <p:nvSpPr>
            <p:cNvPr id="15" name="TextBox 15"/>
            <p:cNvSpPr txBox="1"/>
            <p:nvPr/>
          </p:nvSpPr>
          <p:spPr>
            <a:xfrm>
              <a:off x="0" y="-66675"/>
              <a:ext cx="2152857" cy="713209"/>
            </a:xfrm>
            <a:prstGeom prst="rect">
              <a:avLst/>
            </a:prstGeom>
          </p:spPr>
          <p:txBody>
            <a:bodyPr lIns="50800" tIns="50800" rIns="50800" bIns="50800" rtlCol="0" anchor="ctr"/>
            <a:lstStyle/>
            <a:p>
              <a:pPr algn="ctr">
                <a:lnSpc>
                  <a:spcPts val="2659"/>
                </a:lnSpc>
              </a:pPr>
              <a:endParaRPr/>
            </a:p>
          </p:txBody>
        </p:sp>
      </p:grpSp>
      <p:sp>
        <p:nvSpPr>
          <p:cNvPr id="16" name="TextBox 16"/>
          <p:cNvSpPr txBox="1"/>
          <p:nvPr/>
        </p:nvSpPr>
        <p:spPr>
          <a:xfrm>
            <a:off x="5638113" y="607076"/>
            <a:ext cx="12079212" cy="1337978"/>
          </a:xfrm>
          <a:prstGeom prst="rect">
            <a:avLst/>
          </a:prstGeom>
        </p:spPr>
        <p:txBody>
          <a:bodyPr lIns="0" tIns="0" rIns="0" bIns="0" rtlCol="0" anchor="t">
            <a:spAutoFit/>
          </a:bodyPr>
          <a:lstStyle/>
          <a:p>
            <a:pPr algn="ctr">
              <a:lnSpc>
                <a:spcPts val="9722"/>
              </a:lnSpc>
            </a:pPr>
            <a:r>
              <a:rPr lang="en-US" sz="8381">
                <a:solidFill>
                  <a:srgbClr val="FBBC43"/>
                </a:solidFill>
                <a:latin typeface="Graphik Bold"/>
                <a:ea typeface="Graphik Bold"/>
                <a:cs typeface="Graphik Bold"/>
                <a:sym typeface="Graphik Bold"/>
              </a:rPr>
              <a:t>Goals</a:t>
            </a:r>
            <a:r>
              <a:rPr lang="en-US" sz="8381">
                <a:solidFill>
                  <a:srgbClr val="FFFFFF"/>
                </a:solidFill>
                <a:latin typeface="Graphik Bold"/>
                <a:ea typeface="Graphik Bold"/>
                <a:cs typeface="Graphik Bold"/>
                <a:sym typeface="Graphik Bold"/>
              </a:rPr>
              <a:t> of the training</a:t>
            </a:r>
          </a:p>
        </p:txBody>
      </p:sp>
      <p:sp>
        <p:nvSpPr>
          <p:cNvPr id="17" name="TextBox 17"/>
          <p:cNvSpPr txBox="1"/>
          <p:nvPr/>
        </p:nvSpPr>
        <p:spPr>
          <a:xfrm>
            <a:off x="6250345" y="3496500"/>
            <a:ext cx="4834385" cy="1372235"/>
          </a:xfrm>
          <a:prstGeom prst="rect">
            <a:avLst/>
          </a:prstGeom>
        </p:spPr>
        <p:txBody>
          <a:bodyPr lIns="0" tIns="0" rIns="0" bIns="0" rtlCol="0" anchor="t">
            <a:spAutoFit/>
          </a:bodyPr>
          <a:lstStyle/>
          <a:p>
            <a:pPr algn="l">
              <a:lnSpc>
                <a:spcPts val="3715"/>
              </a:lnSpc>
            </a:pPr>
            <a:r>
              <a:rPr lang="en-US" sz="2653" dirty="0">
                <a:solidFill>
                  <a:srgbClr val="000000"/>
                </a:solidFill>
                <a:latin typeface="Graphik"/>
                <a:ea typeface="Graphik"/>
                <a:cs typeface="Graphik"/>
                <a:sym typeface="Graphik"/>
              </a:rPr>
              <a:t>An in-depth understanding of HREDD (in line with OECD Guidelines and UNGPs)</a:t>
            </a:r>
          </a:p>
        </p:txBody>
      </p:sp>
      <p:sp>
        <p:nvSpPr>
          <p:cNvPr id="18" name="TextBox 18"/>
          <p:cNvSpPr txBox="1"/>
          <p:nvPr/>
        </p:nvSpPr>
        <p:spPr>
          <a:xfrm>
            <a:off x="13938051" y="3681730"/>
            <a:ext cx="3270845" cy="2795637"/>
          </a:xfrm>
          <a:prstGeom prst="rect">
            <a:avLst/>
          </a:prstGeom>
        </p:spPr>
        <p:txBody>
          <a:bodyPr lIns="0" tIns="0" rIns="0" bIns="0" rtlCol="0" anchor="t">
            <a:spAutoFit/>
          </a:bodyPr>
          <a:lstStyle/>
          <a:p>
            <a:pPr algn="l">
              <a:lnSpc>
                <a:spcPts val="3709"/>
              </a:lnSpc>
            </a:pPr>
            <a:r>
              <a:rPr lang="en-US" sz="2649" dirty="0">
                <a:solidFill>
                  <a:srgbClr val="000000"/>
                </a:solidFill>
                <a:latin typeface="Graphik"/>
                <a:ea typeface="Graphik"/>
                <a:cs typeface="Graphik"/>
                <a:sym typeface="Graphik"/>
              </a:rPr>
              <a:t>An in-depth understanding of the role trade unions in production countries can play in HREDD</a:t>
            </a:r>
          </a:p>
        </p:txBody>
      </p:sp>
      <p:sp>
        <p:nvSpPr>
          <p:cNvPr id="19" name="TextBox 19"/>
          <p:cNvSpPr txBox="1"/>
          <p:nvPr/>
        </p:nvSpPr>
        <p:spPr>
          <a:xfrm>
            <a:off x="6252453" y="7127488"/>
            <a:ext cx="6082972" cy="1372235"/>
          </a:xfrm>
          <a:prstGeom prst="rect">
            <a:avLst/>
          </a:prstGeom>
        </p:spPr>
        <p:txBody>
          <a:bodyPr wrap="square" lIns="0" tIns="0" rIns="0" bIns="0" rtlCol="0" anchor="t">
            <a:spAutoFit/>
          </a:bodyPr>
          <a:lstStyle/>
          <a:p>
            <a:pPr algn="l">
              <a:lnSpc>
                <a:spcPts val="3715"/>
              </a:lnSpc>
            </a:pPr>
            <a:r>
              <a:rPr lang="en-US" sz="2653" dirty="0">
                <a:solidFill>
                  <a:srgbClr val="000000"/>
                </a:solidFill>
                <a:latin typeface="Graphik"/>
                <a:ea typeface="Graphik"/>
                <a:cs typeface="Graphik"/>
                <a:sym typeface="Graphik"/>
              </a:rPr>
              <a:t>To prepare on how to take an active role as a trade union in HREDD processes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Role of Trade Unions</a:t>
            </a: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5" name="Freeform 5"/>
          <p:cNvSpPr/>
          <p:nvPr/>
        </p:nvSpPr>
        <p:spPr>
          <a:xfrm>
            <a:off x="8755740" y="4755240"/>
            <a:ext cx="776519" cy="776519"/>
          </a:xfrm>
          <a:custGeom>
            <a:avLst/>
            <a:gdLst/>
            <a:ahLst/>
            <a:cxnLst/>
            <a:rect l="l" t="t" r="r" b="b"/>
            <a:pathLst>
              <a:path w="776519" h="776519">
                <a:moveTo>
                  <a:pt x="0" y="0"/>
                </a:moveTo>
                <a:lnTo>
                  <a:pt x="776520" y="0"/>
                </a:lnTo>
                <a:lnTo>
                  <a:pt x="776520" y="776520"/>
                </a:lnTo>
                <a:lnTo>
                  <a:pt x="0" y="7765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TextBox 7"/>
          <p:cNvSpPr txBox="1"/>
          <p:nvPr/>
        </p:nvSpPr>
        <p:spPr>
          <a:xfrm>
            <a:off x="2088901" y="8329518"/>
            <a:ext cx="14991287" cy="11623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Which role can you play in step 2 to make sure brands and other supply chain partners implement their due diligence effectively?</a:t>
            </a:r>
          </a:p>
        </p:txBody>
      </p:sp>
      <p:sp>
        <p:nvSpPr>
          <p:cNvPr id="8" name="Freeform 8"/>
          <p:cNvSpPr/>
          <p:nvPr/>
        </p:nvSpPr>
        <p:spPr>
          <a:xfrm>
            <a:off x="4834339" y="2859265"/>
            <a:ext cx="8676472" cy="5199260"/>
          </a:xfrm>
          <a:custGeom>
            <a:avLst/>
            <a:gdLst/>
            <a:ahLst/>
            <a:cxnLst/>
            <a:rect l="l" t="t" r="r" b="b"/>
            <a:pathLst>
              <a:path w="8676472" h="5199260">
                <a:moveTo>
                  <a:pt x="0" y="0"/>
                </a:moveTo>
                <a:lnTo>
                  <a:pt x="8676472" y="0"/>
                </a:lnTo>
                <a:lnTo>
                  <a:pt x="8676472" y="5199260"/>
                </a:lnTo>
                <a:lnTo>
                  <a:pt x="0" y="5199260"/>
                </a:lnTo>
                <a:lnTo>
                  <a:pt x="0" y="0"/>
                </a:lnTo>
                <a:close/>
              </a:path>
            </a:pathLst>
          </a:custGeom>
          <a:blipFill>
            <a:blip r:embed="rId5"/>
            <a:stretch>
              <a:fillRect/>
            </a:stretch>
          </a:blipFill>
        </p:spPr>
        <p:txBody>
          <a:bodyPr/>
          <a:lstStyle/>
          <a:p>
            <a:endParaRPr lang="nl-NL"/>
          </a:p>
        </p:txBody>
      </p:sp>
      <p:sp>
        <p:nvSpPr>
          <p:cNvPr id="9" name="Freeform 9"/>
          <p:cNvSpPr/>
          <p:nvPr/>
        </p:nvSpPr>
        <p:spPr>
          <a:xfrm>
            <a:off x="8792790" y="2228475"/>
            <a:ext cx="4174536" cy="2447322"/>
          </a:xfrm>
          <a:custGeom>
            <a:avLst/>
            <a:gdLst/>
            <a:ahLst/>
            <a:cxnLst/>
            <a:rect l="l" t="t" r="r" b="b"/>
            <a:pathLst>
              <a:path w="4174536" h="2447322">
                <a:moveTo>
                  <a:pt x="0" y="0"/>
                </a:moveTo>
                <a:lnTo>
                  <a:pt x="4174536" y="0"/>
                </a:lnTo>
                <a:lnTo>
                  <a:pt x="4174536" y="2447322"/>
                </a:lnTo>
                <a:lnTo>
                  <a:pt x="0" y="24473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648356" y="2851549"/>
            <a:ext cx="14991287" cy="55819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As a trade union, you can: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Support value chain mapping by conducting proactive research yourself   </a:t>
            </a:r>
          </a:p>
          <a:p>
            <a:pPr marL="820421" lvl="1" indent="-410210" algn="l">
              <a:lnSpc>
                <a:spcPts val="4408"/>
              </a:lnSpc>
              <a:buFont typeface="Arial"/>
              <a:buChar char="•"/>
            </a:pPr>
            <a:r>
              <a:rPr lang="en-US" sz="3800">
                <a:solidFill>
                  <a:srgbClr val="FFFFFF"/>
                </a:solidFill>
                <a:latin typeface="Graphik"/>
                <a:ea typeface="Graphik"/>
                <a:cs typeface="Graphik"/>
                <a:sym typeface="Graphik"/>
              </a:rPr>
              <a:t>Identify risks in the value chain through e.g. focus groups or social dialogue </a:t>
            </a:r>
          </a:p>
          <a:p>
            <a:pPr marL="820421" lvl="1" indent="-410210" algn="l">
              <a:lnSpc>
                <a:spcPts val="4408"/>
              </a:lnSpc>
              <a:buFont typeface="Arial"/>
              <a:buChar char="•"/>
            </a:pPr>
            <a:r>
              <a:rPr lang="en-US" sz="3800">
                <a:solidFill>
                  <a:srgbClr val="FFFFFF"/>
                </a:solidFill>
                <a:latin typeface="Graphik"/>
                <a:ea typeface="Graphik"/>
                <a:cs typeface="Graphik"/>
                <a:sym typeface="Graphik"/>
              </a:rPr>
              <a:t>Participate in the prioritization process</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2 </a:t>
            </a:r>
            <a:r>
              <a:rPr lang="en-US" sz="5942">
                <a:solidFill>
                  <a:srgbClr val="FFFFFF"/>
                </a:solidFill>
                <a:latin typeface="Graphik Bold"/>
                <a:ea typeface="Graphik Bold"/>
                <a:cs typeface="Graphik Bold"/>
                <a:sym typeface="Graphik Bold"/>
              </a:rPr>
              <a:t>- Instrument: Focus Group</a:t>
            </a:r>
          </a:p>
        </p:txBody>
      </p:sp>
      <p:grpSp>
        <p:nvGrpSpPr>
          <p:cNvPr id="3" name="Group 3"/>
          <p:cNvGrpSpPr/>
          <p:nvPr/>
        </p:nvGrpSpPr>
        <p:grpSpPr>
          <a:xfrm>
            <a:off x="15715491" y="156323"/>
            <a:ext cx="2403574" cy="2403574"/>
            <a:chOff x="-23786" y="19119"/>
            <a:chExt cx="812800" cy="812800"/>
          </a:xfrm>
        </p:grpSpPr>
        <p:sp>
          <p:nvSpPr>
            <p:cNvPr id="4" name="Freeform 4"/>
            <p:cNvSpPr/>
            <p:nvPr/>
          </p:nvSpPr>
          <p:spPr>
            <a:xfrm>
              <a:off x="-23786" y="19119"/>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5" name="Freeform 5"/>
          <p:cNvSpPr/>
          <p:nvPr/>
        </p:nvSpPr>
        <p:spPr>
          <a:xfrm>
            <a:off x="15970793" y="408398"/>
            <a:ext cx="1899424" cy="1899424"/>
          </a:xfrm>
          <a:custGeom>
            <a:avLst/>
            <a:gdLst/>
            <a:ahLst/>
            <a:cxnLst/>
            <a:rect l="l" t="t" r="r" b="b"/>
            <a:pathLst>
              <a:path w="1899424" h="1899424">
                <a:moveTo>
                  <a:pt x="0" y="0"/>
                </a:moveTo>
                <a:lnTo>
                  <a:pt x="1899424" y="0"/>
                </a:lnTo>
                <a:lnTo>
                  <a:pt x="1899424"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TextBox 6"/>
          <p:cNvSpPr txBox="1"/>
          <p:nvPr/>
        </p:nvSpPr>
        <p:spPr>
          <a:xfrm>
            <a:off x="1828800" y="2503103"/>
            <a:ext cx="14347253" cy="5581904"/>
          </a:xfrm>
          <a:prstGeom prst="rect">
            <a:avLst/>
          </a:prstGeom>
        </p:spPr>
        <p:txBody>
          <a:bodyPr lIns="0" tIns="0" rIns="0" bIns="0" rtlCol="0" anchor="t">
            <a:spAutoFit/>
          </a:bodyPr>
          <a:lstStyle/>
          <a:p>
            <a:pPr algn="l">
              <a:lnSpc>
                <a:spcPts val="4408"/>
              </a:lnSpc>
              <a:spcBef>
                <a:spcPct val="0"/>
              </a:spcBef>
            </a:pPr>
            <a:r>
              <a:rPr lang="en-US" sz="3800" dirty="0">
                <a:solidFill>
                  <a:srgbClr val="FFFFFF"/>
                </a:solidFill>
                <a:latin typeface="Graphik"/>
                <a:ea typeface="Graphik"/>
                <a:cs typeface="Graphik"/>
                <a:sym typeface="Graphik"/>
              </a:rPr>
              <a:t>To collect information, trade unions can organize focus groups:</a:t>
            </a:r>
          </a:p>
          <a:p>
            <a:pPr algn="l">
              <a:lnSpc>
                <a:spcPts val="4408"/>
              </a:lnSpc>
              <a:spcBef>
                <a:spcPct val="0"/>
              </a:spcBef>
            </a:pPr>
            <a:endParaRPr lang="en-US" sz="3800" dirty="0">
              <a:solidFill>
                <a:srgbClr val="FFFFFF"/>
              </a:solidFill>
              <a:latin typeface="Graphik"/>
              <a:ea typeface="Graphik"/>
              <a:cs typeface="Graphik"/>
              <a:sym typeface="Graphik"/>
            </a:endParaRP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Group interviews with small groups of workers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Relaxed and open setting</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Moderator should be trained (also in understanding verbal and non-verbal feedback)</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Purpose of meeting and agenda must be clear</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Manage expectations</a:t>
            </a:r>
          </a:p>
          <a:p>
            <a:pPr marL="820421" lvl="1" indent="-410210" algn="l">
              <a:lnSpc>
                <a:spcPts val="4408"/>
              </a:lnSpc>
              <a:buFont typeface="Arial"/>
              <a:buChar char="•"/>
            </a:pPr>
            <a:r>
              <a:rPr lang="en-US" sz="3800" dirty="0">
                <a:solidFill>
                  <a:srgbClr val="FFFFFF"/>
                </a:solidFill>
                <a:latin typeface="Graphik"/>
                <a:ea typeface="Graphik"/>
                <a:cs typeface="Graphik"/>
                <a:sym typeface="Graphik"/>
              </a:rPr>
              <a:t>Open-ended questions</a:t>
            </a:r>
          </a:p>
        </p:txBody>
      </p:sp>
      <p:sp>
        <p:nvSpPr>
          <p:cNvPr id="7" name="Freeform 7"/>
          <p:cNvSpPr/>
          <p:nvPr/>
        </p:nvSpPr>
        <p:spPr>
          <a:xfrm>
            <a:off x="10335981" y="7066361"/>
            <a:ext cx="5544478" cy="2460362"/>
          </a:xfrm>
          <a:custGeom>
            <a:avLst/>
            <a:gdLst/>
            <a:ahLst/>
            <a:cxnLst/>
            <a:rect l="l" t="t" r="r" b="b"/>
            <a:pathLst>
              <a:path w="5544478" h="2460362">
                <a:moveTo>
                  <a:pt x="0" y="0"/>
                </a:moveTo>
                <a:lnTo>
                  <a:pt x="5544478" y="0"/>
                </a:lnTo>
                <a:lnTo>
                  <a:pt x="5544478" y="2460362"/>
                </a:lnTo>
                <a:lnTo>
                  <a:pt x="0" y="24603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61084" y="0"/>
            <a:ext cx="17227105" cy="9356718"/>
          </a:xfrm>
          <a:custGeom>
            <a:avLst/>
            <a:gdLst/>
            <a:ahLst/>
            <a:cxnLst/>
            <a:rect l="l" t="t" r="r" b="b"/>
            <a:pathLst>
              <a:path w="17227105" h="9356718">
                <a:moveTo>
                  <a:pt x="0" y="0"/>
                </a:moveTo>
                <a:lnTo>
                  <a:pt x="17227105" y="0"/>
                </a:lnTo>
                <a:lnTo>
                  <a:pt x="17227105" y="9356718"/>
                </a:lnTo>
                <a:lnTo>
                  <a:pt x="0" y="9356718"/>
                </a:lnTo>
                <a:lnTo>
                  <a:pt x="0" y="0"/>
                </a:lnTo>
                <a:close/>
              </a:path>
            </a:pathLst>
          </a:custGeom>
          <a:blipFill>
            <a:blip r:embed="rId2"/>
            <a:stretch>
              <a:fillRect l="-10719" t="-4576" r="-21601" b="-57838"/>
            </a:stretch>
          </a:blipFill>
        </p:spPr>
        <p:txBody>
          <a:bodyPr/>
          <a:lstStyle/>
          <a:p>
            <a:endParaRPr lang="nl-NL"/>
          </a:p>
        </p:txBody>
      </p:sp>
      <p:sp>
        <p:nvSpPr>
          <p:cNvPr id="3" name="Freeform 3"/>
          <p:cNvSpPr/>
          <p:nvPr/>
        </p:nvSpPr>
        <p:spPr>
          <a:xfrm>
            <a:off x="-51559" y="-146709"/>
            <a:ext cx="17227105" cy="9308934"/>
          </a:xfrm>
          <a:custGeom>
            <a:avLst/>
            <a:gdLst/>
            <a:ahLst/>
            <a:cxnLst/>
            <a:rect l="l" t="t" r="r" b="b"/>
            <a:pathLst>
              <a:path w="17227105" h="9308934">
                <a:moveTo>
                  <a:pt x="0" y="0"/>
                </a:moveTo>
                <a:lnTo>
                  <a:pt x="17227105" y="0"/>
                </a:lnTo>
                <a:lnTo>
                  <a:pt x="17227105" y="9308933"/>
                </a:lnTo>
                <a:lnTo>
                  <a:pt x="0" y="9308933"/>
                </a:lnTo>
                <a:lnTo>
                  <a:pt x="0" y="0"/>
                </a:lnTo>
                <a:close/>
              </a:path>
            </a:pathLst>
          </a:custGeom>
          <a:blipFill>
            <a:blip r:embed="rId3"/>
            <a:stretch>
              <a:fillRect t="-14832" b="-14832"/>
            </a:stretch>
          </a:blipFill>
        </p:spPr>
        <p:txBody>
          <a:bodyPr/>
          <a:lstStyle/>
          <a:p>
            <a:endParaRPr lang="nl-NL"/>
          </a:p>
        </p:txBody>
      </p:sp>
      <p:sp>
        <p:nvSpPr>
          <p:cNvPr id="4" name="Freeform 4"/>
          <p:cNvSpPr/>
          <p:nvPr/>
        </p:nvSpPr>
        <p:spPr>
          <a:xfrm>
            <a:off x="-2582327" y="8426488"/>
            <a:ext cx="19805499" cy="1996814"/>
          </a:xfrm>
          <a:custGeom>
            <a:avLst/>
            <a:gdLst/>
            <a:ahLst/>
            <a:cxnLst/>
            <a:rect l="l" t="t" r="r" b="b"/>
            <a:pathLst>
              <a:path w="19805499" h="1996814">
                <a:moveTo>
                  <a:pt x="0" y="0"/>
                </a:moveTo>
                <a:lnTo>
                  <a:pt x="19805498" y="0"/>
                </a:lnTo>
                <a:lnTo>
                  <a:pt x="19805498" y="1996813"/>
                </a:lnTo>
                <a:lnTo>
                  <a:pt x="0" y="1996813"/>
                </a:lnTo>
                <a:lnTo>
                  <a:pt x="0" y="0"/>
                </a:lnTo>
                <a:close/>
              </a:path>
            </a:pathLst>
          </a:custGeom>
          <a:blipFill>
            <a:blip r:embed="rId4"/>
            <a:stretch>
              <a:fillRect t="-13368" b="-13368"/>
            </a:stretch>
          </a:blipFill>
        </p:spPr>
        <p:txBody>
          <a:bodyPr/>
          <a:lstStyle/>
          <a:p>
            <a:endParaRPr lang="nl-NL"/>
          </a:p>
        </p:txBody>
      </p:sp>
      <p:sp>
        <p:nvSpPr>
          <p:cNvPr id="5" name="Freeform 5"/>
          <p:cNvSpPr/>
          <p:nvPr/>
        </p:nvSpPr>
        <p:spPr>
          <a:xfrm>
            <a:off x="0" y="3557639"/>
            <a:ext cx="18287871" cy="8344951"/>
          </a:xfrm>
          <a:custGeom>
            <a:avLst/>
            <a:gdLst/>
            <a:ahLst/>
            <a:cxnLst/>
            <a:rect l="l" t="t" r="r" b="b"/>
            <a:pathLst>
              <a:path w="18287871" h="8344951">
                <a:moveTo>
                  <a:pt x="0" y="0"/>
                </a:moveTo>
                <a:lnTo>
                  <a:pt x="18287871" y="0"/>
                </a:lnTo>
                <a:lnTo>
                  <a:pt x="18287871" y="8344951"/>
                </a:lnTo>
                <a:lnTo>
                  <a:pt x="0" y="8344951"/>
                </a:lnTo>
                <a:lnTo>
                  <a:pt x="0" y="0"/>
                </a:lnTo>
                <a:close/>
              </a:path>
            </a:pathLst>
          </a:custGeom>
          <a:blipFill>
            <a:blip r:embed="rId5">
              <a:alphaModFix amt="76000"/>
              <a:extLst>
                <a:ext uri="{96DAC541-7B7A-43D3-8B79-37D633B846F1}">
                  <asvg:svgBlip xmlns:asvg="http://schemas.microsoft.com/office/drawing/2016/SVG/main" r:embed="rId6"/>
                </a:ext>
              </a:extLst>
            </a:blip>
            <a:stretch>
              <a:fillRect/>
            </a:stretch>
          </a:blipFill>
        </p:spPr>
        <p:txBody>
          <a:bodyPr/>
          <a:lstStyle/>
          <a:p>
            <a:endParaRPr lang="nl-NL"/>
          </a:p>
        </p:txBody>
      </p:sp>
      <p:sp>
        <p:nvSpPr>
          <p:cNvPr id="6" name="Freeform 6"/>
          <p:cNvSpPr/>
          <p:nvPr/>
        </p:nvSpPr>
        <p:spPr>
          <a:xfrm>
            <a:off x="0" y="-28575"/>
            <a:ext cx="3470535" cy="1266745"/>
          </a:xfrm>
          <a:custGeom>
            <a:avLst/>
            <a:gdLst/>
            <a:ahLst/>
            <a:cxnLst/>
            <a:rect l="l" t="t" r="r" b="b"/>
            <a:pathLst>
              <a:path w="3470535" h="1266745">
                <a:moveTo>
                  <a:pt x="0" y="0"/>
                </a:moveTo>
                <a:lnTo>
                  <a:pt x="3470535" y="0"/>
                </a:lnTo>
                <a:lnTo>
                  <a:pt x="3470535" y="1266745"/>
                </a:lnTo>
                <a:lnTo>
                  <a:pt x="0" y="1266745"/>
                </a:lnTo>
                <a:lnTo>
                  <a:pt x="0" y="0"/>
                </a:lnTo>
                <a:close/>
              </a:path>
            </a:pathLst>
          </a:custGeom>
          <a:blipFill>
            <a:blip r:embed="rId7"/>
            <a:stretch>
              <a:fillRect/>
            </a:stretch>
          </a:blipFill>
        </p:spPr>
        <p:txBody>
          <a:bodyPr/>
          <a:lstStyle/>
          <a:p>
            <a:endParaRPr lang="nl-NL"/>
          </a:p>
        </p:txBody>
      </p:sp>
      <p:sp>
        <p:nvSpPr>
          <p:cNvPr id="7" name="TextBox 7"/>
          <p:cNvSpPr txBox="1"/>
          <p:nvPr/>
        </p:nvSpPr>
        <p:spPr>
          <a:xfrm>
            <a:off x="1648356" y="5910464"/>
            <a:ext cx="16639515" cy="3273516"/>
          </a:xfrm>
          <a:prstGeom prst="rect">
            <a:avLst/>
          </a:prstGeom>
        </p:spPr>
        <p:txBody>
          <a:bodyPr lIns="0" tIns="0" rIns="0" bIns="0" rtlCol="0" anchor="t">
            <a:spAutoFit/>
          </a:bodyPr>
          <a:lstStyle/>
          <a:p>
            <a:pPr algn="l">
              <a:lnSpc>
                <a:spcPts val="7416"/>
              </a:lnSpc>
            </a:pPr>
            <a:r>
              <a:rPr lang="en-US" sz="6393">
                <a:solidFill>
                  <a:srgbClr val="FFFFFF"/>
                </a:solidFill>
                <a:latin typeface="Graphik Bold"/>
                <a:ea typeface="Graphik Bold"/>
                <a:cs typeface="Graphik Bold"/>
                <a:sym typeface="Graphik Bold"/>
              </a:rPr>
              <a:t>Human Rights and Environmental Due Diligence Training for Trade Unions</a:t>
            </a:r>
          </a:p>
          <a:p>
            <a:pPr algn="l">
              <a:lnSpc>
                <a:spcPts val="10315"/>
              </a:lnSpc>
            </a:pPr>
            <a:endParaRPr lang="en-US" sz="6393">
              <a:solidFill>
                <a:srgbClr val="FFFFFF"/>
              </a:solidFill>
              <a:latin typeface="Graphik Bold"/>
              <a:ea typeface="Graphik Bold"/>
              <a:cs typeface="Graphik Bold"/>
              <a:sym typeface="Graphik Bold"/>
            </a:endParaRPr>
          </a:p>
        </p:txBody>
      </p:sp>
      <p:sp>
        <p:nvSpPr>
          <p:cNvPr id="8" name="TextBox 8"/>
          <p:cNvSpPr txBox="1"/>
          <p:nvPr/>
        </p:nvSpPr>
        <p:spPr>
          <a:xfrm>
            <a:off x="1735267" y="7707008"/>
            <a:ext cx="1735267" cy="719480"/>
          </a:xfrm>
          <a:prstGeom prst="rect">
            <a:avLst/>
          </a:prstGeom>
        </p:spPr>
        <p:txBody>
          <a:bodyPr lIns="0" tIns="0" rIns="0" bIns="0" rtlCol="0" anchor="t">
            <a:spAutoFit/>
          </a:bodyPr>
          <a:lstStyle/>
          <a:p>
            <a:pPr algn="l">
              <a:lnSpc>
                <a:spcPts val="5522"/>
              </a:lnSpc>
            </a:pPr>
            <a:r>
              <a:rPr lang="en-US" sz="3944">
                <a:solidFill>
                  <a:srgbClr val="FFFFFF"/>
                </a:solidFill>
                <a:latin typeface="Graphik"/>
                <a:ea typeface="Graphik"/>
                <a:cs typeface="Graphik"/>
                <a:sym typeface="Graphik"/>
              </a:rPr>
              <a:t>Day 2</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Morning Energizer</a:t>
            </a:r>
          </a:p>
        </p:txBody>
      </p:sp>
      <p:sp>
        <p:nvSpPr>
          <p:cNvPr id="3" name="Freeform 3"/>
          <p:cNvSpPr/>
          <p:nvPr/>
        </p:nvSpPr>
        <p:spPr>
          <a:xfrm>
            <a:off x="6001394" y="2586005"/>
            <a:ext cx="6285212" cy="6285212"/>
          </a:xfrm>
          <a:custGeom>
            <a:avLst/>
            <a:gdLst/>
            <a:ahLst/>
            <a:cxnLst/>
            <a:rect l="l" t="t" r="r" b="b"/>
            <a:pathLst>
              <a:path w="6285212" h="6285212">
                <a:moveTo>
                  <a:pt x="0" y="0"/>
                </a:moveTo>
                <a:lnTo>
                  <a:pt x="6285212" y="0"/>
                </a:lnTo>
                <a:lnTo>
                  <a:pt x="6285212" y="6285212"/>
                </a:lnTo>
                <a:lnTo>
                  <a:pt x="0" y="62852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3583088" y="2593696"/>
            <a:ext cx="11121824" cy="6664604"/>
          </a:xfrm>
          <a:custGeom>
            <a:avLst/>
            <a:gdLst/>
            <a:ahLst/>
            <a:cxnLst/>
            <a:rect l="l" t="t" r="r" b="b"/>
            <a:pathLst>
              <a:path w="11121824" h="6664604">
                <a:moveTo>
                  <a:pt x="0" y="0"/>
                </a:moveTo>
                <a:lnTo>
                  <a:pt x="11121824" y="0"/>
                </a:lnTo>
                <a:lnTo>
                  <a:pt x="11121824" y="6664604"/>
                </a:lnTo>
                <a:lnTo>
                  <a:pt x="0" y="6664604"/>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Recap Day 1</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678871" y="1852489"/>
            <a:ext cx="15044559" cy="8961080"/>
            <a:chOff x="0" y="0"/>
            <a:chExt cx="4683653" cy="2789752"/>
          </a:xfrm>
        </p:grpSpPr>
        <p:sp>
          <p:nvSpPr>
            <p:cNvPr id="3" name="Freeform 3"/>
            <p:cNvSpPr/>
            <p:nvPr/>
          </p:nvSpPr>
          <p:spPr>
            <a:xfrm>
              <a:off x="0" y="0"/>
              <a:ext cx="4683653" cy="2789752"/>
            </a:xfrm>
            <a:custGeom>
              <a:avLst/>
              <a:gdLst/>
              <a:ahLst/>
              <a:cxnLst/>
              <a:rect l="l" t="t" r="r" b="b"/>
              <a:pathLst>
                <a:path w="4683653" h="2789752">
                  <a:moveTo>
                    <a:pt x="26245" y="0"/>
                  </a:moveTo>
                  <a:lnTo>
                    <a:pt x="4657408" y="0"/>
                  </a:lnTo>
                  <a:cubicBezTo>
                    <a:pt x="4671903" y="0"/>
                    <a:pt x="4683653" y="11750"/>
                    <a:pt x="4683653" y="26245"/>
                  </a:cubicBezTo>
                  <a:lnTo>
                    <a:pt x="4683653" y="2763507"/>
                  </a:lnTo>
                  <a:cubicBezTo>
                    <a:pt x="4683653" y="2778002"/>
                    <a:pt x="4671903" y="2789752"/>
                    <a:pt x="4657408" y="2789752"/>
                  </a:cubicBezTo>
                  <a:lnTo>
                    <a:pt x="26245" y="2789752"/>
                  </a:lnTo>
                  <a:cubicBezTo>
                    <a:pt x="19284" y="2789752"/>
                    <a:pt x="12609" y="2786987"/>
                    <a:pt x="7687" y="2782065"/>
                  </a:cubicBezTo>
                  <a:cubicBezTo>
                    <a:pt x="2765" y="2777143"/>
                    <a:pt x="0" y="2770468"/>
                    <a:pt x="0" y="2763507"/>
                  </a:cubicBezTo>
                  <a:lnTo>
                    <a:pt x="0" y="26245"/>
                  </a:lnTo>
                  <a:cubicBezTo>
                    <a:pt x="0" y="19284"/>
                    <a:pt x="2765" y="12609"/>
                    <a:pt x="7687" y="7687"/>
                  </a:cubicBezTo>
                  <a:cubicBezTo>
                    <a:pt x="12609" y="2765"/>
                    <a:pt x="19284" y="0"/>
                    <a:pt x="26245" y="0"/>
                  </a:cubicBezTo>
                  <a:close/>
                </a:path>
              </a:pathLst>
            </a:custGeom>
            <a:solidFill>
              <a:srgbClr val="F2EEF1"/>
            </a:solidFill>
          </p:spPr>
          <p:txBody>
            <a:bodyPr/>
            <a:lstStyle/>
            <a:p>
              <a:endParaRPr lang="nl-NL"/>
            </a:p>
          </p:txBody>
        </p:sp>
        <p:sp>
          <p:nvSpPr>
            <p:cNvPr id="4" name="TextBox 4"/>
            <p:cNvSpPr txBox="1"/>
            <p:nvPr/>
          </p:nvSpPr>
          <p:spPr>
            <a:xfrm>
              <a:off x="0" y="-66675"/>
              <a:ext cx="4683653" cy="2856427"/>
            </a:xfrm>
            <a:prstGeom prst="rect">
              <a:avLst/>
            </a:prstGeom>
          </p:spPr>
          <p:txBody>
            <a:bodyPr lIns="50800" tIns="50800" rIns="50800" bIns="50800" rtlCol="0" anchor="ctr"/>
            <a:lstStyle/>
            <a:p>
              <a:pPr algn="ctr">
                <a:lnSpc>
                  <a:spcPts val="2659"/>
                </a:lnSpc>
              </a:pPr>
              <a:endParaRPr/>
            </a:p>
          </p:txBody>
        </p:sp>
      </p:grpSp>
      <p:graphicFrame>
        <p:nvGraphicFramePr>
          <p:cNvPr id="5" name="Table 5"/>
          <p:cNvGraphicFramePr>
            <a:graphicFrameLocks noGrp="1"/>
          </p:cNvGraphicFramePr>
          <p:nvPr/>
        </p:nvGraphicFramePr>
        <p:xfrm>
          <a:off x="2158738" y="2161552"/>
          <a:ext cx="14084824" cy="7799072"/>
        </p:xfrm>
        <a:graphic>
          <a:graphicData uri="http://schemas.openxmlformats.org/drawingml/2006/table">
            <a:tbl>
              <a:tblPr/>
              <a:tblGrid>
                <a:gridCol w="4028029">
                  <a:extLst>
                    <a:ext uri="{9D8B030D-6E8A-4147-A177-3AD203B41FA5}">
                      <a16:colId xmlns:a16="http://schemas.microsoft.com/office/drawing/2014/main" val="20000"/>
                    </a:ext>
                  </a:extLst>
                </a:gridCol>
                <a:gridCol w="10056795">
                  <a:extLst>
                    <a:ext uri="{9D8B030D-6E8A-4147-A177-3AD203B41FA5}">
                      <a16:colId xmlns:a16="http://schemas.microsoft.com/office/drawing/2014/main" val="20001"/>
                    </a:ext>
                  </a:extLst>
                </a:gridCol>
              </a:tblGrid>
              <a:tr h="629108">
                <a:tc>
                  <a:txBody>
                    <a:bodyPr/>
                    <a:lstStyle/>
                    <a:p>
                      <a:pPr algn="l">
                        <a:lnSpc>
                          <a:spcPts val="2377"/>
                        </a:lnSpc>
                        <a:defRPr/>
                      </a:pPr>
                      <a:r>
                        <a:rPr lang="en-US" sz="1981">
                          <a:solidFill>
                            <a:srgbClr val="000000"/>
                          </a:solidFill>
                          <a:latin typeface="Graphik Bold"/>
                          <a:ea typeface="Graphik Bold"/>
                          <a:cs typeface="Graphik Bold"/>
                          <a:sym typeface="Graphik Bold"/>
                        </a:rPr>
                        <a:t>Time</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D966"/>
                    </a:solidFill>
                  </a:tcPr>
                </a:tc>
                <a:tc>
                  <a:txBody>
                    <a:bodyPr/>
                    <a:lstStyle/>
                    <a:p>
                      <a:pPr algn="l">
                        <a:lnSpc>
                          <a:spcPts val="2137"/>
                        </a:lnSpc>
                        <a:defRPr/>
                      </a:pPr>
                      <a:r>
                        <a:rPr lang="en-US" sz="1781">
                          <a:solidFill>
                            <a:srgbClr val="000000"/>
                          </a:solidFill>
                          <a:latin typeface="Graphik Bold"/>
                          <a:ea typeface="Graphik Bold"/>
                          <a:cs typeface="Graphik Bold"/>
                          <a:sym typeface="Graphik Bold"/>
                        </a:rPr>
                        <a:t>What</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r h="581449">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Recap &amp; energizer</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1"/>
                  </a:ext>
                </a:extLst>
              </a:tr>
              <a:tr h="581449">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3: Stop, prevent and mitigate, incl role of trade unions</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2"/>
                  </a:ext>
                </a:extLst>
              </a:tr>
              <a:tr h="581449">
                <a:tc>
                  <a:txBody>
                    <a:bodyPr/>
                    <a:lstStyle/>
                    <a:p>
                      <a:pPr algn="l">
                        <a:lnSpc>
                          <a:spcPts val="2137"/>
                        </a:lnSpc>
                        <a:defRPr/>
                      </a:pPr>
                      <a:r>
                        <a:rPr lang="en-US" sz="1781">
                          <a:solidFill>
                            <a:srgbClr val="000000"/>
                          </a:solidFill>
                          <a:latin typeface="Graphik"/>
                          <a:ea typeface="Graphik"/>
                          <a:cs typeface="Graphik"/>
                          <a:sym typeface="Graphik"/>
                        </a:rPr>
                        <a:t>15'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Coffee / tea break</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3"/>
                  </a:ext>
                </a:extLst>
              </a:tr>
              <a:tr h="581449">
                <a:tc>
                  <a:txBody>
                    <a:bodyPr/>
                    <a:lstStyle/>
                    <a:p>
                      <a:pPr algn="l">
                        <a:lnSpc>
                          <a:spcPts val="2137"/>
                        </a:lnSpc>
                        <a:defRPr/>
                      </a:pPr>
                      <a:r>
                        <a:rPr lang="en-US" sz="1781">
                          <a:solidFill>
                            <a:srgbClr val="000000"/>
                          </a:solidFill>
                          <a:latin typeface="Graphik"/>
                          <a:ea typeface="Graphik"/>
                          <a:cs typeface="Graphik"/>
                          <a:sym typeface="Graphik"/>
                        </a:rPr>
                        <a:t>85'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3 continued</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4"/>
                  </a:ext>
                </a:extLst>
              </a:tr>
              <a:tr h="581449">
                <a:tc>
                  <a:txBody>
                    <a:bodyPr/>
                    <a:lstStyle/>
                    <a:p>
                      <a:pPr algn="l">
                        <a:lnSpc>
                          <a:spcPts val="2137"/>
                        </a:lnSpc>
                        <a:defRPr/>
                      </a:pPr>
                      <a:r>
                        <a:rPr lang="en-US" sz="1781">
                          <a:solidFill>
                            <a:srgbClr val="000000"/>
                          </a:solidFill>
                          <a:latin typeface="Graphik"/>
                          <a:ea typeface="Graphik"/>
                          <a:cs typeface="Graphik"/>
                          <a:sym typeface="Graphik"/>
                        </a:rPr>
                        <a:t>20'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trade unions: key instrument Social Dialogue</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5"/>
                  </a:ext>
                </a:extLst>
              </a:tr>
              <a:tr h="614404">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Lunch</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6"/>
                  </a:ext>
                </a:extLst>
              </a:tr>
              <a:tr h="581449">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6: Remedy and negative impacts</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7"/>
                  </a:ext>
                </a:extLst>
              </a:tr>
              <a:tr h="581449">
                <a:tc>
                  <a:txBody>
                    <a:bodyPr/>
                    <a:lstStyle/>
                    <a:p>
                      <a:pPr algn="l">
                        <a:lnSpc>
                          <a:spcPts val="2137"/>
                        </a:lnSpc>
                        <a:defRPr/>
                      </a:pPr>
                      <a:r>
                        <a:rPr lang="en-US" sz="1781">
                          <a:solidFill>
                            <a:srgbClr val="000000"/>
                          </a:solidFill>
                          <a:latin typeface="Graphik"/>
                          <a:ea typeface="Graphik"/>
                          <a:cs typeface="Graphik"/>
                          <a:sym typeface="Graphik"/>
                        </a:rPr>
                        <a:t>45'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trade unions: key instrument Grievance Mechanisms</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8"/>
                  </a:ext>
                </a:extLst>
              </a:tr>
              <a:tr h="604608">
                <a:tc>
                  <a:txBody>
                    <a:bodyPr/>
                    <a:lstStyle/>
                    <a:p>
                      <a:pPr algn="l">
                        <a:lnSpc>
                          <a:spcPts val="2137"/>
                        </a:lnSpc>
                        <a:defRPr/>
                      </a:pPr>
                      <a:r>
                        <a:rPr lang="en-US" sz="1781">
                          <a:solidFill>
                            <a:srgbClr val="000000"/>
                          </a:solidFill>
                          <a:latin typeface="Graphik"/>
                          <a:ea typeface="Graphik"/>
                          <a:cs typeface="Graphik"/>
                          <a:sym typeface="Graphik"/>
                        </a:rPr>
                        <a:t>15'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Coffee / tea break</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9"/>
                  </a:ext>
                </a:extLst>
              </a:tr>
              <a:tr h="693501">
                <a:tc>
                  <a:txBody>
                    <a:bodyPr/>
                    <a:lstStyle/>
                    <a:p>
                      <a:pPr algn="l">
                        <a:lnSpc>
                          <a:spcPts val="2137"/>
                        </a:lnSpc>
                        <a:defRPr/>
                      </a:pPr>
                      <a:r>
                        <a:rPr lang="en-US" sz="1781">
                          <a:solidFill>
                            <a:srgbClr val="000000"/>
                          </a:solidFill>
                          <a:latin typeface="Graphik"/>
                          <a:ea typeface="Graphik"/>
                          <a:cs typeface="Graphik"/>
                          <a:sym typeface="Graphik"/>
                        </a:rPr>
                        <a:t>10'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1: Policy and integration</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0"/>
                  </a:ext>
                </a:extLst>
              </a:tr>
              <a:tr h="593654">
                <a:tc>
                  <a:txBody>
                    <a:bodyPr/>
                    <a:lstStyle/>
                    <a:p>
                      <a:pPr algn="l">
                        <a:lnSpc>
                          <a:spcPts val="2137"/>
                        </a:lnSpc>
                        <a:defRPr/>
                      </a:pPr>
                      <a:r>
                        <a:rPr lang="en-US" sz="1781">
                          <a:solidFill>
                            <a:srgbClr val="000000"/>
                          </a:solidFill>
                          <a:latin typeface="Graphik"/>
                          <a:ea typeface="Graphik"/>
                          <a:cs typeface="Graphik"/>
                          <a:sym typeface="Graphik"/>
                        </a:rPr>
                        <a:t>20'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trade unions in step 1</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1"/>
                  </a:ext>
                </a:extLst>
              </a:tr>
              <a:tr h="593654">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4: Monitor</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2"/>
                  </a:ext>
                </a:extLst>
              </a:tr>
            </a:tbl>
          </a:graphicData>
        </a:graphic>
      </p:graphicFrame>
      <p:sp>
        <p:nvSpPr>
          <p:cNvPr id="6" name="TextBox 6"/>
          <p:cNvSpPr txBox="1"/>
          <p:nvPr/>
        </p:nvSpPr>
        <p:spPr>
          <a:xfrm>
            <a:off x="3192009" y="331136"/>
            <a:ext cx="12079212" cy="1332263"/>
          </a:xfrm>
          <a:prstGeom prst="rect">
            <a:avLst/>
          </a:prstGeom>
        </p:spPr>
        <p:txBody>
          <a:bodyPr lIns="0" tIns="0" rIns="0" bIns="0" rtlCol="0" anchor="t">
            <a:spAutoFit/>
          </a:bodyPr>
          <a:lstStyle/>
          <a:p>
            <a:pPr algn="ctr">
              <a:lnSpc>
                <a:spcPts val="9722"/>
              </a:lnSpc>
            </a:pPr>
            <a:r>
              <a:rPr lang="en-US" sz="8381">
                <a:solidFill>
                  <a:srgbClr val="FFFFFF"/>
                </a:solidFill>
                <a:latin typeface="Graphik Bold"/>
                <a:ea typeface="Graphik Bold"/>
                <a:cs typeface="Graphik Bold"/>
                <a:sym typeface="Graphik Bold"/>
              </a:rPr>
              <a:t>Programme</a:t>
            </a:r>
            <a:r>
              <a:rPr lang="en-US" sz="8381">
                <a:solidFill>
                  <a:srgbClr val="FBBC43"/>
                </a:solidFill>
                <a:latin typeface="Graphik Bold"/>
                <a:ea typeface="Graphik Bold"/>
                <a:cs typeface="Graphik Bold"/>
                <a:sym typeface="Graphik Bold"/>
              </a:rPr>
              <a:t> day 2</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Cease, Prevent or Mitigate</a:t>
            </a:r>
          </a:p>
        </p:txBody>
      </p:sp>
      <p:grpSp>
        <p:nvGrpSpPr>
          <p:cNvPr id="3" name="Group 3"/>
          <p:cNvGrpSpPr/>
          <p:nvPr/>
        </p:nvGrpSpPr>
        <p:grpSpPr>
          <a:xfrm>
            <a:off x="15687938"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719075" y="2722426"/>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9144000" y="6201742"/>
            <a:ext cx="4987916" cy="2924165"/>
          </a:xfrm>
          <a:custGeom>
            <a:avLst/>
            <a:gdLst/>
            <a:ahLst/>
            <a:cxnLst/>
            <a:rect l="l" t="t" r="r" b="b"/>
            <a:pathLst>
              <a:path w="4987916" h="2924165">
                <a:moveTo>
                  <a:pt x="0" y="0"/>
                </a:moveTo>
                <a:lnTo>
                  <a:pt x="4987916" y="0"/>
                </a:lnTo>
                <a:lnTo>
                  <a:pt x="4987916" y="2924165"/>
                </a:lnTo>
                <a:lnTo>
                  <a:pt x="0" y="29241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2296105" y="2270330"/>
            <a:ext cx="13733407" cy="6987970"/>
          </a:xfrm>
          <a:custGeom>
            <a:avLst/>
            <a:gdLst/>
            <a:ahLst/>
            <a:cxnLst/>
            <a:rect l="l" t="t" r="r" b="b"/>
            <a:pathLst>
              <a:path w="13733407" h="6987970">
                <a:moveTo>
                  <a:pt x="0" y="0"/>
                </a:moveTo>
                <a:lnTo>
                  <a:pt x="13733407" y="0"/>
                </a:lnTo>
                <a:lnTo>
                  <a:pt x="13733407" y="6987970"/>
                </a:lnTo>
                <a:lnTo>
                  <a:pt x="0" y="6987970"/>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028700" y="981183"/>
            <a:ext cx="14991287" cy="948182"/>
          </a:xfrm>
          <a:prstGeom prst="rect">
            <a:avLst/>
          </a:prstGeom>
        </p:spPr>
        <p:txBody>
          <a:bodyPr lIns="0" tIns="0" rIns="0" bIns="0" rtlCol="0" anchor="t">
            <a:spAutoFit/>
          </a:bodyPr>
          <a:lstStyle/>
          <a:p>
            <a:pPr algn="ctr">
              <a:lnSpc>
                <a:spcPts val="6844"/>
              </a:lnSpc>
            </a:pPr>
            <a:r>
              <a:rPr lang="en-US" sz="5900">
                <a:solidFill>
                  <a:srgbClr val="FBBC43"/>
                </a:solidFill>
                <a:latin typeface="Graphik Bold"/>
                <a:ea typeface="Graphik Bold"/>
                <a:cs typeface="Graphik Bold"/>
                <a:sym typeface="Graphik Bold"/>
              </a:rPr>
              <a:t>Step 3 </a:t>
            </a:r>
            <a:r>
              <a:rPr lang="en-US" sz="5900">
                <a:solidFill>
                  <a:srgbClr val="FFFFFF"/>
                </a:solidFill>
                <a:latin typeface="Graphik Bold"/>
                <a:ea typeface="Graphik Bold"/>
                <a:cs typeface="Graphik Bold"/>
                <a:sym typeface="Graphik Bold"/>
              </a:rPr>
              <a:t>- Relationship Adverse Impacts</a:t>
            </a:r>
          </a:p>
        </p:txBody>
      </p:sp>
      <p:grpSp>
        <p:nvGrpSpPr>
          <p:cNvPr id="4" name="Group 4"/>
          <p:cNvGrpSpPr/>
          <p:nvPr/>
        </p:nvGrpSpPr>
        <p:grpSpPr>
          <a:xfrm>
            <a:off x="15734172"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Exercise Adverse Impacts</a:t>
            </a:r>
          </a:p>
        </p:txBody>
      </p:sp>
      <p:sp>
        <p:nvSpPr>
          <p:cNvPr id="3" name="TextBox 3"/>
          <p:cNvSpPr txBox="1"/>
          <p:nvPr/>
        </p:nvSpPr>
        <p:spPr>
          <a:xfrm>
            <a:off x="3780907" y="4551255"/>
            <a:ext cx="10726185" cy="1714754"/>
          </a:xfrm>
          <a:prstGeom prst="rect">
            <a:avLst/>
          </a:prstGeom>
        </p:spPr>
        <p:txBody>
          <a:bodyPr lIns="0" tIns="0" rIns="0" bIns="0" rtlCol="0" anchor="t">
            <a:spAutoFit/>
          </a:bodyPr>
          <a:lstStyle/>
          <a:p>
            <a:pPr algn="ctr">
              <a:lnSpc>
                <a:spcPts val="4408"/>
              </a:lnSpc>
            </a:pPr>
            <a:r>
              <a:rPr lang="en-US" sz="3800">
                <a:solidFill>
                  <a:srgbClr val="FFFFFF"/>
                </a:solidFill>
                <a:latin typeface="Graphik Bold"/>
                <a:ea typeface="Graphik Bold"/>
                <a:cs typeface="Graphik Bold"/>
                <a:sym typeface="Graphik Bold"/>
              </a:rPr>
              <a:t>Discuss together:</a:t>
            </a:r>
          </a:p>
          <a:p>
            <a:pPr algn="ctr">
              <a:lnSpc>
                <a:spcPts val="4408"/>
              </a:lnSpc>
              <a:spcBef>
                <a:spcPct val="0"/>
              </a:spcBef>
            </a:pPr>
            <a:r>
              <a:rPr lang="en-US" sz="3800">
                <a:solidFill>
                  <a:srgbClr val="FFFFFF"/>
                </a:solidFill>
                <a:latin typeface="Graphik Bold"/>
                <a:ea typeface="Graphik Bold"/>
                <a:cs typeface="Graphik Bold"/>
                <a:sym typeface="Graphik Bold"/>
              </a:rPr>
              <a:t>What is the relationship between the priority risks chosen and the European company?</a:t>
            </a:r>
          </a:p>
        </p:txBody>
      </p:sp>
      <p:grpSp>
        <p:nvGrpSpPr>
          <p:cNvPr id="4" name="Group 4"/>
          <p:cNvGrpSpPr/>
          <p:nvPr/>
        </p:nvGrpSpPr>
        <p:grpSpPr>
          <a:xfrm>
            <a:off x="15641704"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alphaModFix amt="9999"/>
            </a:blip>
            <a:stretch>
              <a:fillRect t="-9555" b="-9555"/>
            </a:stretch>
          </a:blipFill>
        </p:spPr>
        <p:txBody>
          <a:bodyPr/>
          <a:lstStyle/>
          <a:p>
            <a:endParaRPr lang="nl-NL"/>
          </a:p>
        </p:txBody>
      </p:sp>
      <p:sp>
        <p:nvSpPr>
          <p:cNvPr id="3" name="TextBox 3"/>
          <p:cNvSpPr txBox="1"/>
          <p:nvPr/>
        </p:nvSpPr>
        <p:spPr>
          <a:xfrm>
            <a:off x="1648356" y="2833391"/>
            <a:ext cx="14991287" cy="2663278"/>
          </a:xfrm>
          <a:prstGeom prst="rect">
            <a:avLst/>
          </a:prstGeom>
        </p:spPr>
        <p:txBody>
          <a:bodyPr lIns="0" tIns="0" rIns="0" bIns="0" rtlCol="0" anchor="t">
            <a:spAutoFit/>
          </a:bodyPr>
          <a:lstStyle/>
          <a:p>
            <a:pPr algn="ctr">
              <a:lnSpc>
                <a:spcPts val="10025"/>
              </a:lnSpc>
            </a:pPr>
            <a:r>
              <a:rPr lang="en-US" sz="8642">
                <a:solidFill>
                  <a:srgbClr val="FFC000"/>
                </a:solidFill>
                <a:latin typeface="Graphik Bold"/>
                <a:ea typeface="Graphik Bold"/>
                <a:cs typeface="Graphik Bold"/>
                <a:sym typeface="Graphik Bold"/>
              </a:rPr>
              <a:t>Agreements</a:t>
            </a:r>
            <a:r>
              <a:rPr lang="en-US" sz="8642">
                <a:solidFill>
                  <a:srgbClr val="FFFFFF"/>
                </a:solidFill>
                <a:latin typeface="Graphik Bold"/>
                <a:ea typeface="Graphik Bold"/>
                <a:cs typeface="Graphik Bold"/>
                <a:sym typeface="Graphik Bold"/>
              </a:rPr>
              <a:t> on engagement</a:t>
            </a:r>
          </a:p>
        </p:txBody>
      </p:sp>
      <p:sp>
        <p:nvSpPr>
          <p:cNvPr id="4" name="TextBox 4"/>
          <p:cNvSpPr txBox="1"/>
          <p:nvPr/>
        </p:nvSpPr>
        <p:spPr>
          <a:xfrm>
            <a:off x="4335542" y="5902386"/>
            <a:ext cx="9616916" cy="1519966"/>
          </a:xfrm>
          <a:prstGeom prst="rect">
            <a:avLst/>
          </a:prstGeom>
        </p:spPr>
        <p:txBody>
          <a:bodyPr lIns="0" tIns="0" rIns="0" bIns="0" rtlCol="0" anchor="t">
            <a:spAutoFit/>
          </a:bodyPr>
          <a:lstStyle/>
          <a:p>
            <a:pPr algn="ctr">
              <a:lnSpc>
                <a:spcPts val="5957"/>
              </a:lnSpc>
            </a:pPr>
            <a:r>
              <a:rPr lang="en-US" sz="4255" spc="38">
                <a:solidFill>
                  <a:srgbClr val="FFFFFF"/>
                </a:solidFill>
                <a:latin typeface="Graphik"/>
                <a:ea typeface="Graphik"/>
                <a:cs typeface="Graphik"/>
                <a:sym typeface="Graphik"/>
              </a:rPr>
              <a:t>How do we interact with each other in the coming three days?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Cease, Prevent or Mitigate</a:t>
            </a:r>
          </a:p>
        </p:txBody>
      </p:sp>
      <p:grpSp>
        <p:nvGrpSpPr>
          <p:cNvPr id="3" name="Group 3"/>
          <p:cNvGrpSpPr/>
          <p:nvPr/>
        </p:nvGrpSpPr>
        <p:grpSpPr>
          <a:xfrm>
            <a:off x="15711055"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719075" y="2722426"/>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9144000" y="6201742"/>
            <a:ext cx="4987916" cy="2924165"/>
          </a:xfrm>
          <a:custGeom>
            <a:avLst/>
            <a:gdLst/>
            <a:ahLst/>
            <a:cxnLst/>
            <a:rect l="l" t="t" r="r" b="b"/>
            <a:pathLst>
              <a:path w="4987916" h="2924165">
                <a:moveTo>
                  <a:pt x="0" y="0"/>
                </a:moveTo>
                <a:lnTo>
                  <a:pt x="4987916" y="0"/>
                </a:lnTo>
                <a:lnTo>
                  <a:pt x="4987916" y="2924165"/>
                </a:lnTo>
                <a:lnTo>
                  <a:pt x="0" y="29241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308753" y="2383857"/>
            <a:ext cx="14991287" cy="44770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Companies should develop an action plan:</a:t>
            </a:r>
          </a:p>
          <a:p>
            <a:pPr marL="820421" lvl="1" indent="-410210" algn="l">
              <a:lnSpc>
                <a:spcPts val="4408"/>
              </a:lnSpc>
              <a:buFont typeface="Arial"/>
              <a:buChar char="•"/>
            </a:pPr>
            <a:r>
              <a:rPr lang="en-US" sz="3800">
                <a:solidFill>
                  <a:srgbClr val="FFFFFF"/>
                </a:solidFill>
                <a:latin typeface="Graphik"/>
                <a:ea typeface="Graphik"/>
                <a:cs typeface="Graphik"/>
                <a:sym typeface="Graphik"/>
              </a:rPr>
              <a:t>SMART goals</a:t>
            </a:r>
          </a:p>
          <a:p>
            <a:pPr marL="820421" lvl="1" indent="-410210" algn="l">
              <a:lnSpc>
                <a:spcPts val="4408"/>
              </a:lnSpc>
              <a:buFont typeface="Arial"/>
              <a:buChar char="•"/>
            </a:pPr>
            <a:r>
              <a:rPr lang="en-US" sz="3800">
                <a:solidFill>
                  <a:srgbClr val="FFFFFF"/>
                </a:solidFill>
                <a:latin typeface="Graphik"/>
                <a:ea typeface="Graphik"/>
                <a:cs typeface="Graphik"/>
                <a:sym typeface="Graphik"/>
              </a:rPr>
              <a:t>Assigned responsibility</a:t>
            </a:r>
          </a:p>
          <a:p>
            <a:pPr marL="820421" lvl="1" indent="-410210" algn="l">
              <a:lnSpc>
                <a:spcPts val="4408"/>
              </a:lnSpc>
              <a:buFont typeface="Arial"/>
              <a:buChar char="•"/>
            </a:pPr>
            <a:r>
              <a:rPr lang="en-US" sz="3800">
                <a:solidFill>
                  <a:srgbClr val="FFFFFF"/>
                </a:solidFill>
                <a:latin typeface="Graphik"/>
                <a:ea typeface="Graphik"/>
                <a:cs typeface="Graphik"/>
                <a:sym typeface="Graphik"/>
              </a:rPr>
              <a:t>Budget</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sp>
        <p:nvSpPr>
          <p:cNvPr id="3" name="Freeform 3"/>
          <p:cNvSpPr/>
          <p:nvPr/>
        </p:nvSpPr>
        <p:spPr>
          <a:xfrm>
            <a:off x="1308753" y="4789663"/>
            <a:ext cx="9387380" cy="4930745"/>
          </a:xfrm>
          <a:custGeom>
            <a:avLst/>
            <a:gdLst/>
            <a:ahLst/>
            <a:cxnLst/>
            <a:rect l="l" t="t" r="r" b="b"/>
            <a:pathLst>
              <a:path w="9387380" h="4930745">
                <a:moveTo>
                  <a:pt x="0" y="0"/>
                </a:moveTo>
                <a:lnTo>
                  <a:pt x="9387380" y="0"/>
                </a:lnTo>
                <a:lnTo>
                  <a:pt x="9387380" y="4930745"/>
                </a:lnTo>
                <a:lnTo>
                  <a:pt x="0" y="4930745"/>
                </a:lnTo>
                <a:lnTo>
                  <a:pt x="0" y="0"/>
                </a:lnTo>
                <a:close/>
              </a:path>
            </a:pathLst>
          </a:custGeom>
          <a:blipFill>
            <a:blip r:embed="rId3"/>
            <a:stretch>
              <a:fillRect/>
            </a:stretch>
          </a:blipFill>
        </p:spPr>
        <p:txBody>
          <a:bodyPr/>
          <a:lstStyle/>
          <a:p>
            <a:endParaRPr lang="nl-NL"/>
          </a:p>
        </p:txBody>
      </p:sp>
      <p:sp>
        <p:nvSpPr>
          <p:cNvPr id="4" name="Freeform 4"/>
          <p:cNvSpPr/>
          <p:nvPr/>
        </p:nvSpPr>
        <p:spPr>
          <a:xfrm>
            <a:off x="11161150" y="3699412"/>
            <a:ext cx="6098150" cy="4985417"/>
          </a:xfrm>
          <a:custGeom>
            <a:avLst/>
            <a:gdLst/>
            <a:ahLst/>
            <a:cxnLst/>
            <a:rect l="l" t="t" r="r" b="b"/>
            <a:pathLst>
              <a:path w="6098150" h="4985417">
                <a:moveTo>
                  <a:pt x="0" y="0"/>
                </a:moveTo>
                <a:lnTo>
                  <a:pt x="6098150" y="0"/>
                </a:lnTo>
                <a:lnTo>
                  <a:pt x="6098150" y="4985417"/>
                </a:lnTo>
                <a:lnTo>
                  <a:pt x="0" y="4985417"/>
                </a:lnTo>
                <a:lnTo>
                  <a:pt x="0" y="0"/>
                </a:lnTo>
                <a:close/>
              </a:path>
            </a:pathLst>
          </a:custGeom>
          <a:blipFill>
            <a:blip r:embed="rId4"/>
            <a:stretch>
              <a:fillRect l="-216" r="-216"/>
            </a:stretch>
          </a:blipFill>
        </p:spPr>
        <p:txBody>
          <a:bodyPr/>
          <a:lstStyle/>
          <a:p>
            <a:endParaRPr lang="nl-NL"/>
          </a:p>
        </p:txBody>
      </p:sp>
      <p:sp>
        <p:nvSpPr>
          <p:cNvPr id="5" name="TextBox 5"/>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Cease, Prevent or Mitigate</a:t>
            </a:r>
          </a:p>
        </p:txBody>
      </p:sp>
      <p:grpSp>
        <p:nvGrpSpPr>
          <p:cNvPr id="6" name="Group 6"/>
          <p:cNvGrpSpPr/>
          <p:nvPr/>
        </p:nvGrpSpPr>
        <p:grpSpPr>
          <a:xfrm>
            <a:off x="15687938" y="277300"/>
            <a:ext cx="2403574" cy="240357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2272" r="-2272"/>
              </a:stretch>
            </a:blipFill>
          </p:spPr>
          <p:txBody>
            <a:bodyPr/>
            <a:lstStyle/>
            <a:p>
              <a:endParaRPr lang="nl-NL"/>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Assess Adverse Impacts</a:t>
            </a:r>
          </a:p>
        </p:txBody>
      </p:sp>
      <p:grpSp>
        <p:nvGrpSpPr>
          <p:cNvPr id="3" name="Group 3"/>
          <p:cNvGrpSpPr/>
          <p:nvPr/>
        </p:nvGrpSpPr>
        <p:grpSpPr>
          <a:xfrm>
            <a:off x="15734172"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2277297" y="2270330"/>
            <a:ext cx="13733407" cy="6987970"/>
          </a:xfrm>
          <a:custGeom>
            <a:avLst/>
            <a:gdLst/>
            <a:ahLst/>
            <a:cxnLst/>
            <a:rect l="l" t="t" r="r" b="b"/>
            <a:pathLst>
              <a:path w="13733407" h="6987970">
                <a:moveTo>
                  <a:pt x="0" y="0"/>
                </a:moveTo>
                <a:lnTo>
                  <a:pt x="13733406" y="0"/>
                </a:lnTo>
                <a:lnTo>
                  <a:pt x="13733406" y="6987970"/>
                </a:lnTo>
                <a:lnTo>
                  <a:pt x="0" y="6987970"/>
                </a:lnTo>
                <a:lnTo>
                  <a:pt x="0" y="0"/>
                </a:lnTo>
                <a:close/>
              </a:path>
            </a:pathLst>
          </a:custGeom>
          <a:blipFill>
            <a:blip r:embed="rId4"/>
            <a:stretch>
              <a:fillRect/>
            </a:stretch>
          </a:blipFill>
        </p:spPr>
        <p:txBody>
          <a:bodyPr/>
          <a:lstStyle/>
          <a:p>
            <a:endParaRPr lang="nl-NL"/>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338528" y="8396994"/>
            <a:ext cx="15610944" cy="1162304"/>
          </a:xfrm>
          <a:prstGeom prst="rect">
            <a:avLst/>
          </a:prstGeom>
        </p:spPr>
        <p:txBody>
          <a:bodyPr lIns="0" tIns="0" rIns="0" bIns="0" rtlCol="0" anchor="t">
            <a:spAutoFit/>
          </a:bodyPr>
          <a:lstStyle/>
          <a:p>
            <a:pPr algn="ctr">
              <a:lnSpc>
                <a:spcPts val="4408"/>
              </a:lnSpc>
              <a:spcBef>
                <a:spcPct val="0"/>
              </a:spcBef>
            </a:pPr>
            <a:r>
              <a:rPr lang="en-US" sz="3800">
                <a:solidFill>
                  <a:srgbClr val="FFFFFF"/>
                </a:solidFill>
                <a:latin typeface="Graphik"/>
                <a:ea typeface="Graphik"/>
                <a:cs typeface="Graphik"/>
                <a:sym typeface="Graphik"/>
              </a:rPr>
              <a:t>Which role can you play in step 3 to make sure brands and other supply chain partners implement their due diligence effectively?</a:t>
            </a:r>
          </a:p>
        </p:txBody>
      </p:sp>
      <p:grpSp>
        <p:nvGrpSpPr>
          <p:cNvPr id="4" name="Group 4"/>
          <p:cNvGrpSpPr/>
          <p:nvPr/>
        </p:nvGrpSpPr>
        <p:grpSpPr>
          <a:xfrm>
            <a:off x="148938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586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4805764" y="2859265"/>
            <a:ext cx="8676472" cy="5199260"/>
          </a:xfrm>
          <a:custGeom>
            <a:avLst/>
            <a:gdLst/>
            <a:ahLst/>
            <a:cxnLst/>
            <a:rect l="l" t="t" r="r" b="b"/>
            <a:pathLst>
              <a:path w="8676472" h="5199260">
                <a:moveTo>
                  <a:pt x="0" y="0"/>
                </a:moveTo>
                <a:lnTo>
                  <a:pt x="8676472" y="0"/>
                </a:lnTo>
                <a:lnTo>
                  <a:pt x="8676472" y="5199260"/>
                </a:lnTo>
                <a:lnTo>
                  <a:pt x="0" y="5199260"/>
                </a:lnTo>
                <a:lnTo>
                  <a:pt x="0" y="0"/>
                </a:lnTo>
                <a:close/>
              </a:path>
            </a:pathLst>
          </a:custGeom>
          <a:blipFill>
            <a:blip r:embed="rId5"/>
            <a:stretch>
              <a:fillRect/>
            </a:stretch>
          </a:blipFill>
        </p:spPr>
        <p:txBody>
          <a:bodyPr/>
          <a:lstStyle/>
          <a:p>
            <a:endParaRPr lang="nl-NL"/>
          </a:p>
        </p:txBody>
      </p:sp>
      <p:sp>
        <p:nvSpPr>
          <p:cNvPr id="8" name="Freeform 8"/>
          <p:cNvSpPr/>
          <p:nvPr/>
        </p:nvSpPr>
        <p:spPr>
          <a:xfrm>
            <a:off x="8984257" y="5806797"/>
            <a:ext cx="4174536" cy="2447322"/>
          </a:xfrm>
          <a:custGeom>
            <a:avLst/>
            <a:gdLst/>
            <a:ahLst/>
            <a:cxnLst/>
            <a:rect l="l" t="t" r="r" b="b"/>
            <a:pathLst>
              <a:path w="4174536" h="2447322">
                <a:moveTo>
                  <a:pt x="0" y="0"/>
                </a:moveTo>
                <a:lnTo>
                  <a:pt x="4174536" y="0"/>
                </a:lnTo>
                <a:lnTo>
                  <a:pt x="4174536" y="2447322"/>
                </a:lnTo>
                <a:lnTo>
                  <a:pt x="0" y="24473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810201" y="2377922"/>
            <a:ext cx="14667599" cy="72392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As a trade union you can: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Act as formal representative of the workforce</a:t>
            </a:r>
          </a:p>
          <a:p>
            <a:pPr marL="820421" lvl="1" indent="-410210" algn="l">
              <a:lnSpc>
                <a:spcPts val="4408"/>
              </a:lnSpc>
              <a:buFont typeface="Arial"/>
              <a:buChar char="•"/>
            </a:pPr>
            <a:r>
              <a:rPr lang="en-US" sz="3800">
                <a:solidFill>
                  <a:srgbClr val="FFFFFF"/>
                </a:solidFill>
                <a:latin typeface="Graphik"/>
                <a:ea typeface="Graphik"/>
                <a:cs typeface="Graphik"/>
                <a:sym typeface="Graphik"/>
              </a:rPr>
              <a:t>Act as informal representative of the workforce</a:t>
            </a:r>
          </a:p>
          <a:p>
            <a:pPr marL="820421" lvl="1" indent="-410210" algn="l">
              <a:lnSpc>
                <a:spcPts val="4408"/>
              </a:lnSpc>
              <a:buFont typeface="Arial"/>
              <a:buChar char="•"/>
            </a:pPr>
            <a:r>
              <a:rPr lang="en-US" sz="3800">
                <a:solidFill>
                  <a:srgbClr val="FFFFFF"/>
                </a:solidFill>
                <a:latin typeface="Graphik"/>
                <a:ea typeface="Graphik"/>
                <a:cs typeface="Graphik"/>
                <a:sym typeface="Graphik"/>
              </a:rPr>
              <a:t>Train workers </a:t>
            </a:r>
          </a:p>
          <a:p>
            <a:pPr marL="820421" lvl="1" indent="-410210" algn="l">
              <a:lnSpc>
                <a:spcPts val="4408"/>
              </a:lnSpc>
              <a:buFont typeface="Arial"/>
              <a:buChar char="•"/>
            </a:pPr>
            <a:r>
              <a:rPr lang="en-US" sz="3800">
                <a:solidFill>
                  <a:srgbClr val="FFFFFF"/>
                </a:solidFill>
                <a:latin typeface="Graphik"/>
                <a:ea typeface="Graphik"/>
                <a:cs typeface="Graphik"/>
                <a:sym typeface="Graphik"/>
              </a:rPr>
              <a:t>Train local unions</a:t>
            </a:r>
          </a:p>
          <a:p>
            <a:pPr marL="820421" lvl="1" indent="-410210" algn="l">
              <a:lnSpc>
                <a:spcPts val="4408"/>
              </a:lnSpc>
              <a:buFont typeface="Arial"/>
              <a:buChar char="•"/>
            </a:pPr>
            <a:r>
              <a:rPr lang="en-US" sz="3800">
                <a:solidFill>
                  <a:srgbClr val="FFFFFF"/>
                </a:solidFill>
                <a:latin typeface="Graphik"/>
                <a:ea typeface="Graphik"/>
                <a:cs typeface="Graphik"/>
                <a:sym typeface="Graphik"/>
              </a:rPr>
              <a:t>Co-develop projects, programs or initiatives together with employers </a:t>
            </a:r>
          </a:p>
          <a:p>
            <a:pPr marL="820421" lvl="1" indent="-410210" algn="l">
              <a:lnSpc>
                <a:spcPts val="4408"/>
              </a:lnSpc>
              <a:buFont typeface="Arial"/>
              <a:buChar char="•"/>
            </a:pPr>
            <a:r>
              <a:rPr lang="en-US" sz="3800">
                <a:solidFill>
                  <a:srgbClr val="FFFFFF"/>
                </a:solidFill>
                <a:latin typeface="Graphik"/>
                <a:ea typeface="Graphik"/>
                <a:cs typeface="Graphik"/>
                <a:sym typeface="Graphik"/>
              </a:rPr>
              <a:t>Connect companies to other affected stakeholders</a:t>
            </a:r>
          </a:p>
          <a:p>
            <a:pPr marL="820421" lvl="1" indent="-410210" algn="l">
              <a:lnSpc>
                <a:spcPts val="4408"/>
              </a:lnSpc>
              <a:buFont typeface="Arial"/>
              <a:buChar char="•"/>
            </a:pPr>
            <a:r>
              <a:rPr lang="en-US" sz="3800">
                <a:solidFill>
                  <a:srgbClr val="FFFFFF"/>
                </a:solidFill>
                <a:latin typeface="Graphik"/>
                <a:ea typeface="Graphik"/>
                <a:cs typeface="Graphik"/>
                <a:sym typeface="Graphik"/>
              </a:rPr>
              <a:t>Link companies to other international buyers in the same sector or area</a:t>
            </a:r>
          </a:p>
          <a:p>
            <a:pPr marL="820421" lvl="1" indent="-410210" algn="l">
              <a:lnSpc>
                <a:spcPts val="4408"/>
              </a:lnSpc>
              <a:buFont typeface="Arial"/>
              <a:buChar char="•"/>
            </a:pPr>
            <a:r>
              <a:rPr lang="en-US" sz="3800">
                <a:solidFill>
                  <a:srgbClr val="FFFFFF"/>
                </a:solidFill>
                <a:latin typeface="Graphik"/>
                <a:ea typeface="Graphik"/>
                <a:cs typeface="Graphik"/>
                <a:sym typeface="Graphik"/>
              </a:rPr>
              <a:t>Advocate and lobby for social values and norms related to working conditions</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1859680" y="2817872"/>
            <a:ext cx="14991287" cy="77917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Together with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Write the prioritized impact for your factory on a flip chart + the relationship determined with the EU company, and write down actions you as a trade union could take to cease/ mitigate/ prevent the adverse impact</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Stick the flip chart with the actions on the wall after 20 minutes and return to the plenary room</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2068897" y="2323846"/>
            <a:ext cx="14991287" cy="33721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Use the following format for your action plan</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
        <p:nvSpPr>
          <p:cNvPr id="6" name="Freeform 6"/>
          <p:cNvSpPr/>
          <p:nvPr/>
        </p:nvSpPr>
        <p:spPr>
          <a:xfrm>
            <a:off x="2940558" y="3353136"/>
            <a:ext cx="12248780" cy="6284157"/>
          </a:xfrm>
          <a:custGeom>
            <a:avLst/>
            <a:gdLst/>
            <a:ahLst/>
            <a:cxnLst/>
            <a:rect l="l" t="t" r="r" b="b"/>
            <a:pathLst>
              <a:path w="12248780" h="6284157">
                <a:moveTo>
                  <a:pt x="0" y="0"/>
                </a:moveTo>
                <a:lnTo>
                  <a:pt x="12248779" y="0"/>
                </a:lnTo>
                <a:lnTo>
                  <a:pt x="12248779" y="6284157"/>
                </a:lnTo>
                <a:lnTo>
                  <a:pt x="0" y="6284157"/>
                </a:lnTo>
                <a:lnTo>
                  <a:pt x="0" y="0"/>
                </a:lnTo>
                <a:close/>
              </a:path>
            </a:pathLst>
          </a:custGeom>
          <a:blipFill>
            <a:blip r:embed="rId4"/>
            <a:stretch>
              <a:fillRect/>
            </a:stretch>
          </a:blipFill>
        </p:spPr>
        <p:txBody>
          <a:bodyPr/>
          <a:lstStyle/>
          <a:p>
            <a:endParaRPr lang="nl-NL"/>
          </a:p>
        </p:txBody>
      </p:sp>
      <p:grpSp>
        <p:nvGrpSpPr>
          <p:cNvPr id="7" name="Group 7"/>
          <p:cNvGrpSpPr/>
          <p:nvPr/>
        </p:nvGrpSpPr>
        <p:grpSpPr>
          <a:xfrm>
            <a:off x="12632381" y="4440609"/>
            <a:ext cx="2005895" cy="4646396"/>
            <a:chOff x="0" y="0"/>
            <a:chExt cx="528302" cy="1223742"/>
          </a:xfrm>
        </p:grpSpPr>
        <p:sp>
          <p:nvSpPr>
            <p:cNvPr id="8" name="Freeform 8"/>
            <p:cNvSpPr/>
            <p:nvPr/>
          </p:nvSpPr>
          <p:spPr>
            <a:xfrm>
              <a:off x="0" y="0"/>
              <a:ext cx="528302" cy="1223742"/>
            </a:xfrm>
            <a:custGeom>
              <a:avLst/>
              <a:gdLst/>
              <a:ahLst/>
              <a:cxnLst/>
              <a:rect l="l" t="t" r="r" b="b"/>
              <a:pathLst>
                <a:path w="528302" h="1223742">
                  <a:moveTo>
                    <a:pt x="0" y="0"/>
                  </a:moveTo>
                  <a:lnTo>
                    <a:pt x="528302" y="0"/>
                  </a:lnTo>
                  <a:lnTo>
                    <a:pt x="528302" y="1223742"/>
                  </a:lnTo>
                  <a:lnTo>
                    <a:pt x="0" y="1223742"/>
                  </a:lnTo>
                  <a:close/>
                </a:path>
              </a:pathLst>
            </a:custGeom>
            <a:solidFill>
              <a:srgbClr val="FFD966"/>
            </a:solidFill>
          </p:spPr>
          <p:txBody>
            <a:bodyPr/>
            <a:lstStyle/>
            <a:p>
              <a:endParaRPr lang="nl-NL"/>
            </a:p>
          </p:txBody>
        </p:sp>
        <p:sp>
          <p:nvSpPr>
            <p:cNvPr id="9" name="TextBox 9"/>
            <p:cNvSpPr txBox="1"/>
            <p:nvPr/>
          </p:nvSpPr>
          <p:spPr>
            <a:xfrm>
              <a:off x="0" y="-28575"/>
              <a:ext cx="528302" cy="1252317"/>
            </a:xfrm>
            <a:prstGeom prst="rect">
              <a:avLst/>
            </a:prstGeom>
          </p:spPr>
          <p:txBody>
            <a:bodyPr lIns="50800" tIns="50800" rIns="50800" bIns="50800" rtlCol="0" anchor="ctr"/>
            <a:lstStyle/>
            <a:p>
              <a:pPr algn="ctr">
                <a:lnSpc>
                  <a:spcPts val="2961"/>
                </a:lnSpc>
              </a:pPr>
              <a:r>
                <a:rPr lang="en-US" sz="2552">
                  <a:solidFill>
                    <a:srgbClr val="000000"/>
                  </a:solidFill>
                  <a:latin typeface="Graphik"/>
                  <a:ea typeface="Graphik"/>
                  <a:cs typeface="Graphik"/>
                  <a:sym typeface="Graphik"/>
                </a:rPr>
                <a:t>EMPTY COLUMN</a:t>
              </a: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Plenary Discussion</a:t>
            </a:r>
          </a:p>
        </p:txBody>
      </p:sp>
      <p:sp>
        <p:nvSpPr>
          <p:cNvPr id="3" name="TextBox 3"/>
          <p:cNvSpPr txBox="1"/>
          <p:nvPr/>
        </p:nvSpPr>
        <p:spPr>
          <a:xfrm>
            <a:off x="1648356" y="2783933"/>
            <a:ext cx="14991287" cy="77917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During a rotating gallery walk, while walking together from one assignment to another in groups,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AutoNum type="arabicPeriod"/>
            </a:pPr>
            <a:r>
              <a:rPr lang="en-US" sz="3800">
                <a:solidFill>
                  <a:srgbClr val="FFFFFF"/>
                </a:solidFill>
                <a:latin typeface="Graphik"/>
                <a:ea typeface="Graphik"/>
                <a:cs typeface="Graphik"/>
                <a:sym typeface="Graphik"/>
              </a:rPr>
              <a:t>Assigns one person to present the action plan and incorporate suggestions from the visiting group: this person will remain with the presentation;</a:t>
            </a:r>
          </a:p>
          <a:p>
            <a:pPr marL="820421" lvl="1" indent="-410210" algn="l">
              <a:lnSpc>
                <a:spcPts val="4408"/>
              </a:lnSpc>
              <a:buAutoNum type="arabicPeriod"/>
            </a:pPr>
            <a:r>
              <a:rPr lang="en-US" sz="3800">
                <a:solidFill>
                  <a:srgbClr val="FFFFFF"/>
                </a:solidFill>
                <a:latin typeface="Graphik"/>
                <a:ea typeface="Graphik"/>
                <a:cs typeface="Graphik"/>
                <a:sym typeface="Graphik"/>
              </a:rPr>
              <a:t>The others go to another group to discuss their work;</a:t>
            </a:r>
          </a:p>
          <a:p>
            <a:pPr marL="820421" lvl="1" indent="-410210" algn="l">
              <a:lnSpc>
                <a:spcPts val="4408"/>
              </a:lnSpc>
              <a:buAutoNum type="arabicPeriod"/>
            </a:pPr>
            <a:r>
              <a:rPr lang="en-US" sz="3800">
                <a:solidFill>
                  <a:srgbClr val="FFFFFF"/>
                </a:solidFill>
                <a:latin typeface="Graphik"/>
                <a:ea typeface="Graphik"/>
                <a:cs typeface="Graphik"/>
                <a:sym typeface="Graphik"/>
              </a:rPr>
              <a:t>The groups rotate to discuss other action plans after 10’.</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1838" r="-1838"/>
              </a:stretch>
            </a:blipFill>
          </p:spPr>
          <p:txBody>
            <a:bodyPr/>
            <a:lstStyle/>
            <a:p>
              <a:endParaRPr lang="nl-NL"/>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698394" y="588597"/>
            <a:ext cx="14794179" cy="8098733"/>
            <a:chOff x="0" y="0"/>
            <a:chExt cx="3896409" cy="2133000"/>
          </a:xfrm>
        </p:grpSpPr>
        <p:sp>
          <p:nvSpPr>
            <p:cNvPr id="3" name="Freeform 3"/>
            <p:cNvSpPr/>
            <p:nvPr/>
          </p:nvSpPr>
          <p:spPr>
            <a:xfrm>
              <a:off x="0" y="0"/>
              <a:ext cx="3896409" cy="2133000"/>
            </a:xfrm>
            <a:custGeom>
              <a:avLst/>
              <a:gdLst/>
              <a:ahLst/>
              <a:cxnLst/>
              <a:rect l="l" t="t" r="r" b="b"/>
              <a:pathLst>
                <a:path w="3896409" h="2133000">
                  <a:moveTo>
                    <a:pt x="0" y="0"/>
                  </a:moveTo>
                  <a:lnTo>
                    <a:pt x="3896409" y="0"/>
                  </a:lnTo>
                  <a:lnTo>
                    <a:pt x="3896409" y="2133000"/>
                  </a:lnTo>
                  <a:lnTo>
                    <a:pt x="0" y="2133000"/>
                  </a:lnTo>
                  <a:close/>
                </a:path>
              </a:pathLst>
            </a:custGeom>
            <a:solidFill>
              <a:srgbClr val="BDA0D3"/>
            </a:solidFill>
          </p:spPr>
          <p:txBody>
            <a:bodyPr/>
            <a:lstStyle/>
            <a:p>
              <a:endParaRPr lang="nl-NL"/>
            </a:p>
          </p:txBody>
        </p:sp>
        <p:sp>
          <p:nvSpPr>
            <p:cNvPr id="4" name="TextBox 4"/>
            <p:cNvSpPr txBox="1"/>
            <p:nvPr/>
          </p:nvSpPr>
          <p:spPr>
            <a:xfrm>
              <a:off x="0" y="-66675"/>
              <a:ext cx="3896409" cy="2199675"/>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048091" y="925587"/>
            <a:ext cx="14094785" cy="7424754"/>
          </a:xfrm>
          <a:custGeom>
            <a:avLst/>
            <a:gdLst/>
            <a:ahLst/>
            <a:cxnLst/>
            <a:rect l="l" t="t" r="r" b="b"/>
            <a:pathLst>
              <a:path w="14094785" h="7424754">
                <a:moveTo>
                  <a:pt x="0" y="0"/>
                </a:moveTo>
                <a:lnTo>
                  <a:pt x="14094785" y="0"/>
                </a:lnTo>
                <a:lnTo>
                  <a:pt x="14094785" y="7424754"/>
                </a:lnTo>
                <a:lnTo>
                  <a:pt x="0" y="7424754"/>
                </a:lnTo>
                <a:lnTo>
                  <a:pt x="0" y="0"/>
                </a:lnTo>
                <a:close/>
              </a:path>
            </a:pathLst>
          </a:custGeom>
          <a:blipFill>
            <a:blip r:embed="rId3"/>
            <a:stretch>
              <a:fillRect l="-415" t="-1140" r="-585"/>
            </a:stretch>
          </a:blipFill>
        </p:spPr>
        <p:txBody>
          <a:bodyPr/>
          <a:lstStyle/>
          <a:p>
            <a:endParaRPr lang="nl-NL"/>
          </a:p>
        </p:txBody>
      </p:sp>
      <p:grpSp>
        <p:nvGrpSpPr>
          <p:cNvPr id="6" name="Group 6"/>
          <p:cNvGrpSpPr/>
          <p:nvPr/>
        </p:nvGrpSpPr>
        <p:grpSpPr>
          <a:xfrm>
            <a:off x="12399192" y="1344755"/>
            <a:ext cx="2629745" cy="6901277"/>
            <a:chOff x="0" y="0"/>
            <a:chExt cx="692608" cy="1817620"/>
          </a:xfrm>
        </p:grpSpPr>
        <p:sp>
          <p:nvSpPr>
            <p:cNvPr id="7" name="Freeform 7"/>
            <p:cNvSpPr/>
            <p:nvPr/>
          </p:nvSpPr>
          <p:spPr>
            <a:xfrm>
              <a:off x="0" y="0"/>
              <a:ext cx="692608" cy="1817620"/>
            </a:xfrm>
            <a:custGeom>
              <a:avLst/>
              <a:gdLst/>
              <a:ahLst/>
              <a:cxnLst/>
              <a:rect l="l" t="t" r="r" b="b"/>
              <a:pathLst>
                <a:path w="692608" h="1817620">
                  <a:moveTo>
                    <a:pt x="0" y="0"/>
                  </a:moveTo>
                  <a:lnTo>
                    <a:pt x="692608" y="0"/>
                  </a:lnTo>
                  <a:lnTo>
                    <a:pt x="692608" y="1817620"/>
                  </a:lnTo>
                  <a:lnTo>
                    <a:pt x="0" y="1817620"/>
                  </a:lnTo>
                  <a:close/>
                </a:path>
              </a:pathLst>
            </a:custGeom>
            <a:solidFill>
              <a:srgbClr val="FBBC43"/>
            </a:solidFill>
          </p:spPr>
          <p:txBody>
            <a:bodyPr/>
            <a:lstStyle/>
            <a:p>
              <a:endParaRPr lang="nl-NL"/>
            </a:p>
          </p:txBody>
        </p:sp>
        <p:sp>
          <p:nvSpPr>
            <p:cNvPr id="8" name="TextBox 8"/>
            <p:cNvSpPr txBox="1"/>
            <p:nvPr/>
          </p:nvSpPr>
          <p:spPr>
            <a:xfrm>
              <a:off x="0" y="-66675"/>
              <a:ext cx="692608" cy="1884295"/>
            </a:xfrm>
            <a:prstGeom prst="rect">
              <a:avLst/>
            </a:prstGeom>
          </p:spPr>
          <p:txBody>
            <a:bodyPr lIns="50800" tIns="50800" rIns="50800" bIns="50800" rtlCol="0" anchor="ctr"/>
            <a:lstStyle/>
            <a:p>
              <a:pPr algn="ctr">
                <a:lnSpc>
                  <a:spcPts val="2659"/>
                </a:lnSpc>
              </a:pPr>
              <a:r>
                <a:rPr lang="en-US" sz="1899">
                  <a:solidFill>
                    <a:srgbClr val="000000"/>
                  </a:solidFill>
                  <a:latin typeface="Graphik"/>
                  <a:ea typeface="Graphik"/>
                  <a:cs typeface="Graphik"/>
                  <a:sym typeface="Graphik"/>
                </a:rPr>
                <a:t>EMPTY </a:t>
              </a:r>
            </a:p>
            <a:p>
              <a:pPr algn="ctr">
                <a:lnSpc>
                  <a:spcPts val="2659"/>
                </a:lnSpc>
              </a:pPr>
              <a:r>
                <a:rPr lang="en-US" sz="1899">
                  <a:solidFill>
                    <a:srgbClr val="000000"/>
                  </a:solidFill>
                  <a:latin typeface="Graphik"/>
                  <a:ea typeface="Graphik"/>
                  <a:cs typeface="Graphik"/>
                  <a:sym typeface="Graphik"/>
                </a:rPr>
                <a:t>COLUMN</a:t>
              </a:r>
            </a:p>
          </p:txBody>
        </p:sp>
      </p:grpSp>
      <p:sp>
        <p:nvSpPr>
          <p:cNvPr id="9" name="Freeform 9"/>
          <p:cNvSpPr/>
          <p:nvPr/>
        </p:nvSpPr>
        <p:spPr>
          <a:xfrm rot="642457">
            <a:off x="14323218" y="6136555"/>
            <a:ext cx="3560792" cy="3369400"/>
          </a:xfrm>
          <a:custGeom>
            <a:avLst/>
            <a:gdLst/>
            <a:ahLst/>
            <a:cxnLst/>
            <a:rect l="l" t="t" r="r" b="b"/>
            <a:pathLst>
              <a:path w="3560792" h="3369400">
                <a:moveTo>
                  <a:pt x="0" y="0"/>
                </a:moveTo>
                <a:lnTo>
                  <a:pt x="3560792" y="0"/>
                </a:lnTo>
                <a:lnTo>
                  <a:pt x="3560792" y="3369400"/>
                </a:lnTo>
                <a:lnTo>
                  <a:pt x="0" y="33694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225591" y="980599"/>
            <a:ext cx="14431181" cy="949351"/>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3 </a:t>
            </a:r>
            <a:r>
              <a:rPr lang="en-US" sz="5942">
                <a:solidFill>
                  <a:srgbClr val="FFFFFF"/>
                </a:solidFill>
                <a:latin typeface="Graphik Bold"/>
                <a:ea typeface="Graphik Bold"/>
                <a:cs typeface="Graphik Bold"/>
                <a:sym typeface="Graphik Bold"/>
              </a:rPr>
              <a:t>- Instrument: Social Dialogue</a:t>
            </a:r>
          </a:p>
        </p:txBody>
      </p:sp>
      <p:grpSp>
        <p:nvGrpSpPr>
          <p:cNvPr id="3" name="Group 3"/>
          <p:cNvGrpSpPr/>
          <p:nvPr/>
        </p:nvGrpSpPr>
        <p:grpSpPr>
          <a:xfrm>
            <a:off x="15437857"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5" name="Freeform 5"/>
          <p:cNvSpPr/>
          <p:nvPr/>
        </p:nvSpPr>
        <p:spPr>
          <a:xfrm>
            <a:off x="15656772" y="660474"/>
            <a:ext cx="1899424" cy="1899424"/>
          </a:xfrm>
          <a:custGeom>
            <a:avLst/>
            <a:gdLst/>
            <a:ahLst/>
            <a:cxnLst/>
            <a:rect l="l" t="t" r="r" b="b"/>
            <a:pathLst>
              <a:path w="1899424" h="1899424">
                <a:moveTo>
                  <a:pt x="0" y="0"/>
                </a:moveTo>
                <a:lnTo>
                  <a:pt x="1899423" y="0"/>
                </a:lnTo>
                <a:lnTo>
                  <a:pt x="1899423"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Freeform 6"/>
          <p:cNvSpPr/>
          <p:nvPr/>
        </p:nvSpPr>
        <p:spPr>
          <a:xfrm>
            <a:off x="4666089" y="2307513"/>
            <a:ext cx="8955822" cy="6950787"/>
          </a:xfrm>
          <a:custGeom>
            <a:avLst/>
            <a:gdLst/>
            <a:ahLst/>
            <a:cxnLst/>
            <a:rect l="l" t="t" r="r" b="b"/>
            <a:pathLst>
              <a:path w="8955822" h="6950787">
                <a:moveTo>
                  <a:pt x="0" y="0"/>
                </a:moveTo>
                <a:lnTo>
                  <a:pt x="8955822" y="0"/>
                </a:lnTo>
                <a:lnTo>
                  <a:pt x="8955822" y="6950787"/>
                </a:lnTo>
                <a:lnTo>
                  <a:pt x="0" y="6950787"/>
                </a:lnTo>
                <a:lnTo>
                  <a:pt x="0" y="0"/>
                </a:lnTo>
                <a:close/>
              </a:path>
            </a:pathLst>
          </a:custGeom>
          <a:blipFill>
            <a:blip r:embed="rId5"/>
            <a:stretch>
              <a:fillRect/>
            </a:stretch>
          </a:blipFill>
        </p:spPr>
        <p:txBody>
          <a:bodyPr/>
          <a:lstStyle/>
          <a:p>
            <a:endParaRPr lang="nl-NL"/>
          </a:p>
        </p:txBody>
      </p:sp>
      <p:sp>
        <p:nvSpPr>
          <p:cNvPr id="7" name="TextBox 7"/>
          <p:cNvSpPr txBox="1"/>
          <p:nvPr/>
        </p:nvSpPr>
        <p:spPr>
          <a:xfrm>
            <a:off x="7885331" y="4303049"/>
            <a:ext cx="2517338" cy="1226185"/>
          </a:xfrm>
          <a:prstGeom prst="rect">
            <a:avLst/>
          </a:prstGeom>
        </p:spPr>
        <p:txBody>
          <a:bodyPr lIns="0" tIns="0" rIns="0" bIns="0" rtlCol="0" anchor="t">
            <a:spAutoFit/>
          </a:bodyPr>
          <a:lstStyle/>
          <a:p>
            <a:pPr algn="ctr">
              <a:lnSpc>
                <a:spcPts val="4760"/>
              </a:lnSpc>
            </a:pPr>
            <a:r>
              <a:rPr lang="en-US" sz="3400">
                <a:solidFill>
                  <a:srgbClr val="000000"/>
                </a:solidFill>
                <a:latin typeface="Graphik Bold"/>
                <a:ea typeface="Graphik Bold"/>
                <a:cs typeface="Graphik Bold"/>
                <a:sym typeface="Graphik Bold"/>
              </a:rPr>
              <a:t>Negotiation</a:t>
            </a:r>
          </a:p>
          <a:p>
            <a:pPr algn="ctr">
              <a:lnSpc>
                <a:spcPts val="4760"/>
              </a:lnSpc>
            </a:pPr>
            <a:r>
              <a:rPr lang="en-US" sz="3400">
                <a:solidFill>
                  <a:srgbClr val="000000"/>
                </a:solidFill>
                <a:latin typeface="Graphik Bold"/>
                <a:ea typeface="Graphik Bold"/>
                <a:cs typeface="Graphik Bold"/>
                <a:sym typeface="Graphik Bold"/>
              </a:rPr>
              <a:t>(Deciding)</a:t>
            </a:r>
          </a:p>
        </p:txBody>
      </p:sp>
      <p:sp>
        <p:nvSpPr>
          <p:cNvPr id="8" name="TextBox 8"/>
          <p:cNvSpPr txBox="1"/>
          <p:nvPr/>
        </p:nvSpPr>
        <p:spPr>
          <a:xfrm>
            <a:off x="7534638" y="6105303"/>
            <a:ext cx="3218725" cy="1190624"/>
          </a:xfrm>
          <a:prstGeom prst="rect">
            <a:avLst/>
          </a:prstGeom>
        </p:spPr>
        <p:txBody>
          <a:bodyPr lIns="0" tIns="0" rIns="0" bIns="0" rtlCol="0" anchor="t">
            <a:spAutoFit/>
          </a:bodyPr>
          <a:lstStyle/>
          <a:p>
            <a:pPr algn="ctr">
              <a:lnSpc>
                <a:spcPts val="4620"/>
              </a:lnSpc>
            </a:pPr>
            <a:r>
              <a:rPr lang="en-US" sz="3300">
                <a:solidFill>
                  <a:srgbClr val="000000"/>
                </a:solidFill>
                <a:latin typeface="Graphik Bold"/>
                <a:ea typeface="Graphik Bold"/>
                <a:cs typeface="Graphik Bold"/>
                <a:sym typeface="Graphik Bold"/>
              </a:rPr>
              <a:t>Consultation</a:t>
            </a:r>
          </a:p>
          <a:p>
            <a:pPr algn="ctr">
              <a:lnSpc>
                <a:spcPts val="4620"/>
              </a:lnSpc>
            </a:pPr>
            <a:r>
              <a:rPr lang="en-US" sz="3300">
                <a:solidFill>
                  <a:srgbClr val="000000"/>
                </a:solidFill>
                <a:latin typeface="Graphik Bold"/>
                <a:ea typeface="Graphik Bold"/>
                <a:cs typeface="Graphik Bold"/>
                <a:sym typeface="Graphik Bold"/>
              </a:rPr>
              <a:t>(Dialogue)</a:t>
            </a:r>
          </a:p>
        </p:txBody>
      </p:sp>
      <p:sp>
        <p:nvSpPr>
          <p:cNvPr id="9" name="TextBox 9"/>
          <p:cNvSpPr txBox="1"/>
          <p:nvPr/>
        </p:nvSpPr>
        <p:spPr>
          <a:xfrm>
            <a:off x="5924047" y="7891048"/>
            <a:ext cx="6439907" cy="1226185"/>
          </a:xfrm>
          <a:prstGeom prst="rect">
            <a:avLst/>
          </a:prstGeom>
        </p:spPr>
        <p:txBody>
          <a:bodyPr lIns="0" tIns="0" rIns="0" bIns="0" rtlCol="0" anchor="t">
            <a:spAutoFit/>
          </a:bodyPr>
          <a:lstStyle/>
          <a:p>
            <a:pPr algn="ctr">
              <a:lnSpc>
                <a:spcPts val="4759"/>
              </a:lnSpc>
            </a:pPr>
            <a:r>
              <a:rPr lang="en-US" sz="3399">
                <a:solidFill>
                  <a:srgbClr val="000000"/>
                </a:solidFill>
                <a:latin typeface="Graphik Bold"/>
                <a:ea typeface="Graphik Bold"/>
                <a:cs typeface="Graphik Bold"/>
                <a:sym typeface="Graphik Bold"/>
              </a:rPr>
              <a:t>Exchange of information</a:t>
            </a:r>
          </a:p>
          <a:p>
            <a:pPr algn="ctr">
              <a:lnSpc>
                <a:spcPts val="4759"/>
              </a:lnSpc>
            </a:pPr>
            <a:r>
              <a:rPr lang="en-US" sz="3399">
                <a:solidFill>
                  <a:srgbClr val="000000"/>
                </a:solidFill>
                <a:latin typeface="Graphik Bold"/>
                <a:ea typeface="Graphik Bold"/>
                <a:cs typeface="Graphik Bold"/>
                <a:sym typeface="Graphik Bold"/>
              </a:rPr>
              <a:t>(Informing)</a:t>
            </a:r>
          </a:p>
        </p:txBody>
      </p:sp>
      <p:sp>
        <p:nvSpPr>
          <p:cNvPr id="10" name="TextBox 10"/>
          <p:cNvSpPr txBox="1"/>
          <p:nvPr/>
        </p:nvSpPr>
        <p:spPr>
          <a:xfrm>
            <a:off x="317986" y="5038725"/>
            <a:ext cx="3127171" cy="1226185"/>
          </a:xfrm>
          <a:prstGeom prst="rect">
            <a:avLst/>
          </a:prstGeom>
        </p:spPr>
        <p:txBody>
          <a:bodyPr lIns="0" tIns="0" rIns="0" bIns="0" rtlCol="0" anchor="t">
            <a:spAutoFit/>
          </a:bodyPr>
          <a:lstStyle/>
          <a:p>
            <a:pPr algn="ctr">
              <a:lnSpc>
                <a:spcPts val="4759"/>
              </a:lnSpc>
            </a:pPr>
            <a:r>
              <a:rPr lang="en-US" sz="3399">
                <a:solidFill>
                  <a:srgbClr val="FBBC43"/>
                </a:solidFill>
                <a:latin typeface="Graphik Bold"/>
                <a:ea typeface="Graphik Bold"/>
                <a:cs typeface="Graphik Bold"/>
                <a:sym typeface="Graphik Bold"/>
              </a:rPr>
              <a:t>Intensity of dialogue</a:t>
            </a:r>
          </a:p>
        </p:txBody>
      </p:sp>
      <p:sp>
        <p:nvSpPr>
          <p:cNvPr id="11" name="TextBox 11"/>
          <p:cNvSpPr txBox="1"/>
          <p:nvPr/>
        </p:nvSpPr>
        <p:spPr>
          <a:xfrm>
            <a:off x="3445157" y="2744412"/>
            <a:ext cx="1012150" cy="622300"/>
          </a:xfrm>
          <a:prstGeom prst="rect">
            <a:avLst/>
          </a:prstGeom>
        </p:spPr>
        <p:txBody>
          <a:bodyPr lIns="0" tIns="0" rIns="0" bIns="0" rtlCol="0" anchor="t">
            <a:spAutoFit/>
          </a:bodyPr>
          <a:lstStyle/>
          <a:p>
            <a:pPr algn="ctr">
              <a:lnSpc>
                <a:spcPts val="4759"/>
              </a:lnSpc>
            </a:pPr>
            <a:r>
              <a:rPr lang="en-US" sz="3399">
                <a:solidFill>
                  <a:srgbClr val="FFFFFF"/>
                </a:solidFill>
                <a:latin typeface="Graphik Bold"/>
                <a:ea typeface="Graphik Bold"/>
                <a:cs typeface="Graphik Bold"/>
                <a:sym typeface="Graphik Bold"/>
              </a:rPr>
              <a:t>High</a:t>
            </a:r>
          </a:p>
        </p:txBody>
      </p:sp>
      <p:sp>
        <p:nvSpPr>
          <p:cNvPr id="12" name="TextBox 12"/>
          <p:cNvSpPr txBox="1"/>
          <p:nvPr/>
        </p:nvSpPr>
        <p:spPr>
          <a:xfrm>
            <a:off x="3445157" y="8408573"/>
            <a:ext cx="1012150" cy="622300"/>
          </a:xfrm>
          <a:prstGeom prst="rect">
            <a:avLst/>
          </a:prstGeom>
        </p:spPr>
        <p:txBody>
          <a:bodyPr lIns="0" tIns="0" rIns="0" bIns="0" rtlCol="0" anchor="t">
            <a:spAutoFit/>
          </a:bodyPr>
          <a:lstStyle/>
          <a:p>
            <a:pPr algn="ctr">
              <a:lnSpc>
                <a:spcPts val="4759"/>
              </a:lnSpc>
            </a:pPr>
            <a:r>
              <a:rPr lang="en-US" sz="3399">
                <a:solidFill>
                  <a:srgbClr val="FFFFFF"/>
                </a:solidFill>
                <a:latin typeface="Graphik Bold"/>
                <a:ea typeface="Graphik Bold"/>
                <a:cs typeface="Graphik Bold"/>
                <a:sym typeface="Graphik Bold"/>
              </a:rPr>
              <a:t>Low</a:t>
            </a:r>
          </a:p>
        </p:txBody>
      </p:sp>
      <p:sp>
        <p:nvSpPr>
          <p:cNvPr id="13" name="AutoShape 13"/>
          <p:cNvSpPr/>
          <p:nvPr/>
        </p:nvSpPr>
        <p:spPr>
          <a:xfrm>
            <a:off x="3906016" y="3522884"/>
            <a:ext cx="45216" cy="4472939"/>
          </a:xfrm>
          <a:prstGeom prst="line">
            <a:avLst/>
          </a:prstGeom>
          <a:ln w="104775" cap="flat">
            <a:solidFill>
              <a:srgbClr val="FFFFFF"/>
            </a:solidFill>
            <a:prstDash val="solid"/>
            <a:headEnd type="arrow" w="med" len="sm"/>
            <a:tailEnd type="arrow" w="med" len="sm"/>
          </a:ln>
        </p:spPr>
        <p:txBody>
          <a:bodyPr/>
          <a:lstStyle/>
          <a:p>
            <a:endParaRPr lang="nl-NL"/>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136710" y="1038225"/>
            <a:ext cx="16014580" cy="26527605"/>
            <a:chOff x="0" y="0"/>
            <a:chExt cx="4783364" cy="7923479"/>
          </a:xfrm>
        </p:grpSpPr>
        <p:sp>
          <p:nvSpPr>
            <p:cNvPr id="3" name="Freeform 3"/>
            <p:cNvSpPr/>
            <p:nvPr/>
          </p:nvSpPr>
          <p:spPr>
            <a:xfrm>
              <a:off x="0" y="0"/>
              <a:ext cx="4783364" cy="7923479"/>
            </a:xfrm>
            <a:custGeom>
              <a:avLst/>
              <a:gdLst/>
              <a:ahLst/>
              <a:cxnLst/>
              <a:rect l="l" t="t" r="r" b="b"/>
              <a:pathLst>
                <a:path w="4783364" h="7923479">
                  <a:moveTo>
                    <a:pt x="27072" y="0"/>
                  </a:moveTo>
                  <a:lnTo>
                    <a:pt x="4756292" y="0"/>
                  </a:lnTo>
                  <a:cubicBezTo>
                    <a:pt x="4763472" y="0"/>
                    <a:pt x="4770358" y="2852"/>
                    <a:pt x="4775434" y="7929"/>
                  </a:cubicBezTo>
                  <a:cubicBezTo>
                    <a:pt x="4780512" y="13006"/>
                    <a:pt x="4783364" y="19892"/>
                    <a:pt x="4783364" y="27072"/>
                  </a:cubicBezTo>
                  <a:lnTo>
                    <a:pt x="4783364" y="7896407"/>
                  </a:lnTo>
                  <a:cubicBezTo>
                    <a:pt x="4783364" y="7911359"/>
                    <a:pt x="4771243" y="7923479"/>
                    <a:pt x="4756292" y="7923479"/>
                  </a:cubicBezTo>
                  <a:lnTo>
                    <a:pt x="27072" y="7923479"/>
                  </a:lnTo>
                  <a:cubicBezTo>
                    <a:pt x="12121" y="7923479"/>
                    <a:pt x="0" y="7911359"/>
                    <a:pt x="0" y="7896407"/>
                  </a:cubicBezTo>
                  <a:lnTo>
                    <a:pt x="0" y="27072"/>
                  </a:lnTo>
                  <a:cubicBezTo>
                    <a:pt x="0" y="12121"/>
                    <a:pt x="12121" y="0"/>
                    <a:pt x="27072" y="0"/>
                  </a:cubicBezTo>
                  <a:close/>
                </a:path>
              </a:pathLst>
            </a:custGeom>
            <a:solidFill>
              <a:srgbClr val="000000">
                <a:alpha val="0"/>
              </a:srgbClr>
            </a:solidFill>
            <a:ln w="180975" cap="rnd">
              <a:solidFill>
                <a:srgbClr val="FFFFFF"/>
              </a:solidFill>
              <a:prstDash val="solid"/>
              <a:round/>
            </a:ln>
          </p:spPr>
          <p:txBody>
            <a:bodyPr/>
            <a:lstStyle/>
            <a:p>
              <a:endParaRPr lang="nl-NL"/>
            </a:p>
          </p:txBody>
        </p:sp>
        <p:sp>
          <p:nvSpPr>
            <p:cNvPr id="4" name="TextBox 4"/>
            <p:cNvSpPr txBox="1"/>
            <p:nvPr/>
          </p:nvSpPr>
          <p:spPr>
            <a:xfrm>
              <a:off x="0" y="-38100"/>
              <a:ext cx="4783364" cy="7961579"/>
            </a:xfrm>
            <a:prstGeom prst="rect">
              <a:avLst/>
            </a:prstGeom>
          </p:spPr>
          <p:txBody>
            <a:bodyPr lIns="28570" tIns="28570" rIns="28570" bIns="28570" rtlCol="0" anchor="ctr"/>
            <a:lstStyle/>
            <a:p>
              <a:pPr algn="ctr">
                <a:lnSpc>
                  <a:spcPts val="1889"/>
                </a:lnSpc>
              </a:pPr>
              <a:endParaRPr/>
            </a:p>
          </p:txBody>
        </p:sp>
      </p:grpSp>
      <p:grpSp>
        <p:nvGrpSpPr>
          <p:cNvPr id="5" name="Group 5"/>
          <p:cNvGrpSpPr/>
          <p:nvPr/>
        </p:nvGrpSpPr>
        <p:grpSpPr>
          <a:xfrm>
            <a:off x="2295404" y="3552969"/>
            <a:ext cx="13716243" cy="1677341"/>
            <a:chOff x="0" y="0"/>
            <a:chExt cx="4145061" cy="506894"/>
          </a:xfrm>
        </p:grpSpPr>
        <p:sp>
          <p:nvSpPr>
            <p:cNvPr id="6" name="Freeform 6"/>
            <p:cNvSpPr/>
            <p:nvPr/>
          </p:nvSpPr>
          <p:spPr>
            <a:xfrm>
              <a:off x="0" y="0"/>
              <a:ext cx="4145061" cy="506894"/>
            </a:xfrm>
            <a:custGeom>
              <a:avLst/>
              <a:gdLst/>
              <a:ahLst/>
              <a:cxnLst/>
              <a:rect l="l" t="t" r="r" b="b"/>
              <a:pathLst>
                <a:path w="4145061" h="506894">
                  <a:moveTo>
                    <a:pt x="9595" y="0"/>
                  </a:moveTo>
                  <a:lnTo>
                    <a:pt x="4135465" y="0"/>
                  </a:lnTo>
                  <a:cubicBezTo>
                    <a:pt x="4138010" y="0"/>
                    <a:pt x="4140451" y="1011"/>
                    <a:pt x="4142250" y="2810"/>
                  </a:cubicBezTo>
                  <a:cubicBezTo>
                    <a:pt x="4144050" y="4610"/>
                    <a:pt x="4145061" y="7051"/>
                    <a:pt x="4145061" y="9595"/>
                  </a:cubicBezTo>
                  <a:lnTo>
                    <a:pt x="4145061" y="497298"/>
                  </a:lnTo>
                  <a:cubicBezTo>
                    <a:pt x="4145061" y="499843"/>
                    <a:pt x="4144050" y="502284"/>
                    <a:pt x="4142250" y="504083"/>
                  </a:cubicBezTo>
                  <a:cubicBezTo>
                    <a:pt x="4140451" y="505883"/>
                    <a:pt x="4138010" y="506894"/>
                    <a:pt x="4135465" y="506894"/>
                  </a:cubicBezTo>
                  <a:lnTo>
                    <a:pt x="9595" y="506894"/>
                  </a:lnTo>
                  <a:cubicBezTo>
                    <a:pt x="7051" y="506894"/>
                    <a:pt x="4610" y="505883"/>
                    <a:pt x="2810" y="504083"/>
                  </a:cubicBezTo>
                  <a:cubicBezTo>
                    <a:pt x="1011" y="502284"/>
                    <a:pt x="0" y="499843"/>
                    <a:pt x="0" y="497298"/>
                  </a:cubicBezTo>
                  <a:lnTo>
                    <a:pt x="0" y="9595"/>
                  </a:lnTo>
                  <a:cubicBezTo>
                    <a:pt x="0" y="7051"/>
                    <a:pt x="1011" y="4610"/>
                    <a:pt x="2810" y="2810"/>
                  </a:cubicBezTo>
                  <a:cubicBezTo>
                    <a:pt x="4610" y="1011"/>
                    <a:pt x="7051" y="0"/>
                    <a:pt x="9595" y="0"/>
                  </a:cubicBezTo>
                  <a:close/>
                </a:path>
              </a:pathLst>
            </a:custGeom>
            <a:solidFill>
              <a:srgbClr val="FFFFFF">
                <a:alpha val="38824"/>
              </a:srgbClr>
            </a:solidFill>
          </p:spPr>
          <p:txBody>
            <a:bodyPr/>
            <a:lstStyle/>
            <a:p>
              <a:endParaRPr lang="nl-NL"/>
            </a:p>
          </p:txBody>
        </p:sp>
        <p:sp>
          <p:nvSpPr>
            <p:cNvPr id="7" name="TextBox 7"/>
            <p:cNvSpPr txBox="1"/>
            <p:nvPr/>
          </p:nvSpPr>
          <p:spPr>
            <a:xfrm>
              <a:off x="0" y="-38100"/>
              <a:ext cx="4145061" cy="544994"/>
            </a:xfrm>
            <a:prstGeom prst="rect">
              <a:avLst/>
            </a:prstGeom>
          </p:spPr>
          <p:txBody>
            <a:bodyPr lIns="28570" tIns="28570" rIns="28570" bIns="28570" rtlCol="0" anchor="ctr"/>
            <a:lstStyle/>
            <a:p>
              <a:pPr algn="ctr">
                <a:lnSpc>
                  <a:spcPts val="1889"/>
                </a:lnSpc>
              </a:pPr>
              <a:endParaRPr/>
            </a:p>
          </p:txBody>
        </p:sp>
      </p:grpSp>
      <p:grpSp>
        <p:nvGrpSpPr>
          <p:cNvPr id="8" name="Group 8"/>
          <p:cNvGrpSpPr/>
          <p:nvPr/>
        </p:nvGrpSpPr>
        <p:grpSpPr>
          <a:xfrm>
            <a:off x="2295404" y="5706559"/>
            <a:ext cx="13706718" cy="1750458"/>
            <a:chOff x="0" y="0"/>
            <a:chExt cx="4142182" cy="528990"/>
          </a:xfrm>
        </p:grpSpPr>
        <p:sp>
          <p:nvSpPr>
            <p:cNvPr id="9" name="Freeform 9"/>
            <p:cNvSpPr/>
            <p:nvPr/>
          </p:nvSpPr>
          <p:spPr>
            <a:xfrm>
              <a:off x="0" y="0"/>
              <a:ext cx="4142182" cy="528990"/>
            </a:xfrm>
            <a:custGeom>
              <a:avLst/>
              <a:gdLst/>
              <a:ahLst/>
              <a:cxnLst/>
              <a:rect l="l" t="t" r="r" b="b"/>
              <a:pathLst>
                <a:path w="4142182" h="528990">
                  <a:moveTo>
                    <a:pt x="9602" y="0"/>
                  </a:moveTo>
                  <a:lnTo>
                    <a:pt x="4132580" y="0"/>
                  </a:lnTo>
                  <a:cubicBezTo>
                    <a:pt x="4137883" y="0"/>
                    <a:pt x="4142182" y="4299"/>
                    <a:pt x="4142182" y="9602"/>
                  </a:cubicBezTo>
                  <a:lnTo>
                    <a:pt x="4142182" y="519388"/>
                  </a:lnTo>
                  <a:cubicBezTo>
                    <a:pt x="4142182" y="521935"/>
                    <a:pt x="4141170" y="524377"/>
                    <a:pt x="4139370" y="526178"/>
                  </a:cubicBezTo>
                  <a:cubicBezTo>
                    <a:pt x="4137569" y="527978"/>
                    <a:pt x="4135127" y="528990"/>
                    <a:pt x="4132580" y="528990"/>
                  </a:cubicBezTo>
                  <a:lnTo>
                    <a:pt x="9602" y="528990"/>
                  </a:lnTo>
                  <a:cubicBezTo>
                    <a:pt x="4299" y="528990"/>
                    <a:pt x="0" y="524691"/>
                    <a:pt x="0" y="519388"/>
                  </a:cubicBezTo>
                  <a:lnTo>
                    <a:pt x="0" y="9602"/>
                  </a:lnTo>
                  <a:cubicBezTo>
                    <a:pt x="0" y="4299"/>
                    <a:pt x="4299" y="0"/>
                    <a:pt x="9602" y="0"/>
                  </a:cubicBezTo>
                  <a:close/>
                </a:path>
              </a:pathLst>
            </a:custGeom>
            <a:solidFill>
              <a:srgbClr val="FFFFFF">
                <a:alpha val="38824"/>
              </a:srgbClr>
            </a:solidFill>
          </p:spPr>
          <p:txBody>
            <a:bodyPr/>
            <a:lstStyle/>
            <a:p>
              <a:endParaRPr lang="nl-NL"/>
            </a:p>
          </p:txBody>
        </p:sp>
        <p:sp>
          <p:nvSpPr>
            <p:cNvPr id="10" name="TextBox 10"/>
            <p:cNvSpPr txBox="1"/>
            <p:nvPr/>
          </p:nvSpPr>
          <p:spPr>
            <a:xfrm>
              <a:off x="0" y="-38100"/>
              <a:ext cx="4142182" cy="567090"/>
            </a:xfrm>
            <a:prstGeom prst="rect">
              <a:avLst/>
            </a:prstGeom>
          </p:spPr>
          <p:txBody>
            <a:bodyPr lIns="28570" tIns="28570" rIns="28570" bIns="28570" rtlCol="0" anchor="ctr"/>
            <a:lstStyle/>
            <a:p>
              <a:pPr algn="ctr">
                <a:lnSpc>
                  <a:spcPts val="1889"/>
                </a:lnSpc>
              </a:pPr>
              <a:endParaRPr/>
            </a:p>
          </p:txBody>
        </p:sp>
      </p:grpSp>
      <p:sp>
        <p:nvSpPr>
          <p:cNvPr id="11" name="TextBox 11"/>
          <p:cNvSpPr txBox="1"/>
          <p:nvPr/>
        </p:nvSpPr>
        <p:spPr>
          <a:xfrm>
            <a:off x="2485784" y="7732851"/>
            <a:ext cx="2675376" cy="1413984"/>
          </a:xfrm>
          <a:prstGeom prst="rect">
            <a:avLst/>
          </a:prstGeom>
        </p:spPr>
        <p:txBody>
          <a:bodyPr lIns="0" tIns="0" rIns="0" bIns="0" rtlCol="0" anchor="t">
            <a:spAutoFit/>
          </a:bodyPr>
          <a:lstStyle/>
          <a:p>
            <a:pPr algn="ctr">
              <a:lnSpc>
                <a:spcPts val="10878"/>
              </a:lnSpc>
            </a:pPr>
            <a:r>
              <a:rPr lang="en-US" sz="7770" spc="-310">
                <a:solidFill>
                  <a:srgbClr val="673282"/>
                </a:solidFill>
                <a:latin typeface="Graphik Bold"/>
                <a:ea typeface="Graphik Bold"/>
                <a:cs typeface="Graphik Bold"/>
                <a:sym typeface="Graphik Bold"/>
              </a:rPr>
              <a:t>2</a:t>
            </a:r>
          </a:p>
        </p:txBody>
      </p:sp>
      <p:grpSp>
        <p:nvGrpSpPr>
          <p:cNvPr id="12" name="Group 12"/>
          <p:cNvGrpSpPr/>
          <p:nvPr/>
        </p:nvGrpSpPr>
        <p:grpSpPr>
          <a:xfrm>
            <a:off x="2304929" y="7934960"/>
            <a:ext cx="13706718" cy="1750458"/>
            <a:chOff x="0" y="0"/>
            <a:chExt cx="4142182" cy="528990"/>
          </a:xfrm>
        </p:grpSpPr>
        <p:sp>
          <p:nvSpPr>
            <p:cNvPr id="13" name="Freeform 13"/>
            <p:cNvSpPr/>
            <p:nvPr/>
          </p:nvSpPr>
          <p:spPr>
            <a:xfrm>
              <a:off x="0" y="0"/>
              <a:ext cx="4142182" cy="528990"/>
            </a:xfrm>
            <a:custGeom>
              <a:avLst/>
              <a:gdLst/>
              <a:ahLst/>
              <a:cxnLst/>
              <a:rect l="l" t="t" r="r" b="b"/>
              <a:pathLst>
                <a:path w="4142182" h="528990">
                  <a:moveTo>
                    <a:pt x="9602" y="0"/>
                  </a:moveTo>
                  <a:lnTo>
                    <a:pt x="4132580" y="0"/>
                  </a:lnTo>
                  <a:cubicBezTo>
                    <a:pt x="4137883" y="0"/>
                    <a:pt x="4142182" y="4299"/>
                    <a:pt x="4142182" y="9602"/>
                  </a:cubicBezTo>
                  <a:lnTo>
                    <a:pt x="4142182" y="519388"/>
                  </a:lnTo>
                  <a:cubicBezTo>
                    <a:pt x="4142182" y="521935"/>
                    <a:pt x="4141170" y="524377"/>
                    <a:pt x="4139370" y="526178"/>
                  </a:cubicBezTo>
                  <a:cubicBezTo>
                    <a:pt x="4137569" y="527978"/>
                    <a:pt x="4135127" y="528990"/>
                    <a:pt x="4132580" y="528990"/>
                  </a:cubicBezTo>
                  <a:lnTo>
                    <a:pt x="9602" y="528990"/>
                  </a:lnTo>
                  <a:cubicBezTo>
                    <a:pt x="4299" y="528990"/>
                    <a:pt x="0" y="524691"/>
                    <a:pt x="0" y="519388"/>
                  </a:cubicBezTo>
                  <a:lnTo>
                    <a:pt x="0" y="9602"/>
                  </a:lnTo>
                  <a:cubicBezTo>
                    <a:pt x="0" y="4299"/>
                    <a:pt x="4299" y="0"/>
                    <a:pt x="9602" y="0"/>
                  </a:cubicBezTo>
                  <a:close/>
                </a:path>
              </a:pathLst>
            </a:custGeom>
            <a:solidFill>
              <a:srgbClr val="FFFFFF">
                <a:alpha val="38824"/>
              </a:srgbClr>
            </a:solidFill>
          </p:spPr>
          <p:txBody>
            <a:bodyPr/>
            <a:lstStyle/>
            <a:p>
              <a:endParaRPr lang="nl-NL"/>
            </a:p>
          </p:txBody>
        </p:sp>
        <p:sp>
          <p:nvSpPr>
            <p:cNvPr id="14" name="TextBox 14"/>
            <p:cNvSpPr txBox="1"/>
            <p:nvPr/>
          </p:nvSpPr>
          <p:spPr>
            <a:xfrm>
              <a:off x="0" y="-38100"/>
              <a:ext cx="4142182" cy="567090"/>
            </a:xfrm>
            <a:prstGeom prst="rect">
              <a:avLst/>
            </a:prstGeom>
          </p:spPr>
          <p:txBody>
            <a:bodyPr lIns="28570" tIns="28570" rIns="28570" bIns="28570" rtlCol="0" anchor="ctr"/>
            <a:lstStyle/>
            <a:p>
              <a:pPr algn="ctr">
                <a:lnSpc>
                  <a:spcPts val="1889"/>
                </a:lnSpc>
              </a:pPr>
              <a:endParaRPr/>
            </a:p>
          </p:txBody>
        </p:sp>
      </p:grpSp>
      <p:grpSp>
        <p:nvGrpSpPr>
          <p:cNvPr id="15" name="Group 15"/>
          <p:cNvGrpSpPr/>
          <p:nvPr/>
        </p:nvGrpSpPr>
        <p:grpSpPr>
          <a:xfrm>
            <a:off x="2844690" y="5890012"/>
            <a:ext cx="1446407" cy="1446407"/>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nl-NL"/>
            </a:p>
          </p:txBody>
        </p:sp>
        <p:sp>
          <p:nvSpPr>
            <p:cNvPr id="17" name="TextBox 17"/>
            <p:cNvSpPr txBox="1"/>
            <p:nvPr/>
          </p:nvSpPr>
          <p:spPr>
            <a:xfrm>
              <a:off x="76200" y="57150"/>
              <a:ext cx="660400" cy="679450"/>
            </a:xfrm>
            <a:prstGeom prst="rect">
              <a:avLst/>
            </a:prstGeom>
          </p:spPr>
          <p:txBody>
            <a:bodyPr lIns="50800" tIns="50800" rIns="50800" bIns="50800" rtlCol="0" anchor="ctr"/>
            <a:lstStyle/>
            <a:p>
              <a:pPr algn="ctr">
                <a:lnSpc>
                  <a:spcPts val="2729"/>
                </a:lnSpc>
              </a:pPr>
              <a:endParaRPr/>
            </a:p>
          </p:txBody>
        </p:sp>
      </p:grpSp>
      <p:sp>
        <p:nvSpPr>
          <p:cNvPr id="18" name="TextBox 18"/>
          <p:cNvSpPr txBox="1"/>
          <p:nvPr/>
        </p:nvSpPr>
        <p:spPr>
          <a:xfrm>
            <a:off x="2273668" y="2743428"/>
            <a:ext cx="2588452" cy="785862"/>
          </a:xfrm>
          <a:prstGeom prst="rect">
            <a:avLst/>
          </a:prstGeom>
        </p:spPr>
        <p:txBody>
          <a:bodyPr lIns="0" tIns="0" rIns="0" bIns="0" rtlCol="0" anchor="t">
            <a:spAutoFit/>
          </a:bodyPr>
          <a:lstStyle/>
          <a:p>
            <a:pPr algn="ctr">
              <a:lnSpc>
                <a:spcPts val="6034"/>
              </a:lnSpc>
            </a:pPr>
            <a:r>
              <a:rPr lang="en-US" sz="4310">
                <a:solidFill>
                  <a:srgbClr val="FFFFFF"/>
                </a:solidFill>
                <a:latin typeface="Graphik Medium"/>
                <a:ea typeface="Graphik Medium"/>
                <a:cs typeface="Graphik Medium"/>
                <a:sym typeface="Graphik Medium"/>
              </a:rPr>
              <a:t>DAY</a:t>
            </a:r>
          </a:p>
        </p:txBody>
      </p:sp>
      <p:sp>
        <p:nvSpPr>
          <p:cNvPr id="19" name="TextBox 19"/>
          <p:cNvSpPr txBox="1"/>
          <p:nvPr/>
        </p:nvSpPr>
        <p:spPr>
          <a:xfrm>
            <a:off x="1543312" y="1606468"/>
            <a:ext cx="14991287" cy="1386928"/>
          </a:xfrm>
          <a:prstGeom prst="rect">
            <a:avLst/>
          </a:prstGeom>
        </p:spPr>
        <p:txBody>
          <a:bodyPr lIns="0" tIns="0" rIns="0" bIns="0" rtlCol="0" anchor="t">
            <a:spAutoFit/>
          </a:bodyPr>
          <a:lstStyle/>
          <a:p>
            <a:pPr algn="ctr">
              <a:lnSpc>
                <a:spcPts val="10025"/>
              </a:lnSpc>
            </a:pPr>
            <a:r>
              <a:rPr lang="en-US" sz="8642">
                <a:solidFill>
                  <a:srgbClr val="FFC000"/>
                </a:solidFill>
                <a:latin typeface="Graphik Bold"/>
                <a:ea typeface="Graphik Bold"/>
                <a:cs typeface="Graphik Bold"/>
                <a:sym typeface="Graphik Bold"/>
              </a:rPr>
              <a:t>Programme </a:t>
            </a:r>
            <a:r>
              <a:rPr lang="en-US" sz="8642">
                <a:solidFill>
                  <a:srgbClr val="FFFFFF"/>
                </a:solidFill>
                <a:latin typeface="Graphik Bold"/>
                <a:ea typeface="Graphik Bold"/>
                <a:cs typeface="Graphik Bold"/>
                <a:sym typeface="Graphik Bold"/>
              </a:rPr>
              <a:t>training</a:t>
            </a:r>
          </a:p>
        </p:txBody>
      </p:sp>
      <p:sp>
        <p:nvSpPr>
          <p:cNvPr id="20" name="TextBox 20"/>
          <p:cNvSpPr txBox="1"/>
          <p:nvPr/>
        </p:nvSpPr>
        <p:spPr>
          <a:xfrm>
            <a:off x="2205794" y="5809457"/>
            <a:ext cx="2724200" cy="1378917"/>
          </a:xfrm>
          <a:prstGeom prst="rect">
            <a:avLst/>
          </a:prstGeom>
        </p:spPr>
        <p:txBody>
          <a:bodyPr lIns="0" tIns="0" rIns="0" bIns="0" rtlCol="0" anchor="t">
            <a:spAutoFit/>
          </a:bodyPr>
          <a:lstStyle/>
          <a:p>
            <a:pPr algn="ctr">
              <a:lnSpc>
                <a:spcPts val="10516"/>
              </a:lnSpc>
            </a:pPr>
            <a:r>
              <a:rPr lang="en-US" sz="7511" spc="-300">
                <a:solidFill>
                  <a:srgbClr val="673282"/>
                </a:solidFill>
                <a:latin typeface="Graphik Bold"/>
                <a:ea typeface="Graphik Bold"/>
                <a:cs typeface="Graphik Bold"/>
                <a:sym typeface="Graphik Bold"/>
              </a:rPr>
              <a:t>2</a:t>
            </a:r>
          </a:p>
        </p:txBody>
      </p:sp>
      <p:sp>
        <p:nvSpPr>
          <p:cNvPr id="21" name="TextBox 21"/>
          <p:cNvSpPr txBox="1"/>
          <p:nvPr/>
        </p:nvSpPr>
        <p:spPr>
          <a:xfrm>
            <a:off x="2285879" y="8006431"/>
            <a:ext cx="2724200" cy="1378917"/>
          </a:xfrm>
          <a:prstGeom prst="rect">
            <a:avLst/>
          </a:prstGeom>
        </p:spPr>
        <p:txBody>
          <a:bodyPr lIns="0" tIns="0" rIns="0" bIns="0" rtlCol="0" anchor="t">
            <a:spAutoFit/>
          </a:bodyPr>
          <a:lstStyle/>
          <a:p>
            <a:pPr algn="ctr">
              <a:lnSpc>
                <a:spcPts val="10516"/>
              </a:lnSpc>
            </a:pPr>
            <a:r>
              <a:rPr lang="en-US" sz="7511" spc="-300">
                <a:solidFill>
                  <a:srgbClr val="673282"/>
                </a:solidFill>
                <a:latin typeface="Graphik Bold"/>
                <a:ea typeface="Graphik Bold"/>
                <a:cs typeface="Graphik Bold"/>
                <a:sym typeface="Graphik Bold"/>
              </a:rPr>
              <a:t>3</a:t>
            </a:r>
          </a:p>
        </p:txBody>
      </p:sp>
      <p:sp>
        <p:nvSpPr>
          <p:cNvPr id="22" name="TextBox 22"/>
          <p:cNvSpPr txBox="1"/>
          <p:nvPr/>
        </p:nvSpPr>
        <p:spPr>
          <a:xfrm>
            <a:off x="4300622" y="3807971"/>
            <a:ext cx="9715332" cy="1155969"/>
          </a:xfrm>
          <a:prstGeom prst="rect">
            <a:avLst/>
          </a:prstGeom>
        </p:spPr>
        <p:txBody>
          <a:bodyPr lIns="0" tIns="0" rIns="0" bIns="0" rtlCol="0" anchor="t">
            <a:spAutoFit/>
          </a:bodyPr>
          <a:lstStyle/>
          <a:p>
            <a:pPr algn="ctr">
              <a:lnSpc>
                <a:spcPts val="2961"/>
              </a:lnSpc>
            </a:pPr>
            <a:r>
              <a:rPr lang="en-US" sz="2552">
                <a:solidFill>
                  <a:srgbClr val="FFFFFF"/>
                </a:solidFill>
                <a:latin typeface="Graphik Bold"/>
                <a:ea typeface="Graphik Bold"/>
                <a:cs typeface="Graphik Bold"/>
                <a:sym typeface="Graphik Bold"/>
              </a:rPr>
              <a:t>Introduction RBC &amp; OECD Guidelines/ HREDD</a:t>
            </a:r>
          </a:p>
          <a:p>
            <a:pPr algn="ctr">
              <a:lnSpc>
                <a:spcPts val="2961"/>
              </a:lnSpc>
            </a:pPr>
            <a:r>
              <a:rPr lang="en-US" sz="2552">
                <a:solidFill>
                  <a:srgbClr val="FFFFFF"/>
                </a:solidFill>
                <a:latin typeface="Graphik Bold"/>
                <a:ea typeface="Graphik Bold"/>
                <a:cs typeface="Graphik Bold"/>
                <a:sym typeface="Graphik Bold"/>
              </a:rPr>
              <a:t>Overview legislation </a:t>
            </a:r>
          </a:p>
          <a:p>
            <a:pPr algn="ctr">
              <a:lnSpc>
                <a:spcPts val="2961"/>
              </a:lnSpc>
            </a:pPr>
            <a:r>
              <a:rPr lang="en-US" sz="2552">
                <a:solidFill>
                  <a:srgbClr val="FFFFFF"/>
                </a:solidFill>
                <a:latin typeface="Graphik Bold"/>
                <a:ea typeface="Graphik Bold"/>
                <a:cs typeface="Graphik Bold"/>
                <a:sym typeface="Graphik Bold"/>
              </a:rPr>
              <a:t>Step 2 of HREDD</a:t>
            </a:r>
          </a:p>
        </p:txBody>
      </p:sp>
      <p:sp>
        <p:nvSpPr>
          <p:cNvPr id="23" name="TextBox 23"/>
          <p:cNvSpPr txBox="1"/>
          <p:nvPr/>
        </p:nvSpPr>
        <p:spPr>
          <a:xfrm>
            <a:off x="4291097" y="6407214"/>
            <a:ext cx="9715332" cy="413019"/>
          </a:xfrm>
          <a:prstGeom prst="rect">
            <a:avLst/>
          </a:prstGeom>
        </p:spPr>
        <p:txBody>
          <a:bodyPr lIns="0" tIns="0" rIns="0" bIns="0" rtlCol="0" anchor="t">
            <a:spAutoFit/>
          </a:bodyPr>
          <a:lstStyle/>
          <a:p>
            <a:pPr algn="ctr">
              <a:lnSpc>
                <a:spcPts val="2961"/>
              </a:lnSpc>
            </a:pPr>
            <a:r>
              <a:rPr lang="en-US" sz="2552">
                <a:solidFill>
                  <a:srgbClr val="FFFFFF"/>
                </a:solidFill>
                <a:latin typeface="Graphik Bold"/>
                <a:ea typeface="Graphik Bold"/>
                <a:cs typeface="Graphik Bold"/>
                <a:sym typeface="Graphik Bold"/>
              </a:rPr>
              <a:t>Step 3, 6, 1 &amp; 4 of HREDD</a:t>
            </a:r>
          </a:p>
        </p:txBody>
      </p:sp>
      <p:sp>
        <p:nvSpPr>
          <p:cNvPr id="24" name="TextBox 24"/>
          <p:cNvSpPr txBox="1"/>
          <p:nvPr/>
        </p:nvSpPr>
        <p:spPr>
          <a:xfrm>
            <a:off x="4496503" y="8047883"/>
            <a:ext cx="9715332" cy="1527444"/>
          </a:xfrm>
          <a:prstGeom prst="rect">
            <a:avLst/>
          </a:prstGeom>
        </p:spPr>
        <p:txBody>
          <a:bodyPr lIns="0" tIns="0" rIns="0" bIns="0" rtlCol="0" anchor="t">
            <a:spAutoFit/>
          </a:bodyPr>
          <a:lstStyle/>
          <a:p>
            <a:pPr algn="ctr">
              <a:lnSpc>
                <a:spcPts val="2961"/>
              </a:lnSpc>
            </a:pPr>
            <a:endParaRPr/>
          </a:p>
          <a:p>
            <a:pPr algn="ctr">
              <a:lnSpc>
                <a:spcPts val="2961"/>
              </a:lnSpc>
            </a:pPr>
            <a:r>
              <a:rPr lang="en-US" sz="2552">
                <a:solidFill>
                  <a:srgbClr val="FFFFFF"/>
                </a:solidFill>
                <a:latin typeface="Graphik Bold"/>
                <a:ea typeface="Graphik Bold"/>
                <a:cs typeface="Graphik Bold"/>
                <a:sym typeface="Graphik Bold"/>
              </a:rPr>
              <a:t>Step 4 continued &amp; 5 of HREDD</a:t>
            </a:r>
          </a:p>
          <a:p>
            <a:pPr algn="ctr">
              <a:lnSpc>
                <a:spcPts val="2961"/>
              </a:lnSpc>
            </a:pPr>
            <a:r>
              <a:rPr lang="en-US" sz="2552">
                <a:solidFill>
                  <a:srgbClr val="FFFFFF"/>
                </a:solidFill>
                <a:latin typeface="Graphik Bold"/>
                <a:ea typeface="Graphik Bold"/>
                <a:cs typeface="Graphik Bold"/>
                <a:sym typeface="Graphik Bold"/>
              </a:rPr>
              <a:t>Reflection and looking ahead</a:t>
            </a:r>
          </a:p>
          <a:p>
            <a:pPr algn="ctr">
              <a:lnSpc>
                <a:spcPts val="2961"/>
              </a:lnSpc>
            </a:pPr>
            <a:endParaRPr lang="en-US" sz="2552">
              <a:solidFill>
                <a:srgbClr val="FFFFFF"/>
              </a:solidFill>
              <a:latin typeface="Graphik Bold"/>
              <a:ea typeface="Graphik Bold"/>
              <a:cs typeface="Graphik Bold"/>
              <a:sym typeface="Graphik Bold"/>
            </a:endParaRPr>
          </a:p>
        </p:txBody>
      </p:sp>
      <p:grpSp>
        <p:nvGrpSpPr>
          <p:cNvPr id="25" name="Group 25"/>
          <p:cNvGrpSpPr/>
          <p:nvPr/>
        </p:nvGrpSpPr>
        <p:grpSpPr>
          <a:xfrm>
            <a:off x="2844690" y="3631503"/>
            <a:ext cx="1446407" cy="1446407"/>
            <a:chOff x="0" y="0"/>
            <a:chExt cx="812800" cy="812800"/>
          </a:xfrm>
        </p:grpSpPr>
        <p:sp>
          <p:nvSpPr>
            <p:cNvPr id="26" name="Freeform 2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nl-NL"/>
            </a:p>
          </p:txBody>
        </p:sp>
        <p:sp>
          <p:nvSpPr>
            <p:cNvPr id="27" name="TextBox 27"/>
            <p:cNvSpPr txBox="1"/>
            <p:nvPr/>
          </p:nvSpPr>
          <p:spPr>
            <a:xfrm>
              <a:off x="76200" y="57150"/>
              <a:ext cx="660400" cy="679450"/>
            </a:xfrm>
            <a:prstGeom prst="rect">
              <a:avLst/>
            </a:prstGeom>
          </p:spPr>
          <p:txBody>
            <a:bodyPr lIns="50800" tIns="50800" rIns="50800" bIns="50800" rtlCol="0" anchor="ctr"/>
            <a:lstStyle/>
            <a:p>
              <a:pPr algn="ctr">
                <a:lnSpc>
                  <a:spcPts val="2729"/>
                </a:lnSpc>
              </a:pPr>
              <a:endParaRPr/>
            </a:p>
          </p:txBody>
        </p:sp>
      </p:grpSp>
      <p:grpSp>
        <p:nvGrpSpPr>
          <p:cNvPr id="28" name="Group 28"/>
          <p:cNvGrpSpPr/>
          <p:nvPr/>
        </p:nvGrpSpPr>
        <p:grpSpPr>
          <a:xfrm>
            <a:off x="2844690" y="8086986"/>
            <a:ext cx="1446407" cy="1446407"/>
            <a:chOff x="0" y="0"/>
            <a:chExt cx="812800" cy="812800"/>
          </a:xfrm>
        </p:grpSpPr>
        <p:sp>
          <p:nvSpPr>
            <p:cNvPr id="29" name="Freeform 2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nl-NL"/>
            </a:p>
          </p:txBody>
        </p:sp>
        <p:sp>
          <p:nvSpPr>
            <p:cNvPr id="30" name="TextBox 30"/>
            <p:cNvSpPr txBox="1"/>
            <p:nvPr/>
          </p:nvSpPr>
          <p:spPr>
            <a:xfrm>
              <a:off x="76200" y="57150"/>
              <a:ext cx="660400" cy="679450"/>
            </a:xfrm>
            <a:prstGeom prst="rect">
              <a:avLst/>
            </a:prstGeom>
          </p:spPr>
          <p:txBody>
            <a:bodyPr lIns="50800" tIns="50800" rIns="50800" bIns="50800" rtlCol="0" anchor="ctr"/>
            <a:lstStyle/>
            <a:p>
              <a:pPr algn="ctr">
                <a:lnSpc>
                  <a:spcPts val="2729"/>
                </a:lnSpc>
              </a:pPr>
              <a:endParaRPr/>
            </a:p>
          </p:txBody>
        </p:sp>
      </p:grpSp>
      <p:sp>
        <p:nvSpPr>
          <p:cNvPr id="31" name="TextBox 31"/>
          <p:cNvSpPr txBox="1"/>
          <p:nvPr/>
        </p:nvSpPr>
        <p:spPr>
          <a:xfrm>
            <a:off x="2205794" y="3587880"/>
            <a:ext cx="2724200" cy="1376060"/>
          </a:xfrm>
          <a:prstGeom prst="rect">
            <a:avLst/>
          </a:prstGeom>
        </p:spPr>
        <p:txBody>
          <a:bodyPr lIns="0" tIns="0" rIns="0" bIns="0" rtlCol="0" anchor="t">
            <a:spAutoFit/>
          </a:bodyPr>
          <a:lstStyle/>
          <a:p>
            <a:pPr algn="ctr">
              <a:lnSpc>
                <a:spcPts val="10516"/>
              </a:lnSpc>
            </a:pPr>
            <a:r>
              <a:rPr lang="en-US" sz="7511" spc="-300">
                <a:solidFill>
                  <a:srgbClr val="673282"/>
                </a:solidFill>
                <a:latin typeface="Graphik Bold"/>
                <a:ea typeface="Graphik Bold"/>
                <a:cs typeface="Graphik Bold"/>
                <a:sym typeface="Graphik Bold"/>
              </a:rPr>
              <a:t>1</a:t>
            </a:r>
          </a:p>
        </p:txBody>
      </p:sp>
      <p:sp>
        <p:nvSpPr>
          <p:cNvPr id="32" name="TextBox 32"/>
          <p:cNvSpPr txBox="1"/>
          <p:nvPr/>
        </p:nvSpPr>
        <p:spPr>
          <a:xfrm>
            <a:off x="2205794" y="8022134"/>
            <a:ext cx="2724200" cy="1378917"/>
          </a:xfrm>
          <a:prstGeom prst="rect">
            <a:avLst/>
          </a:prstGeom>
        </p:spPr>
        <p:txBody>
          <a:bodyPr lIns="0" tIns="0" rIns="0" bIns="0" rtlCol="0" anchor="t">
            <a:spAutoFit/>
          </a:bodyPr>
          <a:lstStyle/>
          <a:p>
            <a:pPr algn="ctr">
              <a:lnSpc>
                <a:spcPts val="10516"/>
              </a:lnSpc>
            </a:pPr>
            <a:r>
              <a:rPr lang="en-US" sz="7511" spc="-300">
                <a:solidFill>
                  <a:srgbClr val="673282"/>
                </a:solidFill>
                <a:latin typeface="Graphik Bold"/>
                <a:ea typeface="Graphik Bold"/>
                <a:cs typeface="Graphik Bold"/>
                <a:sym typeface="Graphik Bold"/>
              </a:rPr>
              <a:t>3</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Remedy</a:t>
            </a:r>
          </a:p>
        </p:txBody>
      </p:sp>
      <p:grpSp>
        <p:nvGrpSpPr>
          <p:cNvPr id="3" name="Group 3"/>
          <p:cNvGrpSpPr/>
          <p:nvPr/>
        </p:nvGrpSpPr>
        <p:grpSpPr>
          <a:xfrm>
            <a:off x="15294949" y="277192"/>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719075" y="2722426"/>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10524262" y="4361393"/>
            <a:ext cx="4987916" cy="2924165"/>
          </a:xfrm>
          <a:custGeom>
            <a:avLst/>
            <a:gdLst/>
            <a:ahLst/>
            <a:cxnLst/>
            <a:rect l="l" t="t" r="r" b="b"/>
            <a:pathLst>
              <a:path w="4987916" h="2924165">
                <a:moveTo>
                  <a:pt x="0" y="0"/>
                </a:moveTo>
                <a:lnTo>
                  <a:pt x="4987915" y="0"/>
                </a:lnTo>
                <a:lnTo>
                  <a:pt x="4987915" y="2924165"/>
                </a:lnTo>
                <a:lnTo>
                  <a:pt x="0" y="292416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268746" y="2923960"/>
            <a:ext cx="14991287" cy="72392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Individuals or groups that have been harmed by a business’ activities have a right to remedy:</a:t>
            </a:r>
          </a:p>
          <a:p>
            <a:pPr marL="820421" lvl="1" indent="-410210" algn="l">
              <a:lnSpc>
                <a:spcPts val="4408"/>
              </a:lnSpc>
              <a:buAutoNum type="arabicPeriod"/>
            </a:pPr>
            <a:r>
              <a:rPr lang="en-US" sz="3800">
                <a:solidFill>
                  <a:srgbClr val="FFFFFF"/>
                </a:solidFill>
                <a:latin typeface="Graphik"/>
                <a:ea typeface="Graphik"/>
                <a:cs typeface="Graphik"/>
                <a:sym typeface="Graphik"/>
              </a:rPr>
              <a:t>To restore to the situation they would have been in had the impact not occurred</a:t>
            </a:r>
          </a:p>
          <a:p>
            <a:pPr marL="820421" lvl="1" indent="-410210" algn="l">
              <a:lnSpc>
                <a:spcPts val="4408"/>
              </a:lnSpc>
              <a:buAutoNum type="arabicPeriod"/>
            </a:pPr>
            <a:r>
              <a:rPr lang="en-US" sz="3800">
                <a:solidFill>
                  <a:srgbClr val="FFFFFF"/>
                </a:solidFill>
                <a:latin typeface="Graphik"/>
                <a:ea typeface="Graphik"/>
                <a:cs typeface="Graphik"/>
                <a:sym typeface="Graphik"/>
              </a:rPr>
              <a:t>To try to make amends for the harm caused</a:t>
            </a:r>
          </a:p>
          <a:p>
            <a:pPr marL="820421" lvl="1" indent="-410210" algn="l">
              <a:lnSpc>
                <a:spcPts val="4408"/>
              </a:lnSpc>
              <a:buAutoNum type="arabicPeriod"/>
            </a:pPr>
            <a:r>
              <a:rPr lang="en-US" sz="3800">
                <a:solidFill>
                  <a:srgbClr val="FFFFFF"/>
                </a:solidFill>
                <a:latin typeface="Graphik"/>
                <a:ea typeface="Graphik"/>
                <a:cs typeface="Graphik"/>
                <a:sym typeface="Graphik"/>
              </a:rPr>
              <a:t>Various measures</a:t>
            </a:r>
          </a:p>
          <a:p>
            <a:pPr marL="820421" lvl="1" indent="-410210" algn="l">
              <a:lnSpc>
                <a:spcPts val="4408"/>
              </a:lnSpc>
              <a:buAutoNum type="arabicPeriod"/>
            </a:pPr>
            <a:r>
              <a:rPr lang="en-US" sz="3800">
                <a:solidFill>
                  <a:srgbClr val="FFFFFF"/>
                </a:solidFill>
                <a:latin typeface="Graphik"/>
                <a:ea typeface="Graphik"/>
                <a:cs typeface="Graphik"/>
                <a:sym typeface="Graphik"/>
              </a:rPr>
              <a:t>Grievance mechanisms</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sp>
        <p:nvSpPr>
          <p:cNvPr id="3" name="Freeform 3"/>
          <p:cNvSpPr/>
          <p:nvPr/>
        </p:nvSpPr>
        <p:spPr>
          <a:xfrm>
            <a:off x="11454190" y="4009087"/>
            <a:ext cx="5805110" cy="5782609"/>
          </a:xfrm>
          <a:custGeom>
            <a:avLst/>
            <a:gdLst/>
            <a:ahLst/>
            <a:cxnLst/>
            <a:rect l="l" t="t" r="r" b="b"/>
            <a:pathLst>
              <a:path w="5805110" h="5782609">
                <a:moveTo>
                  <a:pt x="0" y="0"/>
                </a:moveTo>
                <a:lnTo>
                  <a:pt x="5805110" y="0"/>
                </a:lnTo>
                <a:lnTo>
                  <a:pt x="5805110" y="5782609"/>
                </a:lnTo>
                <a:lnTo>
                  <a:pt x="0" y="5782609"/>
                </a:lnTo>
                <a:lnTo>
                  <a:pt x="0" y="0"/>
                </a:lnTo>
                <a:close/>
              </a:path>
            </a:pathLst>
          </a:custGeom>
          <a:blipFill>
            <a:blip r:embed="rId3"/>
            <a:stretch>
              <a:fillRect/>
            </a:stretch>
          </a:blipFill>
        </p:spPr>
        <p:txBody>
          <a:bodyPr/>
          <a:lstStyle/>
          <a:p>
            <a:endParaRPr lang="nl-NL"/>
          </a:p>
        </p:txBody>
      </p:sp>
      <p:sp>
        <p:nvSpPr>
          <p:cNvPr id="4" name="TextBox 4"/>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Remedy</a:t>
            </a:r>
          </a:p>
        </p:txBody>
      </p:sp>
      <p:grpSp>
        <p:nvGrpSpPr>
          <p:cNvPr id="5" name="Group 5"/>
          <p:cNvGrpSpPr/>
          <p:nvPr/>
        </p:nvGrpSpPr>
        <p:grpSpPr>
          <a:xfrm>
            <a:off x="14855726" y="277300"/>
            <a:ext cx="2403574" cy="2403574"/>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Non-Judicial Remedy</a:t>
            </a: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4018458" y="2215999"/>
            <a:ext cx="10251083" cy="7526775"/>
          </a:xfrm>
          <a:custGeom>
            <a:avLst/>
            <a:gdLst/>
            <a:ahLst/>
            <a:cxnLst/>
            <a:rect l="l" t="t" r="r" b="b"/>
            <a:pathLst>
              <a:path w="10251083" h="7526775">
                <a:moveTo>
                  <a:pt x="0" y="0"/>
                </a:moveTo>
                <a:lnTo>
                  <a:pt x="10251084" y="0"/>
                </a:lnTo>
                <a:lnTo>
                  <a:pt x="10251084" y="7526775"/>
                </a:lnTo>
                <a:lnTo>
                  <a:pt x="0" y="7526775"/>
                </a:lnTo>
                <a:lnTo>
                  <a:pt x="0" y="0"/>
                </a:lnTo>
                <a:close/>
              </a:path>
            </a:pathLst>
          </a:custGeom>
          <a:blipFill>
            <a:blip r:embed="rId4"/>
            <a:stretch>
              <a:fillRect/>
            </a:stretch>
          </a:blipFill>
        </p:spPr>
        <p:txBody>
          <a:bodyPr/>
          <a:lstStyle/>
          <a:p>
            <a:endParaRPr lang="nl-NL"/>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530827" y="2100299"/>
            <a:ext cx="15610944" cy="8028305"/>
          </a:xfrm>
          <a:prstGeom prst="rect">
            <a:avLst/>
          </a:prstGeom>
        </p:spPr>
        <p:txBody>
          <a:bodyPr lIns="0" tIns="0" rIns="0" bIns="0" rtlCol="0" anchor="t">
            <a:spAutoFit/>
          </a:bodyPr>
          <a:lstStyle/>
          <a:p>
            <a:pPr algn="l">
              <a:lnSpc>
                <a:spcPts val="5320"/>
              </a:lnSpc>
            </a:pPr>
            <a:r>
              <a:rPr lang="en-US" sz="3800">
                <a:solidFill>
                  <a:srgbClr val="FFFFFF"/>
                </a:solidFill>
                <a:latin typeface="Graphik"/>
                <a:ea typeface="Graphik"/>
                <a:cs typeface="Graphik"/>
                <a:sym typeface="Graphik"/>
              </a:rPr>
              <a:t>If as a trade union, you receive a complaint from an individual </a:t>
            </a:r>
          </a:p>
          <a:p>
            <a:pPr algn="l">
              <a:lnSpc>
                <a:spcPts val="5320"/>
              </a:lnSpc>
            </a:pPr>
            <a:r>
              <a:rPr lang="en-US" sz="3800">
                <a:solidFill>
                  <a:srgbClr val="FFFFFF"/>
                </a:solidFill>
                <a:latin typeface="Graphik"/>
                <a:ea typeface="Graphik"/>
                <a:cs typeface="Graphik"/>
                <a:sym typeface="Graphik"/>
              </a:rPr>
              <a:t>trade union member, where can you go?</a:t>
            </a:r>
          </a:p>
          <a:p>
            <a:pPr marL="820421" lvl="1" indent="-410210" algn="l">
              <a:lnSpc>
                <a:spcPts val="5320"/>
              </a:lnSpc>
              <a:buAutoNum type="arabicPeriod"/>
            </a:pPr>
            <a:r>
              <a:rPr lang="en-US" sz="3800">
                <a:solidFill>
                  <a:srgbClr val="FFFFFF"/>
                </a:solidFill>
                <a:latin typeface="Graphik"/>
                <a:ea typeface="Graphik"/>
                <a:cs typeface="Graphik"/>
                <a:sym typeface="Graphik"/>
              </a:rPr>
              <a:t>Factory level</a:t>
            </a:r>
          </a:p>
          <a:p>
            <a:pPr marL="1640841" lvl="2" indent="-546947" algn="l">
              <a:lnSpc>
                <a:spcPts val="5320"/>
              </a:lnSpc>
              <a:buAutoNum type="alphaLcPeriod"/>
            </a:pPr>
            <a:r>
              <a:rPr lang="en-US" sz="3800">
                <a:solidFill>
                  <a:srgbClr val="FFFFFF"/>
                </a:solidFill>
                <a:latin typeface="Graphik"/>
                <a:ea typeface="Graphik"/>
                <a:cs typeface="Graphik"/>
                <a:sym typeface="Graphik"/>
              </a:rPr>
              <a:t>as individual union</a:t>
            </a:r>
          </a:p>
          <a:p>
            <a:pPr marL="1640841" lvl="2" indent="-546947" algn="l">
              <a:lnSpc>
                <a:spcPts val="5320"/>
              </a:lnSpc>
              <a:buAutoNum type="alphaLcPeriod"/>
            </a:pPr>
            <a:r>
              <a:rPr lang="en-US" sz="3800">
                <a:solidFill>
                  <a:srgbClr val="FFFFFF"/>
                </a:solidFill>
                <a:latin typeface="Graphik"/>
                <a:ea typeface="Graphik"/>
                <a:cs typeface="Graphik"/>
                <a:sym typeface="Graphik"/>
              </a:rPr>
              <a:t>jointly as unions in one factory</a:t>
            </a:r>
          </a:p>
          <a:p>
            <a:pPr marL="820421" lvl="1" indent="-410210" algn="l">
              <a:lnSpc>
                <a:spcPts val="5320"/>
              </a:lnSpc>
              <a:buAutoNum type="arabicPeriod"/>
            </a:pPr>
            <a:r>
              <a:rPr lang="en-US" sz="3800">
                <a:solidFill>
                  <a:srgbClr val="FFFFFF"/>
                </a:solidFill>
                <a:latin typeface="Graphik"/>
                <a:ea typeface="Graphik"/>
                <a:cs typeface="Graphik"/>
                <a:sym typeface="Graphik"/>
              </a:rPr>
              <a:t>National level:</a:t>
            </a:r>
          </a:p>
          <a:p>
            <a:pPr marL="1640841" lvl="2" indent="-546947" algn="l">
              <a:lnSpc>
                <a:spcPts val="5320"/>
              </a:lnSpc>
              <a:buAutoNum type="alphaLcPeriod"/>
            </a:pPr>
            <a:r>
              <a:rPr lang="en-US" sz="3800">
                <a:solidFill>
                  <a:srgbClr val="FFFFFF"/>
                </a:solidFill>
                <a:latin typeface="Graphik"/>
                <a:ea typeface="Graphik"/>
                <a:cs typeface="Graphik"/>
                <a:sym typeface="Graphik"/>
              </a:rPr>
              <a:t>Arbitration Council/other national instruments</a:t>
            </a:r>
          </a:p>
          <a:p>
            <a:pPr marL="820421" lvl="1" indent="-410210" algn="l">
              <a:lnSpc>
                <a:spcPts val="5320"/>
              </a:lnSpc>
              <a:buAutoNum type="arabicPeriod"/>
            </a:pPr>
            <a:r>
              <a:rPr lang="en-US" sz="3800">
                <a:solidFill>
                  <a:srgbClr val="FFFFFF"/>
                </a:solidFill>
                <a:latin typeface="Graphik"/>
                <a:ea typeface="Graphik"/>
                <a:cs typeface="Graphik"/>
                <a:sym typeface="Graphik"/>
              </a:rPr>
              <a:t>International level: </a:t>
            </a:r>
          </a:p>
          <a:p>
            <a:pPr marL="1640841" lvl="2" indent="-546947" algn="l">
              <a:lnSpc>
                <a:spcPts val="5320"/>
              </a:lnSpc>
              <a:buAutoNum type="alphaLcPeriod"/>
            </a:pPr>
            <a:r>
              <a:rPr lang="en-US" sz="3800">
                <a:solidFill>
                  <a:srgbClr val="FFFFFF"/>
                </a:solidFill>
                <a:latin typeface="Graphik"/>
                <a:ea typeface="Graphik"/>
                <a:cs typeface="Graphik"/>
                <a:sym typeface="Graphik"/>
              </a:rPr>
              <a:t> European brand</a:t>
            </a:r>
          </a:p>
          <a:p>
            <a:pPr marL="1640841" lvl="2" indent="-546947" algn="l">
              <a:lnSpc>
                <a:spcPts val="5320"/>
              </a:lnSpc>
              <a:buAutoNum type="alphaLcPeriod"/>
            </a:pPr>
            <a:r>
              <a:rPr lang="en-US" sz="3800">
                <a:solidFill>
                  <a:srgbClr val="FFFFFF"/>
                </a:solidFill>
                <a:latin typeface="Graphik"/>
                <a:ea typeface="Graphik"/>
                <a:cs typeface="Graphik"/>
                <a:sym typeface="Graphik"/>
              </a:rPr>
              <a:t> Global Framework Agreements</a:t>
            </a:r>
          </a:p>
          <a:p>
            <a:pPr marL="1640841" lvl="2" indent="-546947" algn="l">
              <a:lnSpc>
                <a:spcPts val="5320"/>
              </a:lnSpc>
              <a:buAutoNum type="alphaLcPeriod"/>
            </a:pPr>
            <a:r>
              <a:rPr lang="en-US" sz="3800">
                <a:solidFill>
                  <a:srgbClr val="FFFFFF"/>
                </a:solidFill>
                <a:latin typeface="Graphik"/>
                <a:ea typeface="Graphik"/>
                <a:cs typeface="Graphik"/>
                <a:sym typeface="Graphik"/>
              </a:rPr>
              <a:t> Sectoral/ multistakeholder initiatives (like FairWear/ Amfori)</a:t>
            </a:r>
          </a:p>
          <a:p>
            <a:pPr marL="1640841" lvl="2" indent="-546947" algn="l">
              <a:lnSpc>
                <a:spcPts val="5320"/>
              </a:lnSpc>
              <a:buAutoNum type="alphaLcPeriod"/>
            </a:pPr>
            <a:r>
              <a:rPr lang="en-US" sz="3800">
                <a:solidFill>
                  <a:srgbClr val="FFFFFF"/>
                </a:solidFill>
                <a:latin typeface="Graphik"/>
                <a:ea typeface="Graphik"/>
                <a:cs typeface="Graphik"/>
                <a:sym typeface="Graphik"/>
              </a:rPr>
              <a:t> NCP contact point in home country</a:t>
            </a: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TextBox 5"/>
          <p:cNvSpPr txBox="1"/>
          <p:nvPr/>
        </p:nvSpPr>
        <p:spPr>
          <a:xfrm>
            <a:off x="1648356" y="981075"/>
            <a:ext cx="14991287" cy="949351"/>
          </a:xfrm>
          <a:prstGeom prst="rect">
            <a:avLst/>
          </a:prstGeom>
        </p:spPr>
        <p:txBody>
          <a:bodyPr lIns="0" tIns="0" rIns="0" bIns="0" rtlCol="0" anchor="t">
            <a:spAutoFit/>
          </a:bodyPr>
          <a:lstStyle/>
          <a:p>
            <a:pPr algn="l">
              <a:lnSpc>
                <a:spcPts val="6893"/>
              </a:lnSpc>
            </a:pPr>
            <a:r>
              <a:rPr lang="en-US" sz="5942">
                <a:solidFill>
                  <a:srgbClr val="FBBC43"/>
                </a:solidFill>
                <a:latin typeface="Graphik Bold"/>
                <a:ea typeface="Graphik Bold"/>
                <a:cs typeface="Graphik Bold"/>
                <a:sym typeface="Graphik Bold"/>
              </a:rPr>
              <a:t>Remedy </a:t>
            </a:r>
            <a:r>
              <a:rPr lang="en-US" sz="5942">
                <a:solidFill>
                  <a:srgbClr val="FFFFFF"/>
                </a:solidFill>
                <a:latin typeface="Graphik Bold"/>
                <a:ea typeface="Graphik Bold"/>
                <a:cs typeface="Graphik Bold"/>
                <a:sym typeface="Graphik Bold"/>
              </a:rPr>
              <a:t>- Where to file a complaint?</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2750807" y="2467204"/>
            <a:ext cx="13346492" cy="6791096"/>
          </a:xfrm>
          <a:custGeom>
            <a:avLst/>
            <a:gdLst/>
            <a:ahLst/>
            <a:cxnLst/>
            <a:rect l="l" t="t" r="r" b="b"/>
            <a:pathLst>
              <a:path w="13346492" h="6791096">
                <a:moveTo>
                  <a:pt x="0" y="0"/>
                </a:moveTo>
                <a:lnTo>
                  <a:pt x="13346492" y="0"/>
                </a:lnTo>
                <a:lnTo>
                  <a:pt x="13346492" y="6791096"/>
                </a:lnTo>
                <a:lnTo>
                  <a:pt x="0" y="6791096"/>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Remedy</a:t>
            </a:r>
          </a:p>
        </p:txBody>
      </p:sp>
      <p:grpSp>
        <p:nvGrpSpPr>
          <p:cNvPr id="4" name="Group 4"/>
          <p:cNvGrpSpPr/>
          <p:nvPr/>
        </p:nvGrpSpPr>
        <p:grpSpPr>
          <a:xfrm>
            <a:off x="15722607"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grpSp>
        <p:nvGrpSpPr>
          <p:cNvPr id="6" name="Group 6"/>
          <p:cNvGrpSpPr/>
          <p:nvPr/>
        </p:nvGrpSpPr>
        <p:grpSpPr>
          <a:xfrm>
            <a:off x="2340444" y="7393902"/>
            <a:ext cx="14116924" cy="2265944"/>
            <a:chOff x="0" y="0"/>
            <a:chExt cx="3718037" cy="596792"/>
          </a:xfrm>
        </p:grpSpPr>
        <p:sp>
          <p:nvSpPr>
            <p:cNvPr id="7" name="Freeform 7"/>
            <p:cNvSpPr/>
            <p:nvPr/>
          </p:nvSpPr>
          <p:spPr>
            <a:xfrm>
              <a:off x="0" y="0"/>
              <a:ext cx="3718037" cy="596792"/>
            </a:xfrm>
            <a:custGeom>
              <a:avLst/>
              <a:gdLst/>
              <a:ahLst/>
              <a:cxnLst/>
              <a:rect l="l" t="t" r="r" b="b"/>
              <a:pathLst>
                <a:path w="3718037" h="596792">
                  <a:moveTo>
                    <a:pt x="27969" y="0"/>
                  </a:moveTo>
                  <a:lnTo>
                    <a:pt x="3690068" y="0"/>
                  </a:lnTo>
                  <a:cubicBezTo>
                    <a:pt x="3705515" y="0"/>
                    <a:pt x="3718037" y="12522"/>
                    <a:pt x="3718037" y="27969"/>
                  </a:cubicBezTo>
                  <a:lnTo>
                    <a:pt x="3718037" y="568823"/>
                  </a:lnTo>
                  <a:cubicBezTo>
                    <a:pt x="3718037" y="584270"/>
                    <a:pt x="3705515" y="596792"/>
                    <a:pt x="3690068" y="596792"/>
                  </a:cubicBezTo>
                  <a:lnTo>
                    <a:pt x="27969" y="596792"/>
                  </a:lnTo>
                  <a:cubicBezTo>
                    <a:pt x="12522" y="596792"/>
                    <a:pt x="0" y="584270"/>
                    <a:pt x="0" y="568823"/>
                  </a:cubicBezTo>
                  <a:lnTo>
                    <a:pt x="0" y="27969"/>
                  </a:lnTo>
                  <a:cubicBezTo>
                    <a:pt x="0" y="12522"/>
                    <a:pt x="12522" y="0"/>
                    <a:pt x="27969" y="0"/>
                  </a:cubicBezTo>
                  <a:close/>
                </a:path>
              </a:pathLst>
            </a:custGeom>
            <a:solidFill>
              <a:srgbClr val="000000">
                <a:alpha val="0"/>
              </a:srgbClr>
            </a:solidFill>
            <a:ln w="200025" cap="rnd">
              <a:solidFill>
                <a:srgbClr val="FBBC43"/>
              </a:solidFill>
              <a:prstDash val="solid"/>
              <a:round/>
            </a:ln>
          </p:spPr>
          <p:txBody>
            <a:bodyPr/>
            <a:lstStyle/>
            <a:p>
              <a:endParaRPr lang="nl-NL"/>
            </a:p>
          </p:txBody>
        </p:sp>
        <p:sp>
          <p:nvSpPr>
            <p:cNvPr id="8" name="TextBox 8"/>
            <p:cNvSpPr txBox="1"/>
            <p:nvPr/>
          </p:nvSpPr>
          <p:spPr>
            <a:xfrm>
              <a:off x="0" y="-28575"/>
              <a:ext cx="3718037" cy="625367"/>
            </a:xfrm>
            <a:prstGeom prst="rect">
              <a:avLst/>
            </a:prstGeom>
          </p:spPr>
          <p:txBody>
            <a:bodyPr lIns="50800" tIns="50800" rIns="50800" bIns="50800" rtlCol="0" anchor="ctr"/>
            <a:lstStyle/>
            <a:p>
              <a:pPr algn="ctr">
                <a:lnSpc>
                  <a:spcPts val="2961"/>
                </a:lnSpc>
              </a:pPr>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950370" y="8477625"/>
            <a:ext cx="14387260" cy="1055789"/>
          </a:xfrm>
          <a:prstGeom prst="rect">
            <a:avLst/>
          </a:prstGeom>
        </p:spPr>
        <p:txBody>
          <a:bodyPr lIns="0" tIns="0" rIns="0" bIns="0" rtlCol="0" anchor="t">
            <a:spAutoFit/>
          </a:bodyPr>
          <a:lstStyle/>
          <a:p>
            <a:pPr algn="ctr">
              <a:lnSpc>
                <a:spcPts val="4010"/>
              </a:lnSpc>
              <a:spcBef>
                <a:spcPct val="0"/>
              </a:spcBef>
            </a:pPr>
            <a:r>
              <a:rPr lang="en-US" sz="3457">
                <a:solidFill>
                  <a:srgbClr val="FFFFFF"/>
                </a:solidFill>
                <a:latin typeface="Graphik"/>
                <a:ea typeface="Graphik"/>
                <a:cs typeface="Graphik"/>
                <a:sym typeface="Graphik"/>
              </a:rPr>
              <a:t>Which role can you play in step 6 to make sure brands and other supply chain partners implement their due diligence effectively?</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4805764" y="2859265"/>
            <a:ext cx="8676472" cy="5199260"/>
          </a:xfrm>
          <a:custGeom>
            <a:avLst/>
            <a:gdLst/>
            <a:ahLst/>
            <a:cxnLst/>
            <a:rect l="l" t="t" r="r" b="b"/>
            <a:pathLst>
              <a:path w="8676472" h="5199260">
                <a:moveTo>
                  <a:pt x="0" y="0"/>
                </a:moveTo>
                <a:lnTo>
                  <a:pt x="8676472" y="0"/>
                </a:lnTo>
                <a:lnTo>
                  <a:pt x="8676472" y="5199260"/>
                </a:lnTo>
                <a:lnTo>
                  <a:pt x="0" y="5199260"/>
                </a:lnTo>
                <a:lnTo>
                  <a:pt x="0" y="0"/>
                </a:lnTo>
                <a:close/>
              </a:path>
            </a:pathLst>
          </a:custGeom>
          <a:blipFill>
            <a:blip r:embed="rId5"/>
            <a:stretch>
              <a:fillRect/>
            </a:stretch>
          </a:blipFill>
        </p:spPr>
        <p:txBody>
          <a:bodyPr/>
          <a:lstStyle/>
          <a:p>
            <a:endParaRPr lang="nl-NL"/>
          </a:p>
        </p:txBody>
      </p:sp>
      <p:sp>
        <p:nvSpPr>
          <p:cNvPr id="8" name="Freeform 8"/>
          <p:cNvSpPr/>
          <p:nvPr/>
        </p:nvSpPr>
        <p:spPr>
          <a:xfrm>
            <a:off x="10004451" y="4235234"/>
            <a:ext cx="4174536" cy="2447322"/>
          </a:xfrm>
          <a:custGeom>
            <a:avLst/>
            <a:gdLst/>
            <a:ahLst/>
            <a:cxnLst/>
            <a:rect l="l" t="t" r="r" b="b"/>
            <a:pathLst>
              <a:path w="4174536" h="2447322">
                <a:moveTo>
                  <a:pt x="0" y="0"/>
                </a:moveTo>
                <a:lnTo>
                  <a:pt x="4174535" y="0"/>
                </a:lnTo>
                <a:lnTo>
                  <a:pt x="4174535" y="2447322"/>
                </a:lnTo>
                <a:lnTo>
                  <a:pt x="0" y="24473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368765" y="3244021"/>
            <a:ext cx="14991287" cy="44770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As a trade union you can: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Support the company in setting up the obligatory grievance mechanism</a:t>
            </a:r>
          </a:p>
          <a:p>
            <a:pPr marL="820421" lvl="1" indent="-410210" algn="l">
              <a:lnSpc>
                <a:spcPts val="4408"/>
              </a:lnSpc>
              <a:buFont typeface="Arial"/>
              <a:buChar char="•"/>
            </a:pPr>
            <a:r>
              <a:rPr lang="en-US" sz="3800">
                <a:solidFill>
                  <a:srgbClr val="FFFFFF"/>
                </a:solidFill>
                <a:latin typeface="Graphik"/>
                <a:ea typeface="Graphik"/>
                <a:cs typeface="Graphik"/>
                <a:sym typeface="Graphik"/>
              </a:rPr>
              <a:t>In case of individual grievances, exchange with employers to find out feasible solutions</a:t>
            </a:r>
          </a:p>
          <a:p>
            <a:pPr marL="820421" lvl="1" indent="-410210" algn="l">
              <a:lnSpc>
                <a:spcPts val="4408"/>
              </a:lnSpc>
              <a:buFont typeface="Arial"/>
              <a:buChar char="•"/>
            </a:pPr>
            <a:r>
              <a:rPr lang="en-US" sz="3800">
                <a:solidFill>
                  <a:srgbClr val="FFFFFF"/>
                </a:solidFill>
                <a:latin typeface="Graphik"/>
                <a:ea typeface="Graphik"/>
                <a:cs typeface="Graphik"/>
                <a:sym typeface="Graphik"/>
              </a:rPr>
              <a:t>Hold companies accountable for negative impacts on workers</a:t>
            </a: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7477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3962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2068897" y="2642774"/>
            <a:ext cx="14991287" cy="111064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Together with your group:</a:t>
            </a:r>
          </a:p>
          <a:p>
            <a:pPr algn="l">
              <a:lnSpc>
                <a:spcPts val="4408"/>
              </a:lnSpc>
            </a:pPr>
            <a:endParaRPr lang="en-US" sz="3800">
              <a:solidFill>
                <a:srgbClr val="FFFFFF"/>
              </a:solidFill>
              <a:latin typeface="Graphik"/>
              <a:ea typeface="Graphik"/>
              <a:cs typeface="Graphik"/>
              <a:sym typeface="Graphik"/>
            </a:endParaRPr>
          </a:p>
          <a:p>
            <a:pPr algn="l">
              <a:lnSpc>
                <a:spcPts val="4408"/>
              </a:lnSpc>
            </a:pPr>
            <a:r>
              <a:rPr lang="en-US" sz="3800">
                <a:solidFill>
                  <a:srgbClr val="FFFFFF"/>
                </a:solidFill>
                <a:latin typeface="Graphik"/>
                <a:ea typeface="Graphik"/>
                <a:cs typeface="Graphik"/>
                <a:sym typeface="Graphik"/>
              </a:rPr>
              <a:t>Revisit your prioritized risk: in case of a real adverse impact: </a:t>
            </a:r>
          </a:p>
          <a:p>
            <a:pPr marL="820421" lvl="1" indent="-410210" algn="l">
              <a:lnSpc>
                <a:spcPts val="4408"/>
              </a:lnSpc>
              <a:buFont typeface="Arial"/>
              <a:buChar char="•"/>
            </a:pPr>
            <a:r>
              <a:rPr lang="en-US" sz="3800">
                <a:solidFill>
                  <a:srgbClr val="FFFFFF"/>
                </a:solidFill>
                <a:latin typeface="Graphik"/>
                <a:ea typeface="Graphik"/>
                <a:cs typeface="Graphik"/>
                <a:sym typeface="Graphik"/>
              </a:rPr>
              <a:t>How can workers file a complaint with the EU company and what role could you play as a trade union?</a:t>
            </a:r>
          </a:p>
          <a:p>
            <a:pPr marL="820421" lvl="1" indent="-410210" algn="l">
              <a:lnSpc>
                <a:spcPts val="4408"/>
              </a:lnSpc>
              <a:buFont typeface="Arial"/>
              <a:buChar char="•"/>
            </a:pPr>
            <a:r>
              <a:rPr lang="en-US" sz="3800">
                <a:solidFill>
                  <a:srgbClr val="FFFFFF"/>
                </a:solidFill>
                <a:latin typeface="Graphik"/>
                <a:ea typeface="Graphik"/>
                <a:cs typeface="Graphik"/>
                <a:sym typeface="Graphik"/>
              </a:rPr>
              <a:t>What kind of remedy would you want the EU company to provide? </a:t>
            </a:r>
          </a:p>
          <a:p>
            <a:pPr algn="l">
              <a:lnSpc>
                <a:spcPts val="4408"/>
              </a:lnSpc>
            </a:pPr>
            <a:endParaRPr lang="en-US" sz="3800">
              <a:solidFill>
                <a:srgbClr val="FFFFFF"/>
              </a:solidFill>
              <a:latin typeface="Graphik"/>
              <a:ea typeface="Graphik"/>
              <a:cs typeface="Graphik"/>
              <a:sym typeface="Graphik"/>
            </a:endParaRPr>
          </a:p>
          <a:p>
            <a:pPr algn="l">
              <a:lnSpc>
                <a:spcPts val="4408"/>
              </a:lnSpc>
            </a:pPr>
            <a:r>
              <a:rPr lang="en-US" sz="3800">
                <a:solidFill>
                  <a:srgbClr val="FFFFFF"/>
                </a:solidFill>
                <a:latin typeface="Graphik"/>
                <a:ea typeface="Graphik"/>
                <a:cs typeface="Graphik"/>
                <a:sym typeface="Graphik"/>
              </a:rPr>
              <a:t>Write down key elements on a piece of paper, and explain why</a:t>
            </a:r>
          </a:p>
          <a:p>
            <a:pPr algn="l">
              <a:lnSpc>
                <a:spcPts val="4408"/>
              </a:lnSpc>
            </a:pPr>
            <a:endParaRPr lang="en-US" sz="3800">
              <a:solidFill>
                <a:srgbClr val="FFFFFF"/>
              </a:solidFill>
              <a:latin typeface="Graphik"/>
              <a:ea typeface="Graphik"/>
              <a:cs typeface="Graphik"/>
              <a:sym typeface="Graphik"/>
            </a:endParaRPr>
          </a:p>
          <a:p>
            <a:pPr algn="l">
              <a:lnSpc>
                <a:spcPts val="4408"/>
              </a:lnSpc>
            </a:pPr>
            <a:r>
              <a:rPr lang="en-US" sz="3800">
                <a:solidFill>
                  <a:srgbClr val="FFFFFF"/>
                </a:solidFill>
                <a:latin typeface="Graphik"/>
                <a:ea typeface="Graphik"/>
                <a:cs typeface="Graphik"/>
                <a:sym typeface="Graphik"/>
              </a:rPr>
              <a:t>Discuss together plenary</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1820889"/>
          </a:xfrm>
          <a:prstGeom prst="rect">
            <a:avLst/>
          </a:prstGeom>
        </p:spPr>
        <p:txBody>
          <a:bodyPr lIns="0" tIns="0" rIns="0" bIns="0" rtlCol="0" anchor="t">
            <a:spAutoFit/>
          </a:bodyPr>
          <a:lstStyle/>
          <a:p>
            <a:pPr algn="l">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Instrument:</a:t>
            </a:r>
          </a:p>
          <a:p>
            <a:pPr algn="l">
              <a:lnSpc>
                <a:spcPts val="6893"/>
              </a:lnSpc>
            </a:pPr>
            <a:r>
              <a:rPr lang="en-US" sz="5942">
                <a:solidFill>
                  <a:srgbClr val="FFFFFF"/>
                </a:solidFill>
                <a:latin typeface="Graphik Bold"/>
                <a:ea typeface="Graphik Bold"/>
                <a:cs typeface="Graphik Bold"/>
                <a:sym typeface="Graphik Bold"/>
              </a:rPr>
              <a:t>Complaints &amp; Grievance Mechanisms</a:t>
            </a:r>
          </a:p>
        </p:txBody>
      </p:sp>
      <p:grpSp>
        <p:nvGrpSpPr>
          <p:cNvPr id="3" name="Group 3"/>
          <p:cNvGrpSpPr/>
          <p:nvPr/>
        </p:nvGrpSpPr>
        <p:grpSpPr>
          <a:xfrm>
            <a:off x="15437857"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5" name="Freeform 5"/>
          <p:cNvSpPr/>
          <p:nvPr/>
        </p:nvSpPr>
        <p:spPr>
          <a:xfrm>
            <a:off x="15656772" y="660474"/>
            <a:ext cx="1899424" cy="1899424"/>
          </a:xfrm>
          <a:custGeom>
            <a:avLst/>
            <a:gdLst/>
            <a:ahLst/>
            <a:cxnLst/>
            <a:rect l="l" t="t" r="r" b="b"/>
            <a:pathLst>
              <a:path w="1899424" h="1899424">
                <a:moveTo>
                  <a:pt x="0" y="0"/>
                </a:moveTo>
                <a:lnTo>
                  <a:pt x="1899423" y="0"/>
                </a:lnTo>
                <a:lnTo>
                  <a:pt x="1899423"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6" name="Freeform 6"/>
          <p:cNvSpPr/>
          <p:nvPr/>
        </p:nvSpPr>
        <p:spPr>
          <a:xfrm>
            <a:off x="3200607" y="3553174"/>
            <a:ext cx="11506162" cy="5844171"/>
          </a:xfrm>
          <a:custGeom>
            <a:avLst/>
            <a:gdLst/>
            <a:ahLst/>
            <a:cxnLst/>
            <a:rect l="l" t="t" r="r" b="b"/>
            <a:pathLst>
              <a:path w="11506162" h="5844171">
                <a:moveTo>
                  <a:pt x="0" y="0"/>
                </a:moveTo>
                <a:lnTo>
                  <a:pt x="11506162" y="0"/>
                </a:lnTo>
                <a:lnTo>
                  <a:pt x="11506162" y="5844171"/>
                </a:lnTo>
                <a:lnTo>
                  <a:pt x="0" y="5844171"/>
                </a:lnTo>
                <a:lnTo>
                  <a:pt x="0" y="0"/>
                </a:lnTo>
                <a:close/>
              </a:path>
            </a:pathLst>
          </a:custGeom>
          <a:blipFill>
            <a:blip r:embed="rId5"/>
            <a:stretch>
              <a:fillRect/>
            </a:stretch>
          </a:blipFill>
        </p:spPr>
        <p:txBody>
          <a:bodyPr/>
          <a:lstStyle/>
          <a:p>
            <a:endParaRPr lang="nl-NL"/>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1820889"/>
          </a:xfrm>
          <a:prstGeom prst="rect">
            <a:avLst/>
          </a:prstGeom>
        </p:spPr>
        <p:txBody>
          <a:bodyPr lIns="0" tIns="0" rIns="0" bIns="0" rtlCol="0" anchor="t">
            <a:spAutoFit/>
          </a:bodyPr>
          <a:lstStyle/>
          <a:p>
            <a:pPr algn="l">
              <a:lnSpc>
                <a:spcPts val="6893"/>
              </a:lnSpc>
            </a:pPr>
            <a:r>
              <a:rPr lang="en-US" sz="5942">
                <a:solidFill>
                  <a:srgbClr val="FBBC43"/>
                </a:solidFill>
                <a:latin typeface="Graphik Bold"/>
                <a:ea typeface="Graphik Bold"/>
                <a:cs typeface="Graphik Bold"/>
                <a:sym typeface="Graphik Bold"/>
              </a:rPr>
              <a:t>Step 6 </a:t>
            </a:r>
            <a:r>
              <a:rPr lang="en-US" sz="5942">
                <a:solidFill>
                  <a:srgbClr val="FFFFFF"/>
                </a:solidFill>
                <a:latin typeface="Graphik Bold"/>
                <a:ea typeface="Graphik Bold"/>
                <a:cs typeface="Graphik Bold"/>
                <a:sym typeface="Graphik Bold"/>
              </a:rPr>
              <a:t>- Instrument: </a:t>
            </a:r>
          </a:p>
          <a:p>
            <a:pPr algn="l">
              <a:lnSpc>
                <a:spcPts val="6893"/>
              </a:lnSpc>
            </a:pPr>
            <a:r>
              <a:rPr lang="en-US" sz="5942">
                <a:solidFill>
                  <a:srgbClr val="FFFFFF"/>
                </a:solidFill>
                <a:latin typeface="Graphik Bold"/>
                <a:ea typeface="Graphik Bold"/>
                <a:cs typeface="Graphik Bold"/>
                <a:sym typeface="Graphik Bold"/>
              </a:rPr>
              <a:t>Complaints &amp; Grievance Mechanisms</a:t>
            </a:r>
          </a:p>
        </p:txBody>
      </p:sp>
      <p:sp>
        <p:nvSpPr>
          <p:cNvPr id="3" name="TextBox 3"/>
          <p:cNvSpPr txBox="1"/>
          <p:nvPr/>
        </p:nvSpPr>
        <p:spPr>
          <a:xfrm>
            <a:off x="1648356" y="3191890"/>
            <a:ext cx="14991287" cy="111064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Recommendations from research conducted by CNV Internationaal:</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Focus on strengthening local mechanisms</a:t>
            </a:r>
          </a:p>
          <a:p>
            <a:pPr marL="820421" lvl="1" indent="-410210" algn="l">
              <a:lnSpc>
                <a:spcPts val="4408"/>
              </a:lnSpc>
              <a:buFont typeface="Arial"/>
              <a:buChar char="•"/>
            </a:pPr>
            <a:r>
              <a:rPr lang="en-US" sz="3800">
                <a:solidFill>
                  <a:srgbClr val="FFFFFF"/>
                </a:solidFill>
                <a:latin typeface="Graphik"/>
                <a:ea typeface="Graphik"/>
                <a:cs typeface="Graphik"/>
                <a:sym typeface="Graphik"/>
              </a:rPr>
              <a:t>Track complaints submitted by unions in production countries</a:t>
            </a:r>
          </a:p>
          <a:p>
            <a:pPr marL="820421" lvl="1" indent="-410210" algn="l">
              <a:lnSpc>
                <a:spcPts val="4408"/>
              </a:lnSpc>
              <a:buFont typeface="Arial"/>
              <a:buChar char="•"/>
            </a:pPr>
            <a:r>
              <a:rPr lang="en-US" sz="3800">
                <a:solidFill>
                  <a:srgbClr val="FFFFFF"/>
                </a:solidFill>
                <a:latin typeface="Graphik"/>
                <a:ea typeface="Graphik"/>
                <a:cs typeface="Graphik"/>
                <a:sym typeface="Graphik"/>
              </a:rPr>
              <a:t>Demand and help create fast routes to early remedy</a:t>
            </a:r>
          </a:p>
          <a:p>
            <a:pPr marL="820421" lvl="1" indent="-410210" algn="l">
              <a:lnSpc>
                <a:spcPts val="4408"/>
              </a:lnSpc>
              <a:buFont typeface="Arial"/>
              <a:buChar char="•"/>
            </a:pPr>
            <a:r>
              <a:rPr lang="en-US" sz="3800">
                <a:solidFill>
                  <a:srgbClr val="FFFFFF"/>
                </a:solidFill>
                <a:latin typeface="Graphik"/>
                <a:ea typeface="Graphik"/>
                <a:cs typeface="Graphik"/>
                <a:sym typeface="Graphik"/>
              </a:rPr>
              <a:t>Promote alternative ways of structuring complaints mechanisms</a:t>
            </a:r>
          </a:p>
          <a:p>
            <a:pPr marL="820421" lvl="1" indent="-410210" algn="l">
              <a:lnSpc>
                <a:spcPts val="4408"/>
              </a:lnSpc>
              <a:buFont typeface="Arial"/>
              <a:buChar char="•"/>
            </a:pPr>
            <a:r>
              <a:rPr lang="en-US" sz="3800">
                <a:solidFill>
                  <a:srgbClr val="FFFFFF"/>
                </a:solidFill>
                <a:latin typeface="Graphik"/>
                <a:ea typeface="Graphik"/>
                <a:cs typeface="Graphik"/>
                <a:sym typeface="Graphik"/>
              </a:rPr>
              <a:t>Take the issue of retaliation into account</a:t>
            </a:r>
          </a:p>
          <a:p>
            <a:pPr algn="l">
              <a:lnSpc>
                <a:spcPts val="4408"/>
              </a:lnSpc>
            </a:pPr>
            <a:endParaRPr lang="en-US" sz="3800">
              <a:solidFill>
                <a:srgbClr val="FFFFFF"/>
              </a:solidFill>
              <a:latin typeface="Graphik"/>
              <a:ea typeface="Graphik"/>
              <a:cs typeface="Graphik"/>
              <a:sym typeface="Graphik"/>
            </a:endParaRPr>
          </a:p>
          <a:p>
            <a:pPr algn="l">
              <a:lnSpc>
                <a:spcPts val="4408"/>
              </a:lnSpc>
            </a:pPr>
            <a:r>
              <a:rPr lang="en-US" sz="3800">
                <a:solidFill>
                  <a:srgbClr val="FFFFFF"/>
                </a:solidFill>
                <a:latin typeface="Graphik"/>
                <a:ea typeface="Graphik"/>
                <a:cs typeface="Graphik"/>
                <a:sym typeface="Graphik"/>
              </a:rPr>
              <a:t>Social dialogue is still essential.</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5437857"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656772" y="660474"/>
            <a:ext cx="1899424" cy="1899424"/>
          </a:xfrm>
          <a:custGeom>
            <a:avLst/>
            <a:gdLst/>
            <a:ahLst/>
            <a:cxnLst/>
            <a:rect l="l" t="t" r="r" b="b"/>
            <a:pathLst>
              <a:path w="1899424" h="1899424">
                <a:moveTo>
                  <a:pt x="0" y="0"/>
                </a:moveTo>
                <a:lnTo>
                  <a:pt x="1899423" y="0"/>
                </a:lnTo>
                <a:lnTo>
                  <a:pt x="1899423"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839623" y="3223154"/>
            <a:ext cx="981284" cy="98128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grpSp>
        <p:nvGrpSpPr>
          <p:cNvPr id="4" name="Group 4"/>
          <p:cNvGrpSpPr/>
          <p:nvPr/>
        </p:nvGrpSpPr>
        <p:grpSpPr>
          <a:xfrm>
            <a:off x="1839623" y="4494014"/>
            <a:ext cx="981284" cy="98128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22" r="-2222"/>
              </a:stretch>
            </a:blipFill>
          </p:spPr>
          <p:txBody>
            <a:bodyPr/>
            <a:lstStyle/>
            <a:p>
              <a:endParaRPr lang="nl-NL"/>
            </a:p>
          </p:txBody>
        </p:sp>
      </p:grpSp>
      <p:grpSp>
        <p:nvGrpSpPr>
          <p:cNvPr id="6" name="Group 6"/>
          <p:cNvGrpSpPr/>
          <p:nvPr/>
        </p:nvGrpSpPr>
        <p:grpSpPr>
          <a:xfrm>
            <a:off x="1839623" y="5875349"/>
            <a:ext cx="981284" cy="98128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1838" r="-1838"/>
              </a:stretch>
            </a:blipFill>
          </p:spPr>
          <p:txBody>
            <a:bodyPr/>
            <a:lstStyle/>
            <a:p>
              <a:endParaRPr lang="nl-NL"/>
            </a:p>
          </p:txBody>
        </p:sp>
      </p:grpSp>
      <p:grpSp>
        <p:nvGrpSpPr>
          <p:cNvPr id="8" name="Group 8"/>
          <p:cNvGrpSpPr/>
          <p:nvPr/>
        </p:nvGrpSpPr>
        <p:grpSpPr>
          <a:xfrm>
            <a:off x="1839623" y="7256683"/>
            <a:ext cx="981284" cy="981284"/>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grpSp>
        <p:nvGrpSpPr>
          <p:cNvPr id="10" name="Group 10"/>
          <p:cNvGrpSpPr/>
          <p:nvPr/>
        </p:nvGrpSpPr>
        <p:grpSpPr>
          <a:xfrm>
            <a:off x="1839623" y="8638062"/>
            <a:ext cx="981284" cy="98128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12" name="Freeform 12"/>
          <p:cNvSpPr/>
          <p:nvPr/>
        </p:nvSpPr>
        <p:spPr>
          <a:xfrm>
            <a:off x="1942006" y="7359066"/>
            <a:ext cx="776519" cy="776519"/>
          </a:xfrm>
          <a:custGeom>
            <a:avLst/>
            <a:gdLst/>
            <a:ahLst/>
            <a:cxnLst/>
            <a:rect l="l" t="t" r="r" b="b"/>
            <a:pathLst>
              <a:path w="776519" h="776519">
                <a:moveTo>
                  <a:pt x="0" y="0"/>
                </a:moveTo>
                <a:lnTo>
                  <a:pt x="776519" y="0"/>
                </a:lnTo>
                <a:lnTo>
                  <a:pt x="776519" y="776519"/>
                </a:lnTo>
                <a:lnTo>
                  <a:pt x="0" y="77651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3" name="Freeform 13"/>
          <p:cNvSpPr/>
          <p:nvPr/>
        </p:nvSpPr>
        <p:spPr>
          <a:xfrm>
            <a:off x="1942006" y="8835904"/>
            <a:ext cx="776519" cy="776519"/>
          </a:xfrm>
          <a:custGeom>
            <a:avLst/>
            <a:gdLst/>
            <a:ahLst/>
            <a:cxnLst/>
            <a:rect l="l" t="t" r="r" b="b"/>
            <a:pathLst>
              <a:path w="776519" h="776519">
                <a:moveTo>
                  <a:pt x="0" y="0"/>
                </a:moveTo>
                <a:lnTo>
                  <a:pt x="776519" y="0"/>
                </a:lnTo>
                <a:lnTo>
                  <a:pt x="776519" y="776519"/>
                </a:lnTo>
                <a:lnTo>
                  <a:pt x="0" y="77651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14" name="TextBox 14"/>
          <p:cNvSpPr txBox="1"/>
          <p:nvPr/>
        </p:nvSpPr>
        <p:spPr>
          <a:xfrm>
            <a:off x="1648356" y="962025"/>
            <a:ext cx="14991287" cy="1386928"/>
          </a:xfrm>
          <a:prstGeom prst="rect">
            <a:avLst/>
          </a:prstGeom>
        </p:spPr>
        <p:txBody>
          <a:bodyPr lIns="0" tIns="0" rIns="0" bIns="0" rtlCol="0" anchor="t">
            <a:spAutoFit/>
          </a:bodyPr>
          <a:lstStyle/>
          <a:p>
            <a:pPr algn="ctr">
              <a:lnSpc>
                <a:spcPts val="10025"/>
              </a:lnSpc>
            </a:pPr>
            <a:r>
              <a:rPr lang="en-US" sz="8642">
                <a:solidFill>
                  <a:srgbClr val="FFC000"/>
                </a:solidFill>
                <a:latin typeface="Graphik Bold"/>
                <a:ea typeface="Graphik Bold"/>
                <a:cs typeface="Graphik Bold"/>
                <a:sym typeface="Graphik Bold"/>
              </a:rPr>
              <a:t>Programme </a:t>
            </a:r>
            <a:r>
              <a:rPr lang="en-US" sz="8642">
                <a:solidFill>
                  <a:srgbClr val="FFFFFF"/>
                </a:solidFill>
                <a:latin typeface="Graphik Bold"/>
                <a:ea typeface="Graphik Bold"/>
                <a:cs typeface="Graphik Bold"/>
                <a:sym typeface="Graphik Bold"/>
              </a:rPr>
              <a:t>training</a:t>
            </a:r>
          </a:p>
        </p:txBody>
      </p:sp>
      <p:sp>
        <p:nvSpPr>
          <p:cNvPr id="15" name="TextBox 15"/>
          <p:cNvSpPr txBox="1"/>
          <p:nvPr/>
        </p:nvSpPr>
        <p:spPr>
          <a:xfrm>
            <a:off x="914400" y="2441955"/>
            <a:ext cx="13868400" cy="1162304"/>
          </a:xfrm>
          <a:prstGeom prst="rect">
            <a:avLst/>
          </a:prstGeom>
        </p:spPr>
        <p:txBody>
          <a:bodyPr wrap="square" lIns="0" tIns="0" rIns="0" bIns="0" rtlCol="0" anchor="t">
            <a:spAutoFit/>
          </a:bodyPr>
          <a:lstStyle/>
          <a:p>
            <a:pPr algn="ctr">
              <a:lnSpc>
                <a:spcPts val="4408"/>
              </a:lnSpc>
            </a:pPr>
            <a:r>
              <a:rPr lang="en-US" sz="3800" dirty="0">
                <a:solidFill>
                  <a:srgbClr val="FFFFFF"/>
                </a:solidFill>
                <a:latin typeface="Graphik"/>
                <a:ea typeface="Graphik"/>
                <a:cs typeface="Graphik"/>
                <a:sym typeface="Graphik"/>
              </a:rPr>
              <a:t>Within each of the 6 steps of HREDD we will explain:</a:t>
            </a:r>
          </a:p>
          <a:p>
            <a:pPr algn="ctr">
              <a:lnSpc>
                <a:spcPts val="4408"/>
              </a:lnSpc>
            </a:pPr>
            <a:endParaRPr lang="en-US" sz="3800" dirty="0">
              <a:solidFill>
                <a:srgbClr val="FFFFFF"/>
              </a:solidFill>
              <a:latin typeface="Graphik"/>
              <a:ea typeface="Graphik"/>
              <a:cs typeface="Graphik"/>
              <a:sym typeface="Graphik"/>
            </a:endParaRPr>
          </a:p>
        </p:txBody>
      </p:sp>
      <p:sp>
        <p:nvSpPr>
          <p:cNvPr id="16" name="TextBox 16"/>
          <p:cNvSpPr txBox="1"/>
          <p:nvPr/>
        </p:nvSpPr>
        <p:spPr>
          <a:xfrm>
            <a:off x="3886200" y="3380263"/>
            <a:ext cx="2342202" cy="564257"/>
          </a:xfrm>
          <a:prstGeom prst="rect">
            <a:avLst/>
          </a:prstGeom>
        </p:spPr>
        <p:txBody>
          <a:bodyPr wrap="square" lIns="0" tIns="0" rIns="0" bIns="0" rtlCol="0" anchor="t">
            <a:spAutoFit/>
          </a:bodyPr>
          <a:lstStyle/>
          <a:p>
            <a:pPr algn="ctr">
              <a:lnSpc>
                <a:spcPts val="4408"/>
              </a:lnSpc>
              <a:spcBef>
                <a:spcPct val="0"/>
              </a:spcBef>
            </a:pPr>
            <a:r>
              <a:rPr lang="en-US" sz="3800" dirty="0">
                <a:solidFill>
                  <a:srgbClr val="FFFFFF"/>
                </a:solidFill>
                <a:latin typeface="Graphik"/>
                <a:ea typeface="Graphik"/>
                <a:cs typeface="Graphik"/>
                <a:sym typeface="Graphik"/>
              </a:rPr>
              <a:t>Theory</a:t>
            </a:r>
          </a:p>
        </p:txBody>
      </p:sp>
      <p:sp>
        <p:nvSpPr>
          <p:cNvPr id="17" name="TextBox 17"/>
          <p:cNvSpPr txBox="1"/>
          <p:nvPr/>
        </p:nvSpPr>
        <p:spPr>
          <a:xfrm>
            <a:off x="4287198" y="4657964"/>
            <a:ext cx="2665274" cy="609854"/>
          </a:xfrm>
          <a:prstGeom prst="rect">
            <a:avLst/>
          </a:prstGeom>
        </p:spPr>
        <p:txBody>
          <a:bodyPr lIns="0" tIns="0" rIns="0" bIns="0" rtlCol="0" anchor="t">
            <a:spAutoFit/>
          </a:bodyPr>
          <a:lstStyle/>
          <a:p>
            <a:pPr algn="ctr">
              <a:lnSpc>
                <a:spcPts val="4408"/>
              </a:lnSpc>
              <a:spcBef>
                <a:spcPct val="0"/>
              </a:spcBef>
            </a:pPr>
            <a:r>
              <a:rPr lang="en-US" sz="3800">
                <a:solidFill>
                  <a:srgbClr val="FFFFFF"/>
                </a:solidFill>
                <a:latin typeface="Graphik"/>
                <a:ea typeface="Graphik"/>
                <a:cs typeface="Graphik"/>
                <a:sym typeface="Graphik"/>
              </a:rPr>
              <a:t>Group work</a:t>
            </a:r>
          </a:p>
        </p:txBody>
      </p:sp>
      <p:sp>
        <p:nvSpPr>
          <p:cNvPr id="18" name="TextBox 18"/>
          <p:cNvSpPr txBox="1"/>
          <p:nvPr/>
        </p:nvSpPr>
        <p:spPr>
          <a:xfrm>
            <a:off x="3581400" y="6039343"/>
            <a:ext cx="8971602" cy="564257"/>
          </a:xfrm>
          <a:prstGeom prst="rect">
            <a:avLst/>
          </a:prstGeom>
        </p:spPr>
        <p:txBody>
          <a:bodyPr wrap="square" lIns="0" tIns="0" rIns="0" bIns="0" rtlCol="0" anchor="t">
            <a:spAutoFit/>
          </a:bodyPr>
          <a:lstStyle/>
          <a:p>
            <a:pPr algn="ctr">
              <a:lnSpc>
                <a:spcPts val="4408"/>
              </a:lnSpc>
              <a:spcBef>
                <a:spcPct val="0"/>
              </a:spcBef>
            </a:pPr>
            <a:r>
              <a:rPr lang="en-US" sz="3800" dirty="0">
                <a:solidFill>
                  <a:srgbClr val="FFFFFF"/>
                </a:solidFill>
                <a:latin typeface="Graphik"/>
                <a:ea typeface="Graphik"/>
                <a:cs typeface="Graphik"/>
                <a:sym typeface="Graphik"/>
              </a:rPr>
              <a:t>Plenary discussion of group work</a:t>
            </a:r>
          </a:p>
        </p:txBody>
      </p:sp>
      <p:sp>
        <p:nvSpPr>
          <p:cNvPr id="19" name="TextBox 19"/>
          <p:cNvSpPr txBox="1"/>
          <p:nvPr/>
        </p:nvSpPr>
        <p:spPr>
          <a:xfrm>
            <a:off x="4287198" y="7423348"/>
            <a:ext cx="5164514" cy="609854"/>
          </a:xfrm>
          <a:prstGeom prst="rect">
            <a:avLst/>
          </a:prstGeom>
        </p:spPr>
        <p:txBody>
          <a:bodyPr lIns="0" tIns="0" rIns="0" bIns="0" rtlCol="0" anchor="t">
            <a:spAutoFit/>
          </a:bodyPr>
          <a:lstStyle/>
          <a:p>
            <a:pPr algn="ctr">
              <a:lnSpc>
                <a:spcPts val="4408"/>
              </a:lnSpc>
              <a:spcBef>
                <a:spcPct val="0"/>
              </a:spcBef>
            </a:pPr>
            <a:r>
              <a:rPr lang="en-US" sz="3800" dirty="0">
                <a:solidFill>
                  <a:srgbClr val="FFFFFF"/>
                </a:solidFill>
                <a:latin typeface="Graphik"/>
                <a:ea typeface="Graphik"/>
                <a:cs typeface="Graphik"/>
                <a:sym typeface="Graphik"/>
              </a:rPr>
              <a:t>Role of the trade union</a:t>
            </a:r>
          </a:p>
        </p:txBody>
      </p:sp>
      <p:sp>
        <p:nvSpPr>
          <p:cNvPr id="20" name="TextBox 20"/>
          <p:cNvSpPr txBox="1"/>
          <p:nvPr/>
        </p:nvSpPr>
        <p:spPr>
          <a:xfrm>
            <a:off x="3505200" y="8835904"/>
            <a:ext cx="9541301" cy="564257"/>
          </a:xfrm>
          <a:prstGeom prst="rect">
            <a:avLst/>
          </a:prstGeom>
        </p:spPr>
        <p:txBody>
          <a:bodyPr wrap="square" lIns="0" tIns="0" rIns="0" bIns="0" rtlCol="0" anchor="t">
            <a:spAutoFit/>
          </a:bodyPr>
          <a:lstStyle/>
          <a:p>
            <a:pPr algn="ctr">
              <a:lnSpc>
                <a:spcPts val="4408"/>
              </a:lnSpc>
              <a:spcBef>
                <a:spcPct val="0"/>
              </a:spcBef>
            </a:pPr>
            <a:r>
              <a:rPr lang="en-US" sz="3800" dirty="0">
                <a:solidFill>
                  <a:srgbClr val="FFFFFF"/>
                </a:solidFill>
                <a:latin typeface="Graphik"/>
                <a:ea typeface="Graphik"/>
                <a:cs typeface="Graphik"/>
                <a:sym typeface="Graphik"/>
              </a:rPr>
              <a:t>Specific instrument for certain step</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4855726"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4" name="TextBox 4"/>
          <p:cNvSpPr txBox="1"/>
          <p:nvPr/>
        </p:nvSpPr>
        <p:spPr>
          <a:xfrm>
            <a:off x="1648356" y="2178505"/>
            <a:ext cx="13034444" cy="8104187"/>
          </a:xfrm>
          <a:prstGeom prst="rect">
            <a:avLst/>
          </a:prstGeom>
        </p:spPr>
        <p:txBody>
          <a:bodyPr lIns="0" tIns="0" rIns="0" bIns="0" rtlCol="0" anchor="t">
            <a:spAutoFit/>
          </a:bodyPr>
          <a:lstStyle/>
          <a:p>
            <a:pPr algn="l">
              <a:lnSpc>
                <a:spcPts val="5320"/>
              </a:lnSpc>
            </a:pPr>
            <a:r>
              <a:rPr lang="en-US" sz="3800">
                <a:solidFill>
                  <a:srgbClr val="FFFFFF"/>
                </a:solidFill>
                <a:latin typeface="Graphik Bold"/>
                <a:ea typeface="Graphik Bold"/>
                <a:cs typeface="Graphik Bold"/>
                <a:sym typeface="Graphik Bold"/>
              </a:rPr>
              <a:t>Severance cases</a:t>
            </a:r>
          </a:p>
          <a:p>
            <a:pPr marL="820421" lvl="1" indent="-410210" algn="l">
              <a:lnSpc>
                <a:spcPts val="5320"/>
              </a:lnSpc>
              <a:buFont typeface="Arial"/>
              <a:buChar char="•"/>
            </a:pPr>
            <a:r>
              <a:rPr lang="en-US" sz="3800">
                <a:solidFill>
                  <a:srgbClr val="FFFFFF"/>
                </a:solidFill>
                <a:latin typeface="Graphik"/>
                <a:ea typeface="Graphik"/>
                <a:cs typeface="Graphik"/>
                <a:sym typeface="Graphik"/>
              </a:rPr>
              <a:t>How many workers are organised? (a list of workers is a part of the case)</a:t>
            </a:r>
          </a:p>
          <a:p>
            <a:pPr marL="820421" lvl="1" indent="-410210" algn="l">
              <a:lnSpc>
                <a:spcPts val="5320"/>
              </a:lnSpc>
              <a:buFont typeface="Arial"/>
              <a:buChar char="•"/>
            </a:pPr>
            <a:r>
              <a:rPr lang="en-US" sz="3800">
                <a:solidFill>
                  <a:srgbClr val="FFFFFF"/>
                </a:solidFill>
                <a:latin typeface="Graphik"/>
                <a:ea typeface="Graphik"/>
                <a:cs typeface="Graphik"/>
                <a:sym typeface="Graphik"/>
              </a:rPr>
              <a:t>Who precisely is the claim for severance being made on behalf of? Is it a group of workers, all organised workers, all workers in the workplace?</a:t>
            </a:r>
          </a:p>
          <a:p>
            <a:pPr marL="820421" lvl="1" indent="-410210" algn="l">
              <a:lnSpc>
                <a:spcPts val="5320"/>
              </a:lnSpc>
              <a:buFont typeface="Arial"/>
              <a:buChar char="•"/>
            </a:pPr>
            <a:r>
              <a:rPr lang="en-US" sz="3800">
                <a:solidFill>
                  <a:srgbClr val="FFFFFF"/>
                </a:solidFill>
                <a:latin typeface="Graphik"/>
                <a:ea typeface="Graphik"/>
                <a:cs typeface="Graphik"/>
                <a:sym typeface="Graphik"/>
              </a:rPr>
              <a:t>As much as possible: details about the amount of severance (and other benefits) owed, the names of workers, for what period OR details for a smaller group of workers for which the wider claim can be made.</a:t>
            </a:r>
          </a:p>
          <a:p>
            <a:pPr algn="l">
              <a:lnSpc>
                <a:spcPts val="5880"/>
              </a:lnSpc>
            </a:pPr>
            <a:endParaRPr lang="en-US" sz="3800">
              <a:solidFill>
                <a:srgbClr val="FFFFFF"/>
              </a:solidFill>
              <a:latin typeface="Graphik"/>
              <a:ea typeface="Graphik"/>
              <a:cs typeface="Graphik"/>
              <a:sym typeface="Graphik"/>
            </a:endParaRPr>
          </a:p>
        </p:txBody>
      </p:sp>
      <p:sp>
        <p:nvSpPr>
          <p:cNvPr id="5" name="TextBox 5"/>
          <p:cNvSpPr txBox="1"/>
          <p:nvPr/>
        </p:nvSpPr>
        <p:spPr>
          <a:xfrm>
            <a:off x="1648356" y="981075"/>
            <a:ext cx="14991287" cy="949351"/>
          </a:xfrm>
          <a:prstGeom prst="rect">
            <a:avLst/>
          </a:prstGeom>
        </p:spPr>
        <p:txBody>
          <a:bodyPr lIns="0" tIns="0" rIns="0" bIns="0" rtlCol="0" anchor="t">
            <a:spAutoFit/>
          </a:bodyPr>
          <a:lstStyle/>
          <a:p>
            <a:pPr algn="l">
              <a:lnSpc>
                <a:spcPts val="6893"/>
              </a:lnSpc>
            </a:pPr>
            <a:r>
              <a:rPr lang="en-US" sz="5942">
                <a:solidFill>
                  <a:srgbClr val="FBBC43"/>
                </a:solidFill>
                <a:latin typeface="Graphik Bold"/>
                <a:ea typeface="Graphik Bold"/>
                <a:cs typeface="Graphik Bold"/>
                <a:sym typeface="Graphik Bold"/>
              </a:rPr>
              <a:t>Remedy </a:t>
            </a:r>
            <a:r>
              <a:rPr lang="en-US" sz="5942">
                <a:solidFill>
                  <a:srgbClr val="FFFFFF"/>
                </a:solidFill>
                <a:latin typeface="Graphik Bold"/>
                <a:ea typeface="Graphik Bold"/>
                <a:cs typeface="Graphik Bold"/>
                <a:sym typeface="Graphik Bold"/>
              </a:rPr>
              <a:t>- Good practice</a:t>
            </a:r>
          </a:p>
        </p:txBody>
      </p:sp>
      <p:sp>
        <p:nvSpPr>
          <p:cNvPr id="6" name="Freeform 6"/>
          <p:cNvSpPr/>
          <p:nvPr/>
        </p:nvSpPr>
        <p:spPr>
          <a:xfrm>
            <a:off x="13546126" y="7160852"/>
            <a:ext cx="5022774" cy="3288291"/>
          </a:xfrm>
          <a:custGeom>
            <a:avLst/>
            <a:gdLst/>
            <a:ahLst/>
            <a:cxnLst/>
            <a:rect l="l" t="t" r="r" b="b"/>
            <a:pathLst>
              <a:path w="5022774" h="3288291">
                <a:moveTo>
                  <a:pt x="0" y="0"/>
                </a:moveTo>
                <a:lnTo>
                  <a:pt x="5022774" y="0"/>
                </a:lnTo>
                <a:lnTo>
                  <a:pt x="5022774" y="3288290"/>
                </a:lnTo>
                <a:lnTo>
                  <a:pt x="0" y="3288290"/>
                </a:lnTo>
                <a:lnTo>
                  <a:pt x="0" y="0"/>
                </a:lnTo>
                <a:close/>
              </a:path>
            </a:pathLst>
          </a:custGeom>
          <a:blipFill>
            <a:blip r:embed="rId4"/>
            <a:stretch>
              <a:fillRect/>
            </a:stretch>
          </a:blipFill>
        </p:spPr>
        <p:txBody>
          <a:bodyPr/>
          <a:lstStyle/>
          <a:p>
            <a:endParaRPr lang="nl-NL"/>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4855726"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4" name="TextBox 4"/>
          <p:cNvSpPr txBox="1"/>
          <p:nvPr/>
        </p:nvSpPr>
        <p:spPr>
          <a:xfrm>
            <a:off x="1648356" y="981075"/>
            <a:ext cx="14991287" cy="949351"/>
          </a:xfrm>
          <a:prstGeom prst="rect">
            <a:avLst/>
          </a:prstGeom>
        </p:spPr>
        <p:txBody>
          <a:bodyPr lIns="0" tIns="0" rIns="0" bIns="0" rtlCol="0" anchor="t">
            <a:spAutoFit/>
          </a:bodyPr>
          <a:lstStyle/>
          <a:p>
            <a:pPr algn="l">
              <a:lnSpc>
                <a:spcPts val="6893"/>
              </a:lnSpc>
            </a:pPr>
            <a:r>
              <a:rPr lang="en-US" sz="5942">
                <a:solidFill>
                  <a:srgbClr val="FBBC43"/>
                </a:solidFill>
                <a:latin typeface="Graphik Bold"/>
                <a:ea typeface="Graphik Bold"/>
                <a:cs typeface="Graphik Bold"/>
                <a:sym typeface="Graphik Bold"/>
              </a:rPr>
              <a:t>Remedy </a:t>
            </a:r>
            <a:r>
              <a:rPr lang="en-US" sz="5942">
                <a:solidFill>
                  <a:srgbClr val="FFFFFF"/>
                </a:solidFill>
                <a:latin typeface="Graphik Bold"/>
                <a:ea typeface="Graphik Bold"/>
                <a:cs typeface="Graphik Bold"/>
                <a:sym typeface="Graphik Bold"/>
              </a:rPr>
              <a:t>- Good practice</a:t>
            </a:r>
          </a:p>
        </p:txBody>
      </p:sp>
      <p:sp>
        <p:nvSpPr>
          <p:cNvPr id="5" name="TextBox 5"/>
          <p:cNvSpPr txBox="1"/>
          <p:nvPr/>
        </p:nvSpPr>
        <p:spPr>
          <a:xfrm>
            <a:off x="1648356" y="2090766"/>
            <a:ext cx="13375114" cy="7366317"/>
          </a:xfrm>
          <a:prstGeom prst="rect">
            <a:avLst/>
          </a:prstGeom>
        </p:spPr>
        <p:txBody>
          <a:bodyPr lIns="0" tIns="0" rIns="0" bIns="0" rtlCol="0" anchor="t">
            <a:spAutoFit/>
          </a:bodyPr>
          <a:lstStyle/>
          <a:p>
            <a:pPr algn="l">
              <a:lnSpc>
                <a:spcPts val="5320"/>
              </a:lnSpc>
            </a:pPr>
            <a:r>
              <a:rPr lang="en-US" sz="3800">
                <a:solidFill>
                  <a:srgbClr val="FFFFFF"/>
                </a:solidFill>
                <a:latin typeface="Graphik Bold"/>
                <a:ea typeface="Graphik Bold"/>
                <a:cs typeface="Graphik Bold"/>
                <a:sym typeface="Graphik Bold"/>
              </a:rPr>
              <a:t>FoA cases</a:t>
            </a:r>
          </a:p>
          <a:p>
            <a:pPr marL="820421" lvl="1" indent="-410210" algn="l">
              <a:lnSpc>
                <a:spcPts val="5320"/>
              </a:lnSpc>
              <a:buFont typeface="Arial"/>
              <a:buChar char="•"/>
            </a:pPr>
            <a:r>
              <a:rPr lang="en-US" sz="3800">
                <a:solidFill>
                  <a:srgbClr val="FFFFFF"/>
                </a:solidFill>
                <a:latin typeface="Graphik"/>
                <a:ea typeface="Graphik"/>
                <a:cs typeface="Graphik"/>
                <a:sym typeface="Graphik"/>
              </a:rPr>
              <a:t>List of workers with violated rights, their position in the trade union, and if relevant number of men/ women</a:t>
            </a:r>
          </a:p>
          <a:p>
            <a:pPr marL="820421" lvl="1" indent="-410210" algn="l">
              <a:lnSpc>
                <a:spcPts val="5320"/>
              </a:lnSpc>
              <a:buFont typeface="Arial"/>
              <a:buChar char="•"/>
            </a:pPr>
            <a:r>
              <a:rPr lang="en-US" sz="3800">
                <a:solidFill>
                  <a:srgbClr val="FFFFFF"/>
                </a:solidFill>
                <a:latin typeface="Graphik"/>
                <a:ea typeface="Graphik"/>
                <a:cs typeface="Graphik"/>
                <a:sym typeface="Graphik"/>
              </a:rPr>
              <a:t>Registration of trade union, if any</a:t>
            </a:r>
          </a:p>
          <a:p>
            <a:pPr marL="820421" lvl="1" indent="-410210" algn="l">
              <a:lnSpc>
                <a:spcPts val="5320"/>
              </a:lnSpc>
              <a:buFont typeface="Arial"/>
              <a:buChar char="•"/>
            </a:pPr>
            <a:r>
              <a:rPr lang="en-US" sz="3800">
                <a:solidFill>
                  <a:srgbClr val="FFFFFF"/>
                </a:solidFill>
                <a:latin typeface="Graphik"/>
                <a:ea typeface="Graphik"/>
                <a:cs typeface="Graphik"/>
                <a:sym typeface="Graphik"/>
              </a:rPr>
              <a:t>Details of other trade unions in the workplace</a:t>
            </a:r>
          </a:p>
          <a:p>
            <a:pPr marL="820421" lvl="1" indent="-410210" algn="l">
              <a:lnSpc>
                <a:spcPts val="5320"/>
              </a:lnSpc>
              <a:buFont typeface="Arial"/>
              <a:buChar char="•"/>
            </a:pPr>
            <a:r>
              <a:rPr lang="en-US" sz="3800">
                <a:solidFill>
                  <a:srgbClr val="FFFFFF"/>
                </a:solidFill>
                <a:latin typeface="Graphik"/>
                <a:ea typeface="Graphik"/>
                <a:cs typeface="Graphik"/>
                <a:sym typeface="Graphik"/>
              </a:rPr>
              <a:t>Evidence of the violation: e.g. worker testimonies, black lists, chronology </a:t>
            </a:r>
          </a:p>
          <a:p>
            <a:pPr marL="820421" lvl="1" indent="-410210" algn="l">
              <a:lnSpc>
                <a:spcPts val="5320"/>
              </a:lnSpc>
              <a:buFont typeface="Arial"/>
              <a:buChar char="•"/>
            </a:pPr>
            <a:r>
              <a:rPr lang="en-US" sz="3800">
                <a:solidFill>
                  <a:srgbClr val="FFFFFF"/>
                </a:solidFill>
                <a:latin typeface="Graphik"/>
                <a:ea typeface="Graphik"/>
                <a:cs typeface="Graphik"/>
                <a:sym typeface="Graphik"/>
              </a:rPr>
              <a:t>Pictures of meetings, demonstrations etc</a:t>
            </a:r>
          </a:p>
          <a:p>
            <a:pPr marL="820421" lvl="1" indent="-410210" algn="l">
              <a:lnSpc>
                <a:spcPts val="5320"/>
              </a:lnSpc>
              <a:buFont typeface="Arial"/>
              <a:buChar char="•"/>
            </a:pPr>
            <a:r>
              <a:rPr lang="en-US" sz="3800">
                <a:solidFill>
                  <a:srgbClr val="FFFFFF"/>
                </a:solidFill>
                <a:latin typeface="Graphik"/>
                <a:ea typeface="Graphik"/>
                <a:cs typeface="Graphik"/>
                <a:sym typeface="Graphik"/>
              </a:rPr>
              <a:t>Communication with f.e. labour departments, employers</a:t>
            </a:r>
          </a:p>
          <a:p>
            <a:pPr marL="820421" lvl="1" indent="-410210" algn="l">
              <a:lnSpc>
                <a:spcPts val="5320"/>
              </a:lnSpc>
              <a:buFont typeface="Arial"/>
              <a:buChar char="•"/>
            </a:pPr>
            <a:r>
              <a:rPr lang="en-US" sz="3800">
                <a:solidFill>
                  <a:srgbClr val="FFFFFF"/>
                </a:solidFill>
                <a:latin typeface="Graphik"/>
                <a:ea typeface="Graphik"/>
                <a:cs typeface="Graphik"/>
                <a:sym typeface="Graphik"/>
              </a:rPr>
              <a:t>Minutes of meetings</a:t>
            </a:r>
          </a:p>
        </p:txBody>
      </p:sp>
      <p:sp>
        <p:nvSpPr>
          <p:cNvPr id="6" name="Freeform 6"/>
          <p:cNvSpPr/>
          <p:nvPr/>
        </p:nvSpPr>
        <p:spPr>
          <a:xfrm>
            <a:off x="13303684" y="7016841"/>
            <a:ext cx="5022774" cy="3288291"/>
          </a:xfrm>
          <a:custGeom>
            <a:avLst/>
            <a:gdLst/>
            <a:ahLst/>
            <a:cxnLst/>
            <a:rect l="l" t="t" r="r" b="b"/>
            <a:pathLst>
              <a:path w="5022774" h="3288291">
                <a:moveTo>
                  <a:pt x="0" y="0"/>
                </a:moveTo>
                <a:lnTo>
                  <a:pt x="5022774" y="0"/>
                </a:lnTo>
                <a:lnTo>
                  <a:pt x="5022774" y="3288291"/>
                </a:lnTo>
                <a:lnTo>
                  <a:pt x="0" y="3288291"/>
                </a:lnTo>
                <a:lnTo>
                  <a:pt x="0" y="0"/>
                </a:lnTo>
                <a:close/>
              </a:path>
            </a:pathLst>
          </a:custGeom>
          <a:blipFill>
            <a:blip r:embed="rId4"/>
            <a:stretch>
              <a:fillRect/>
            </a:stretch>
          </a:blipFill>
        </p:spPr>
        <p:txBody>
          <a:bodyPr/>
          <a:lstStyle/>
          <a:p>
            <a:endParaRPr lang="nl-NL"/>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4855726" y="277300"/>
            <a:ext cx="2403574" cy="240357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4" name="TextBox 4"/>
          <p:cNvSpPr txBox="1"/>
          <p:nvPr/>
        </p:nvSpPr>
        <p:spPr>
          <a:xfrm>
            <a:off x="1648356" y="2557049"/>
            <a:ext cx="14166715" cy="6103937"/>
          </a:xfrm>
          <a:prstGeom prst="rect">
            <a:avLst/>
          </a:prstGeom>
        </p:spPr>
        <p:txBody>
          <a:bodyPr lIns="0" tIns="0" rIns="0" bIns="0" rtlCol="0" anchor="t">
            <a:spAutoFit/>
          </a:bodyPr>
          <a:lstStyle/>
          <a:p>
            <a:pPr algn="l">
              <a:lnSpc>
                <a:spcPts val="5320"/>
              </a:lnSpc>
            </a:pPr>
            <a:r>
              <a:rPr lang="en-US" sz="3800">
                <a:solidFill>
                  <a:srgbClr val="FFFFFF"/>
                </a:solidFill>
                <a:latin typeface="Graphik Bold"/>
                <a:ea typeface="Graphik Bold"/>
                <a:cs typeface="Graphik Bold"/>
                <a:sym typeface="Graphik Bold"/>
              </a:rPr>
              <a:t>Dismissal cases</a:t>
            </a:r>
          </a:p>
          <a:p>
            <a:pPr marL="820421" lvl="1" indent="-410210" algn="l">
              <a:lnSpc>
                <a:spcPts val="5320"/>
              </a:lnSpc>
              <a:buFont typeface="Arial"/>
              <a:buChar char="•"/>
            </a:pPr>
            <a:r>
              <a:rPr lang="en-US" sz="3800">
                <a:solidFill>
                  <a:srgbClr val="FFFFFF"/>
                </a:solidFill>
                <a:latin typeface="Graphik"/>
                <a:ea typeface="Graphik"/>
                <a:cs typeface="Graphik"/>
                <a:sym typeface="Graphik"/>
              </a:rPr>
              <a:t>List of workers dismissed and when</a:t>
            </a:r>
          </a:p>
          <a:p>
            <a:pPr marL="820421" lvl="1" indent="-410210" algn="l">
              <a:lnSpc>
                <a:spcPts val="5320"/>
              </a:lnSpc>
              <a:buFont typeface="Arial"/>
              <a:buChar char="•"/>
            </a:pPr>
            <a:r>
              <a:rPr lang="en-US" sz="3800">
                <a:solidFill>
                  <a:srgbClr val="FFFFFF"/>
                </a:solidFill>
                <a:latin typeface="Graphik"/>
                <a:ea typeface="Graphik"/>
                <a:cs typeface="Graphik"/>
                <a:sym typeface="Graphik"/>
              </a:rPr>
              <a:t>Charge sheet, if given by employer.</a:t>
            </a:r>
          </a:p>
          <a:p>
            <a:pPr marL="820421" lvl="1" indent="-410210" algn="l">
              <a:lnSpc>
                <a:spcPts val="5320"/>
              </a:lnSpc>
              <a:buFont typeface="Arial"/>
              <a:buChar char="•"/>
            </a:pPr>
            <a:r>
              <a:rPr lang="en-US" sz="3800">
                <a:solidFill>
                  <a:srgbClr val="FFFFFF"/>
                </a:solidFill>
                <a:latin typeface="Graphik"/>
                <a:ea typeface="Graphik"/>
                <a:cs typeface="Graphik"/>
                <a:sym typeface="Graphik"/>
              </a:rPr>
              <a:t>Reply to charge sheet, if replied by worker</a:t>
            </a:r>
          </a:p>
          <a:p>
            <a:pPr marL="820421" lvl="1" indent="-410210" algn="l">
              <a:lnSpc>
                <a:spcPts val="5320"/>
              </a:lnSpc>
              <a:buFont typeface="Arial"/>
              <a:buChar char="•"/>
            </a:pPr>
            <a:r>
              <a:rPr lang="en-US" sz="3800">
                <a:solidFill>
                  <a:srgbClr val="FFFFFF"/>
                </a:solidFill>
                <a:latin typeface="Graphik"/>
                <a:ea typeface="Graphik"/>
                <a:cs typeface="Graphik"/>
                <a:sym typeface="Graphik"/>
              </a:rPr>
              <a:t>Job contract letter, employment card, any kind of evidence to prove the worker was employed by the factory</a:t>
            </a:r>
          </a:p>
          <a:p>
            <a:pPr marL="820421" lvl="1" indent="-410210" algn="l">
              <a:lnSpc>
                <a:spcPts val="5320"/>
              </a:lnSpc>
              <a:buFont typeface="Arial"/>
              <a:buChar char="•"/>
            </a:pPr>
            <a:r>
              <a:rPr lang="en-US" sz="3800">
                <a:solidFill>
                  <a:srgbClr val="FFFFFF"/>
                </a:solidFill>
                <a:latin typeface="Graphik"/>
                <a:ea typeface="Graphik"/>
                <a:cs typeface="Graphik"/>
                <a:sym typeface="Graphik"/>
              </a:rPr>
              <a:t>Which local law is violated?</a:t>
            </a:r>
          </a:p>
          <a:p>
            <a:pPr algn="l">
              <a:lnSpc>
                <a:spcPts val="5320"/>
              </a:lnSpc>
            </a:pPr>
            <a:endParaRPr lang="en-US" sz="3800">
              <a:solidFill>
                <a:srgbClr val="FFFFFF"/>
              </a:solidFill>
              <a:latin typeface="Graphik"/>
              <a:ea typeface="Graphik"/>
              <a:cs typeface="Graphik"/>
              <a:sym typeface="Graphik"/>
            </a:endParaRPr>
          </a:p>
          <a:p>
            <a:pPr algn="l">
              <a:lnSpc>
                <a:spcPts val="5880"/>
              </a:lnSpc>
            </a:pPr>
            <a:endParaRPr lang="en-US" sz="3800">
              <a:solidFill>
                <a:srgbClr val="FFFFFF"/>
              </a:solidFill>
              <a:latin typeface="Graphik"/>
              <a:ea typeface="Graphik"/>
              <a:cs typeface="Graphik"/>
              <a:sym typeface="Graphik"/>
            </a:endParaRPr>
          </a:p>
        </p:txBody>
      </p:sp>
      <p:sp>
        <p:nvSpPr>
          <p:cNvPr id="5" name="TextBox 5"/>
          <p:cNvSpPr txBox="1"/>
          <p:nvPr/>
        </p:nvSpPr>
        <p:spPr>
          <a:xfrm>
            <a:off x="1648356" y="981075"/>
            <a:ext cx="14991287" cy="949351"/>
          </a:xfrm>
          <a:prstGeom prst="rect">
            <a:avLst/>
          </a:prstGeom>
        </p:spPr>
        <p:txBody>
          <a:bodyPr lIns="0" tIns="0" rIns="0" bIns="0" rtlCol="0" anchor="t">
            <a:spAutoFit/>
          </a:bodyPr>
          <a:lstStyle/>
          <a:p>
            <a:pPr algn="l">
              <a:lnSpc>
                <a:spcPts val="6893"/>
              </a:lnSpc>
            </a:pPr>
            <a:r>
              <a:rPr lang="en-US" sz="5942">
                <a:solidFill>
                  <a:srgbClr val="FBBC43"/>
                </a:solidFill>
                <a:latin typeface="Graphik Bold"/>
                <a:ea typeface="Graphik Bold"/>
                <a:cs typeface="Graphik Bold"/>
                <a:sym typeface="Graphik Bold"/>
              </a:rPr>
              <a:t>Remedy </a:t>
            </a:r>
            <a:r>
              <a:rPr lang="en-US" sz="5942">
                <a:solidFill>
                  <a:srgbClr val="FFFFFF"/>
                </a:solidFill>
                <a:latin typeface="Graphik Bold"/>
                <a:ea typeface="Graphik Bold"/>
                <a:cs typeface="Graphik Bold"/>
                <a:sym typeface="Graphik Bold"/>
              </a:rPr>
              <a:t>- Good practice</a:t>
            </a:r>
          </a:p>
        </p:txBody>
      </p:sp>
      <p:sp>
        <p:nvSpPr>
          <p:cNvPr id="6" name="Freeform 6"/>
          <p:cNvSpPr/>
          <p:nvPr/>
        </p:nvSpPr>
        <p:spPr>
          <a:xfrm>
            <a:off x="13546126" y="7160852"/>
            <a:ext cx="5022774" cy="3288291"/>
          </a:xfrm>
          <a:custGeom>
            <a:avLst/>
            <a:gdLst/>
            <a:ahLst/>
            <a:cxnLst/>
            <a:rect l="l" t="t" r="r" b="b"/>
            <a:pathLst>
              <a:path w="5022774" h="3288291">
                <a:moveTo>
                  <a:pt x="0" y="0"/>
                </a:moveTo>
                <a:lnTo>
                  <a:pt x="5022774" y="0"/>
                </a:lnTo>
                <a:lnTo>
                  <a:pt x="5022774" y="3288290"/>
                </a:lnTo>
                <a:lnTo>
                  <a:pt x="0" y="3288290"/>
                </a:lnTo>
                <a:lnTo>
                  <a:pt x="0" y="0"/>
                </a:lnTo>
                <a:close/>
              </a:path>
            </a:pathLst>
          </a:custGeom>
          <a:blipFill>
            <a:blip r:embed="rId4"/>
            <a:stretch>
              <a:fillRect/>
            </a:stretch>
          </a:blipFill>
        </p:spPr>
        <p:txBody>
          <a:bodyPr/>
          <a:lstStyle/>
          <a:p>
            <a:endParaRPr lang="nl-NL"/>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1 </a:t>
            </a:r>
            <a:r>
              <a:rPr lang="en-US" sz="5942">
                <a:solidFill>
                  <a:srgbClr val="FFFFFF"/>
                </a:solidFill>
                <a:latin typeface="Graphik Bold"/>
                <a:ea typeface="Graphik Bold"/>
                <a:cs typeface="Graphik Bold"/>
                <a:sym typeface="Graphik Bold"/>
              </a:rPr>
              <a:t>- Embed RBC</a:t>
            </a:r>
          </a:p>
        </p:txBody>
      </p:sp>
      <p:grpSp>
        <p:nvGrpSpPr>
          <p:cNvPr id="3" name="Group 3"/>
          <p:cNvGrpSpPr/>
          <p:nvPr/>
        </p:nvGrpSpPr>
        <p:grpSpPr>
          <a:xfrm>
            <a:off x="15437857"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719075" y="2722426"/>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5303272" y="4081340"/>
            <a:ext cx="5731793" cy="3360263"/>
          </a:xfrm>
          <a:custGeom>
            <a:avLst/>
            <a:gdLst/>
            <a:ahLst/>
            <a:cxnLst/>
            <a:rect l="l" t="t" r="r" b="b"/>
            <a:pathLst>
              <a:path w="5731793" h="3360263">
                <a:moveTo>
                  <a:pt x="0" y="0"/>
                </a:moveTo>
                <a:lnTo>
                  <a:pt x="5731792" y="0"/>
                </a:lnTo>
                <a:lnTo>
                  <a:pt x="5731792" y="3360263"/>
                </a:lnTo>
                <a:lnTo>
                  <a:pt x="0" y="33602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2759259" y="3159778"/>
            <a:ext cx="4749302" cy="4749302"/>
          </a:xfrm>
          <a:custGeom>
            <a:avLst/>
            <a:gdLst/>
            <a:ahLst/>
            <a:cxnLst/>
            <a:rect l="l" t="t" r="r" b="b"/>
            <a:pathLst>
              <a:path w="4749302" h="4749302">
                <a:moveTo>
                  <a:pt x="0" y="0"/>
                </a:moveTo>
                <a:lnTo>
                  <a:pt x="4749302" y="0"/>
                </a:lnTo>
                <a:lnTo>
                  <a:pt x="4749302" y="4749302"/>
                </a:lnTo>
                <a:lnTo>
                  <a:pt x="0" y="47493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3" name="Freeform 3"/>
          <p:cNvSpPr/>
          <p:nvPr/>
        </p:nvSpPr>
        <p:spPr>
          <a:xfrm>
            <a:off x="11105255" y="3465473"/>
            <a:ext cx="3889638" cy="4137913"/>
          </a:xfrm>
          <a:custGeom>
            <a:avLst/>
            <a:gdLst/>
            <a:ahLst/>
            <a:cxnLst/>
            <a:rect l="l" t="t" r="r" b="b"/>
            <a:pathLst>
              <a:path w="3889638" h="4137913">
                <a:moveTo>
                  <a:pt x="0" y="0"/>
                </a:moveTo>
                <a:lnTo>
                  <a:pt x="3889637" y="0"/>
                </a:lnTo>
                <a:lnTo>
                  <a:pt x="3889637" y="4137912"/>
                </a:lnTo>
                <a:lnTo>
                  <a:pt x="0" y="41379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4" name="TextBox 4"/>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1 </a:t>
            </a:r>
            <a:r>
              <a:rPr lang="en-US" sz="5942">
                <a:solidFill>
                  <a:srgbClr val="FFFFFF"/>
                </a:solidFill>
                <a:latin typeface="Graphik Bold"/>
                <a:ea typeface="Graphik Bold"/>
                <a:cs typeface="Graphik Bold"/>
                <a:sym typeface="Graphik Bold"/>
              </a:rPr>
              <a:t>- Embed RBC</a:t>
            </a:r>
          </a:p>
        </p:txBody>
      </p:sp>
      <p:sp>
        <p:nvSpPr>
          <p:cNvPr id="5" name="TextBox 5"/>
          <p:cNvSpPr txBox="1"/>
          <p:nvPr/>
        </p:nvSpPr>
        <p:spPr>
          <a:xfrm>
            <a:off x="8421255" y="3953459"/>
            <a:ext cx="1308080" cy="2723790"/>
          </a:xfrm>
          <a:prstGeom prst="rect">
            <a:avLst/>
          </a:prstGeom>
        </p:spPr>
        <p:txBody>
          <a:bodyPr lIns="0" tIns="0" rIns="0" bIns="0" rtlCol="0" anchor="t">
            <a:spAutoFit/>
          </a:bodyPr>
          <a:lstStyle/>
          <a:p>
            <a:pPr algn="ctr">
              <a:lnSpc>
                <a:spcPts val="21019"/>
              </a:lnSpc>
            </a:pPr>
            <a:r>
              <a:rPr lang="en-US" sz="15014">
                <a:solidFill>
                  <a:srgbClr val="FFFFFF"/>
                </a:solidFill>
                <a:latin typeface="Graphik"/>
                <a:ea typeface="Graphik"/>
                <a:cs typeface="Graphik"/>
                <a:sym typeface="Graphik"/>
              </a:rPr>
              <a:t>&amp;</a:t>
            </a:r>
          </a:p>
        </p:txBody>
      </p:sp>
      <p:sp>
        <p:nvSpPr>
          <p:cNvPr id="6" name="TextBox 6"/>
          <p:cNvSpPr txBox="1"/>
          <p:nvPr/>
        </p:nvSpPr>
        <p:spPr>
          <a:xfrm>
            <a:off x="3650049" y="8174355"/>
            <a:ext cx="1348829" cy="694055"/>
          </a:xfrm>
          <a:prstGeom prst="rect">
            <a:avLst/>
          </a:prstGeom>
        </p:spPr>
        <p:txBody>
          <a:bodyPr lIns="0" tIns="0" rIns="0" bIns="0" rtlCol="0" anchor="t">
            <a:spAutoFit/>
          </a:bodyPr>
          <a:lstStyle/>
          <a:p>
            <a:pPr algn="ctr">
              <a:lnSpc>
                <a:spcPts val="5320"/>
              </a:lnSpc>
            </a:pPr>
            <a:r>
              <a:rPr lang="en-US" sz="3800">
                <a:solidFill>
                  <a:srgbClr val="FFFFFF"/>
                </a:solidFill>
                <a:latin typeface="Graphik"/>
                <a:ea typeface="Graphik"/>
                <a:cs typeface="Graphik"/>
                <a:sym typeface="Graphik"/>
              </a:rPr>
              <a:t>Policy</a:t>
            </a:r>
          </a:p>
        </p:txBody>
      </p:sp>
      <p:sp>
        <p:nvSpPr>
          <p:cNvPr id="7" name="TextBox 7"/>
          <p:cNvSpPr txBox="1"/>
          <p:nvPr/>
        </p:nvSpPr>
        <p:spPr>
          <a:xfrm>
            <a:off x="10489119" y="7954293"/>
            <a:ext cx="4172918" cy="1360805"/>
          </a:xfrm>
          <a:prstGeom prst="rect">
            <a:avLst/>
          </a:prstGeom>
        </p:spPr>
        <p:txBody>
          <a:bodyPr lIns="0" tIns="0" rIns="0" bIns="0" rtlCol="0" anchor="t">
            <a:spAutoFit/>
          </a:bodyPr>
          <a:lstStyle/>
          <a:p>
            <a:pPr algn="ctr">
              <a:lnSpc>
                <a:spcPts val="5320"/>
              </a:lnSpc>
            </a:pPr>
            <a:r>
              <a:rPr lang="en-US" sz="3800">
                <a:solidFill>
                  <a:srgbClr val="FFFFFF"/>
                </a:solidFill>
                <a:latin typeface="Graphik"/>
                <a:ea typeface="Graphik"/>
                <a:cs typeface="Graphik"/>
                <a:sym typeface="Graphik"/>
              </a:rPr>
              <a:t>Management systems</a:t>
            </a:r>
          </a:p>
        </p:txBody>
      </p:sp>
      <p:grpSp>
        <p:nvGrpSpPr>
          <p:cNvPr id="8" name="Group 8"/>
          <p:cNvGrpSpPr/>
          <p:nvPr/>
        </p:nvGrpSpPr>
        <p:grpSpPr>
          <a:xfrm>
            <a:off x="15294949" y="277192"/>
            <a:ext cx="2403574" cy="2403574"/>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272" r="-2272"/>
              </a:stretch>
            </a:blipFill>
          </p:spPr>
          <p:txBody>
            <a:bodyPr/>
            <a:lstStyle/>
            <a:p>
              <a:endParaRPr lang="nl-NL"/>
            </a:p>
          </p:txBody>
        </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4291071" y="2234662"/>
            <a:ext cx="10546017" cy="7467720"/>
          </a:xfrm>
          <a:custGeom>
            <a:avLst/>
            <a:gdLst/>
            <a:ahLst/>
            <a:cxnLst/>
            <a:rect l="l" t="t" r="r" b="b"/>
            <a:pathLst>
              <a:path w="10546017" h="7467720">
                <a:moveTo>
                  <a:pt x="0" y="0"/>
                </a:moveTo>
                <a:lnTo>
                  <a:pt x="10546017" y="0"/>
                </a:lnTo>
                <a:lnTo>
                  <a:pt x="10546017" y="7467720"/>
                </a:lnTo>
                <a:lnTo>
                  <a:pt x="0" y="7467720"/>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1 </a:t>
            </a:r>
            <a:r>
              <a:rPr lang="en-US" sz="5942">
                <a:solidFill>
                  <a:srgbClr val="FFFFFF"/>
                </a:solidFill>
                <a:latin typeface="Graphik Bold"/>
                <a:ea typeface="Graphik Bold"/>
                <a:cs typeface="Graphik Bold"/>
                <a:sym typeface="Graphik Bold"/>
              </a:rPr>
              <a:t>- Embed RBC</a:t>
            </a:r>
          </a:p>
        </p:txBody>
      </p:sp>
      <p:grpSp>
        <p:nvGrpSpPr>
          <p:cNvPr id="4" name="Group 4"/>
          <p:cNvGrpSpPr/>
          <p:nvPr/>
        </p:nvGrpSpPr>
        <p:grpSpPr>
          <a:xfrm>
            <a:off x="15294949" y="277192"/>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272" r="-2272"/>
              </a:stretch>
            </a:blipFill>
          </p:spPr>
          <p:txBody>
            <a:bodyPr/>
            <a:lstStyle/>
            <a:p>
              <a:endParaRPr lang="nl-NL"/>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1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2010381" y="8477625"/>
            <a:ext cx="14267237" cy="1036479"/>
          </a:xfrm>
          <a:prstGeom prst="rect">
            <a:avLst/>
          </a:prstGeom>
        </p:spPr>
        <p:txBody>
          <a:bodyPr lIns="0" tIns="0" rIns="0" bIns="0" rtlCol="0" anchor="t">
            <a:spAutoFit/>
          </a:bodyPr>
          <a:lstStyle/>
          <a:p>
            <a:pPr algn="ctr">
              <a:lnSpc>
                <a:spcPts val="3951"/>
              </a:lnSpc>
              <a:spcBef>
                <a:spcPct val="0"/>
              </a:spcBef>
            </a:pPr>
            <a:r>
              <a:rPr lang="en-US" sz="3406">
                <a:solidFill>
                  <a:srgbClr val="FFFFFF"/>
                </a:solidFill>
                <a:latin typeface="Graphik"/>
                <a:ea typeface="Graphik"/>
                <a:cs typeface="Graphik"/>
                <a:sym typeface="Graphik"/>
              </a:rPr>
              <a:t>Which role can you play in step 1 to make sure brands and other supply chain partners implement their due diligence effectively?</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4805764" y="2859265"/>
            <a:ext cx="8676472" cy="5199260"/>
          </a:xfrm>
          <a:custGeom>
            <a:avLst/>
            <a:gdLst/>
            <a:ahLst/>
            <a:cxnLst/>
            <a:rect l="l" t="t" r="r" b="b"/>
            <a:pathLst>
              <a:path w="8676472" h="5199260">
                <a:moveTo>
                  <a:pt x="0" y="0"/>
                </a:moveTo>
                <a:lnTo>
                  <a:pt x="8676472" y="0"/>
                </a:lnTo>
                <a:lnTo>
                  <a:pt x="8676472" y="5199260"/>
                </a:lnTo>
                <a:lnTo>
                  <a:pt x="0" y="5199260"/>
                </a:lnTo>
                <a:lnTo>
                  <a:pt x="0" y="0"/>
                </a:lnTo>
                <a:close/>
              </a:path>
            </a:pathLst>
          </a:custGeom>
          <a:blipFill>
            <a:blip r:embed="rId5"/>
            <a:stretch>
              <a:fillRect/>
            </a:stretch>
          </a:blipFill>
        </p:spPr>
        <p:txBody>
          <a:bodyPr/>
          <a:lstStyle/>
          <a:p>
            <a:endParaRPr lang="nl-NL"/>
          </a:p>
        </p:txBody>
      </p:sp>
      <p:sp>
        <p:nvSpPr>
          <p:cNvPr id="8" name="Freeform 8"/>
          <p:cNvSpPr/>
          <p:nvPr/>
        </p:nvSpPr>
        <p:spPr>
          <a:xfrm>
            <a:off x="5983688" y="3894863"/>
            <a:ext cx="4747452" cy="2783194"/>
          </a:xfrm>
          <a:custGeom>
            <a:avLst/>
            <a:gdLst/>
            <a:ahLst/>
            <a:cxnLst/>
            <a:rect l="l" t="t" r="r" b="b"/>
            <a:pathLst>
              <a:path w="4747452" h="2783194">
                <a:moveTo>
                  <a:pt x="0" y="0"/>
                </a:moveTo>
                <a:lnTo>
                  <a:pt x="4747452" y="0"/>
                </a:lnTo>
                <a:lnTo>
                  <a:pt x="4747452" y="2783194"/>
                </a:lnTo>
                <a:lnTo>
                  <a:pt x="0" y="278319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1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648356" y="2642774"/>
            <a:ext cx="14991287" cy="72392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As a trade union you can: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Inform foreign buyers on current working conditions and provide input to them</a:t>
            </a:r>
          </a:p>
          <a:p>
            <a:pPr marL="820421" lvl="1" indent="-410210" algn="l">
              <a:lnSpc>
                <a:spcPts val="4408"/>
              </a:lnSpc>
              <a:buFont typeface="Arial"/>
              <a:buChar char="•"/>
            </a:pPr>
            <a:r>
              <a:rPr lang="en-US" sz="3800">
                <a:solidFill>
                  <a:srgbClr val="FFFFFF"/>
                </a:solidFill>
                <a:latin typeface="Graphik"/>
                <a:ea typeface="Graphik"/>
                <a:cs typeface="Graphik"/>
                <a:sym typeface="Graphik"/>
              </a:rPr>
              <a:t>Participate in developing policies and procedures for companies in producing countries</a:t>
            </a:r>
          </a:p>
          <a:p>
            <a:pPr marL="820421" lvl="1" indent="-410210" algn="l">
              <a:lnSpc>
                <a:spcPts val="4408"/>
              </a:lnSpc>
              <a:buFont typeface="Arial"/>
              <a:buChar char="•"/>
            </a:pPr>
            <a:r>
              <a:rPr lang="en-US" sz="3800">
                <a:solidFill>
                  <a:srgbClr val="FFFFFF"/>
                </a:solidFill>
                <a:latin typeface="Graphik"/>
                <a:ea typeface="Graphik"/>
                <a:cs typeface="Graphik"/>
                <a:sym typeface="Graphik"/>
              </a:rPr>
              <a:t>In particular by contributing to the development of internal policies, procedures and regulations on social dialogue, freedom of association and collective bargaining</a:t>
            </a:r>
          </a:p>
          <a:p>
            <a:pPr marL="820421" lvl="1" indent="-410210" algn="l">
              <a:lnSpc>
                <a:spcPts val="4408"/>
              </a:lnSpc>
              <a:buFont typeface="Arial"/>
              <a:buChar char="•"/>
            </a:pPr>
            <a:r>
              <a:rPr lang="en-US" sz="3800">
                <a:solidFill>
                  <a:srgbClr val="FFFFFF"/>
                </a:solidFill>
                <a:latin typeface="Graphik"/>
                <a:ea typeface="Graphik"/>
                <a:cs typeface="Graphik"/>
                <a:sym typeface="Graphik"/>
              </a:rPr>
              <a:t>Communicate and explain to employees and employers about these new policies and procedures</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65251"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30103"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Track</a:t>
            </a:r>
          </a:p>
        </p:txBody>
      </p:sp>
      <p:grpSp>
        <p:nvGrpSpPr>
          <p:cNvPr id="3" name="Group 3"/>
          <p:cNvGrpSpPr/>
          <p:nvPr/>
        </p:nvGrpSpPr>
        <p:grpSpPr>
          <a:xfrm>
            <a:off x="15387500"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3690500" y="2680874"/>
            <a:ext cx="10907000" cy="6535874"/>
          </a:xfrm>
          <a:custGeom>
            <a:avLst/>
            <a:gdLst/>
            <a:ahLst/>
            <a:cxnLst/>
            <a:rect l="l" t="t" r="r" b="b"/>
            <a:pathLst>
              <a:path w="10907000" h="6535874">
                <a:moveTo>
                  <a:pt x="0" y="0"/>
                </a:moveTo>
                <a:lnTo>
                  <a:pt x="10907000" y="0"/>
                </a:lnTo>
                <a:lnTo>
                  <a:pt x="10907000" y="6535874"/>
                </a:lnTo>
                <a:lnTo>
                  <a:pt x="0" y="6535874"/>
                </a:lnTo>
                <a:lnTo>
                  <a:pt x="0" y="0"/>
                </a:lnTo>
                <a:close/>
              </a:path>
            </a:pathLst>
          </a:custGeom>
          <a:blipFill>
            <a:blip r:embed="rId4"/>
            <a:stretch>
              <a:fillRect/>
            </a:stretch>
          </a:blipFill>
        </p:spPr>
        <p:txBody>
          <a:bodyPr/>
          <a:lstStyle/>
          <a:p>
            <a:endParaRPr lang="nl-NL"/>
          </a:p>
        </p:txBody>
      </p:sp>
      <p:sp>
        <p:nvSpPr>
          <p:cNvPr id="6" name="Freeform 6"/>
          <p:cNvSpPr/>
          <p:nvPr/>
        </p:nvSpPr>
        <p:spPr>
          <a:xfrm>
            <a:off x="2534177" y="6776773"/>
            <a:ext cx="4953024" cy="2903710"/>
          </a:xfrm>
          <a:custGeom>
            <a:avLst/>
            <a:gdLst/>
            <a:ahLst/>
            <a:cxnLst/>
            <a:rect l="l" t="t" r="r" b="b"/>
            <a:pathLst>
              <a:path w="4953024" h="2903710">
                <a:moveTo>
                  <a:pt x="0" y="0"/>
                </a:moveTo>
                <a:lnTo>
                  <a:pt x="4953023" y="0"/>
                </a:lnTo>
                <a:lnTo>
                  <a:pt x="4953023" y="2903710"/>
                </a:lnTo>
                <a:lnTo>
                  <a:pt x="0" y="29037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Track</a:t>
            </a:r>
          </a:p>
        </p:txBody>
      </p:sp>
      <p:grpSp>
        <p:nvGrpSpPr>
          <p:cNvPr id="3" name="Group 3"/>
          <p:cNvGrpSpPr/>
          <p:nvPr/>
        </p:nvGrpSpPr>
        <p:grpSpPr>
          <a:xfrm>
            <a:off x="14855726" y="277300"/>
            <a:ext cx="2403574" cy="240357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72" r="-2272"/>
              </a:stretch>
            </a:blipFill>
          </p:spPr>
          <p:txBody>
            <a:bodyPr/>
            <a:lstStyle/>
            <a:p>
              <a:endParaRPr lang="nl-NL"/>
            </a:p>
          </p:txBody>
        </p:sp>
      </p:grpSp>
      <p:sp>
        <p:nvSpPr>
          <p:cNvPr id="5" name="Freeform 5"/>
          <p:cNvSpPr/>
          <p:nvPr/>
        </p:nvSpPr>
        <p:spPr>
          <a:xfrm>
            <a:off x="13668760" y="5605710"/>
            <a:ext cx="2970884" cy="3352196"/>
          </a:xfrm>
          <a:custGeom>
            <a:avLst/>
            <a:gdLst/>
            <a:ahLst/>
            <a:cxnLst/>
            <a:rect l="l" t="t" r="r" b="b"/>
            <a:pathLst>
              <a:path w="2970884" h="3352196">
                <a:moveTo>
                  <a:pt x="0" y="0"/>
                </a:moveTo>
                <a:lnTo>
                  <a:pt x="2970884" y="0"/>
                </a:lnTo>
                <a:lnTo>
                  <a:pt x="2970884" y="3352196"/>
                </a:lnTo>
                <a:lnTo>
                  <a:pt x="0" y="33521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6" name="TextBox 6"/>
          <p:cNvSpPr txBox="1"/>
          <p:nvPr/>
        </p:nvSpPr>
        <p:spPr>
          <a:xfrm>
            <a:off x="2467958" y="2911837"/>
            <a:ext cx="11751781" cy="5029454"/>
          </a:xfrm>
          <a:prstGeom prst="rect">
            <a:avLst/>
          </a:prstGeom>
        </p:spPr>
        <p:txBody>
          <a:bodyPr lIns="0" tIns="0" rIns="0" bIns="0" rtlCol="0" anchor="t">
            <a:spAutoFit/>
          </a:bodyPr>
          <a:lstStyle/>
          <a:p>
            <a:pPr marL="820421" lvl="1" indent="-410210" algn="l">
              <a:lnSpc>
                <a:spcPts val="4408"/>
              </a:lnSpc>
              <a:buFont typeface="Arial"/>
              <a:buChar char="•"/>
            </a:pPr>
            <a:r>
              <a:rPr lang="en-US" sz="3800">
                <a:solidFill>
                  <a:srgbClr val="FFFFFF"/>
                </a:solidFill>
                <a:latin typeface="Graphik"/>
                <a:ea typeface="Graphik"/>
                <a:cs typeface="Graphik"/>
                <a:sym typeface="Graphik"/>
              </a:rPr>
              <a:t>Monitor own internal efforts, activities and goals through in-house or external reviews or audits:</a:t>
            </a:r>
          </a:p>
          <a:p>
            <a:pPr marL="1640841" lvl="2" indent="-546947" algn="l">
              <a:lnSpc>
                <a:spcPts val="4408"/>
              </a:lnSpc>
              <a:buFont typeface="Arial"/>
              <a:buChar char="⚬"/>
            </a:pPr>
            <a:r>
              <a:rPr lang="en-US" sz="3800">
                <a:solidFill>
                  <a:srgbClr val="FFFFFF"/>
                </a:solidFill>
                <a:latin typeface="Graphik"/>
                <a:ea typeface="Graphik"/>
                <a:cs typeface="Graphik"/>
                <a:sym typeface="Graphik"/>
              </a:rPr>
              <a:t>Determine quantitative and qualitative indicators</a:t>
            </a:r>
          </a:p>
          <a:p>
            <a:pPr marL="1640841" lvl="2" indent="-546947" algn="l">
              <a:lnSpc>
                <a:spcPts val="4408"/>
              </a:lnSpc>
              <a:buFont typeface="Arial"/>
              <a:buChar char="⚬"/>
            </a:pPr>
            <a:r>
              <a:rPr lang="en-US" sz="3800">
                <a:solidFill>
                  <a:srgbClr val="FFFFFF"/>
                </a:solidFill>
                <a:latin typeface="Graphik"/>
                <a:ea typeface="Graphik"/>
                <a:cs typeface="Graphik"/>
                <a:sym typeface="Graphik"/>
              </a:rPr>
              <a:t>Use internal and external sources for monitoring</a:t>
            </a:r>
          </a:p>
          <a:p>
            <a:pPr marL="1640841" lvl="2" indent="-546947" algn="l">
              <a:lnSpc>
                <a:spcPts val="4408"/>
              </a:lnSpc>
              <a:buFont typeface="Arial"/>
              <a:buChar char="⚬"/>
            </a:pPr>
            <a:r>
              <a:rPr lang="en-US" sz="3800">
                <a:solidFill>
                  <a:srgbClr val="FFFFFF"/>
                </a:solidFill>
                <a:latin typeface="Graphik"/>
                <a:ea typeface="Graphik"/>
                <a:cs typeface="Graphik"/>
                <a:sym typeface="Graphik"/>
              </a:rPr>
              <a:t>Also plan periodic reviews</a:t>
            </a:r>
          </a:p>
          <a:p>
            <a:pPr marL="820421" lvl="1" indent="-410210" algn="l">
              <a:lnSpc>
                <a:spcPts val="4408"/>
              </a:lnSpc>
              <a:buFont typeface="Arial"/>
              <a:buChar char="•"/>
            </a:pPr>
            <a:r>
              <a:rPr lang="en-US" sz="3800">
                <a:solidFill>
                  <a:srgbClr val="FFFFFF"/>
                </a:solidFill>
                <a:latin typeface="Graphik"/>
                <a:ea typeface="Graphik"/>
                <a:cs typeface="Graphik"/>
                <a:sym typeface="Graphik"/>
              </a:rPr>
              <a:t>Assess business relationships periodically</a:t>
            </a:r>
          </a:p>
          <a:p>
            <a:pPr marL="820421" lvl="1" indent="-410210" algn="l">
              <a:lnSpc>
                <a:spcPts val="4408"/>
              </a:lnSpc>
              <a:buFont typeface="Arial"/>
              <a:buChar char="•"/>
            </a:pPr>
            <a:r>
              <a:rPr lang="en-US" sz="3800">
                <a:solidFill>
                  <a:srgbClr val="FFFFFF"/>
                </a:solidFill>
                <a:latin typeface="Graphik"/>
                <a:ea typeface="Graphik"/>
                <a:cs typeface="Graphik"/>
                <a:sym typeface="Graphik"/>
              </a:rPr>
              <a:t>Use conclusions to improve processes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709336" y="1553913"/>
            <a:ext cx="15044559" cy="8733087"/>
            <a:chOff x="0" y="0"/>
            <a:chExt cx="4683653" cy="2718774"/>
          </a:xfrm>
        </p:grpSpPr>
        <p:sp>
          <p:nvSpPr>
            <p:cNvPr id="3" name="Freeform 3"/>
            <p:cNvSpPr/>
            <p:nvPr/>
          </p:nvSpPr>
          <p:spPr>
            <a:xfrm>
              <a:off x="0" y="0"/>
              <a:ext cx="4683653" cy="2718774"/>
            </a:xfrm>
            <a:custGeom>
              <a:avLst/>
              <a:gdLst/>
              <a:ahLst/>
              <a:cxnLst/>
              <a:rect l="l" t="t" r="r" b="b"/>
              <a:pathLst>
                <a:path w="4683653" h="2718774">
                  <a:moveTo>
                    <a:pt x="26245" y="0"/>
                  </a:moveTo>
                  <a:lnTo>
                    <a:pt x="4657408" y="0"/>
                  </a:lnTo>
                  <a:cubicBezTo>
                    <a:pt x="4671903" y="0"/>
                    <a:pt x="4683653" y="11750"/>
                    <a:pt x="4683653" y="26245"/>
                  </a:cubicBezTo>
                  <a:lnTo>
                    <a:pt x="4683653" y="2692529"/>
                  </a:lnTo>
                  <a:cubicBezTo>
                    <a:pt x="4683653" y="2699489"/>
                    <a:pt x="4680888" y="2706165"/>
                    <a:pt x="4675966" y="2711087"/>
                  </a:cubicBezTo>
                  <a:cubicBezTo>
                    <a:pt x="4671044" y="2716009"/>
                    <a:pt x="4664369" y="2718774"/>
                    <a:pt x="4657408" y="2718774"/>
                  </a:cubicBezTo>
                  <a:lnTo>
                    <a:pt x="26245" y="2718774"/>
                  </a:lnTo>
                  <a:cubicBezTo>
                    <a:pt x="11750" y="2718774"/>
                    <a:pt x="0" y="2707024"/>
                    <a:pt x="0" y="2692529"/>
                  </a:cubicBezTo>
                  <a:lnTo>
                    <a:pt x="0" y="26245"/>
                  </a:lnTo>
                  <a:cubicBezTo>
                    <a:pt x="0" y="19284"/>
                    <a:pt x="2765" y="12609"/>
                    <a:pt x="7687" y="7687"/>
                  </a:cubicBezTo>
                  <a:cubicBezTo>
                    <a:pt x="12609" y="2765"/>
                    <a:pt x="19284" y="0"/>
                    <a:pt x="26245" y="0"/>
                  </a:cubicBezTo>
                  <a:close/>
                </a:path>
              </a:pathLst>
            </a:custGeom>
            <a:solidFill>
              <a:srgbClr val="F2EEF1"/>
            </a:solidFill>
          </p:spPr>
          <p:txBody>
            <a:bodyPr/>
            <a:lstStyle/>
            <a:p>
              <a:endParaRPr lang="nl-NL"/>
            </a:p>
          </p:txBody>
        </p:sp>
        <p:sp>
          <p:nvSpPr>
            <p:cNvPr id="4" name="TextBox 4"/>
            <p:cNvSpPr txBox="1"/>
            <p:nvPr/>
          </p:nvSpPr>
          <p:spPr>
            <a:xfrm>
              <a:off x="0" y="-66675"/>
              <a:ext cx="4683653" cy="2785449"/>
            </a:xfrm>
            <a:prstGeom prst="rect">
              <a:avLst/>
            </a:prstGeom>
          </p:spPr>
          <p:txBody>
            <a:bodyPr lIns="50800" tIns="50800" rIns="50800" bIns="50800" rtlCol="0" anchor="ctr"/>
            <a:lstStyle/>
            <a:p>
              <a:pPr algn="ctr">
                <a:lnSpc>
                  <a:spcPts val="2659"/>
                </a:lnSpc>
              </a:pPr>
              <a:endParaRPr/>
            </a:p>
          </p:txBody>
        </p:sp>
      </p:grpSp>
      <p:graphicFrame>
        <p:nvGraphicFramePr>
          <p:cNvPr id="5" name="Table 5"/>
          <p:cNvGraphicFramePr>
            <a:graphicFrameLocks noGrp="1"/>
          </p:cNvGraphicFramePr>
          <p:nvPr/>
        </p:nvGraphicFramePr>
        <p:xfrm>
          <a:off x="2189204" y="1669114"/>
          <a:ext cx="14084824" cy="8581373"/>
        </p:xfrm>
        <a:graphic>
          <a:graphicData uri="http://schemas.openxmlformats.org/drawingml/2006/table">
            <a:tbl>
              <a:tblPr/>
              <a:tblGrid>
                <a:gridCol w="4028029">
                  <a:extLst>
                    <a:ext uri="{9D8B030D-6E8A-4147-A177-3AD203B41FA5}">
                      <a16:colId xmlns:a16="http://schemas.microsoft.com/office/drawing/2014/main" val="20000"/>
                    </a:ext>
                  </a:extLst>
                </a:gridCol>
                <a:gridCol w="10056795">
                  <a:extLst>
                    <a:ext uri="{9D8B030D-6E8A-4147-A177-3AD203B41FA5}">
                      <a16:colId xmlns:a16="http://schemas.microsoft.com/office/drawing/2014/main" val="20001"/>
                    </a:ext>
                  </a:extLst>
                </a:gridCol>
              </a:tblGrid>
              <a:tr h="619535">
                <a:tc>
                  <a:txBody>
                    <a:bodyPr/>
                    <a:lstStyle/>
                    <a:p>
                      <a:pPr algn="l">
                        <a:lnSpc>
                          <a:spcPts val="2377"/>
                        </a:lnSpc>
                        <a:defRPr/>
                      </a:pPr>
                      <a:r>
                        <a:rPr lang="en-US" sz="1981">
                          <a:solidFill>
                            <a:srgbClr val="000000"/>
                          </a:solidFill>
                          <a:latin typeface="Graphik Bold"/>
                          <a:ea typeface="Graphik Bold"/>
                          <a:cs typeface="Graphik Bold"/>
                          <a:sym typeface="Graphik Bold"/>
                        </a:rPr>
                        <a:t>Time</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D966"/>
                    </a:solidFill>
                  </a:tcPr>
                </a:tc>
                <a:tc>
                  <a:txBody>
                    <a:bodyPr/>
                    <a:lstStyle/>
                    <a:p>
                      <a:pPr algn="l">
                        <a:lnSpc>
                          <a:spcPts val="2137"/>
                        </a:lnSpc>
                        <a:defRPr/>
                      </a:pPr>
                      <a:r>
                        <a:rPr lang="en-US" sz="1781">
                          <a:solidFill>
                            <a:srgbClr val="000000"/>
                          </a:solidFill>
                          <a:latin typeface="Graphik Bold"/>
                          <a:ea typeface="Graphik Bold"/>
                          <a:cs typeface="Graphik Bold"/>
                          <a:sym typeface="Graphik Bold"/>
                        </a:rPr>
                        <a:t>What</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r h="620374">
                <a:tc>
                  <a:txBody>
                    <a:bodyPr/>
                    <a:lstStyle/>
                    <a:p>
                      <a:pPr algn="l">
                        <a:lnSpc>
                          <a:spcPts val="2137"/>
                        </a:lnSpc>
                        <a:defRPr/>
                      </a:pPr>
                      <a:r>
                        <a:rPr lang="en-US" sz="1781">
                          <a:solidFill>
                            <a:srgbClr val="000000"/>
                          </a:solidFill>
                          <a:latin typeface="Graphik"/>
                          <a:ea typeface="Graphik"/>
                          <a:cs typeface="Graphik"/>
                          <a:sym typeface="Graphik"/>
                        </a:rPr>
                        <a:t>15'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Welcome &amp; Introduction to training</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1"/>
                  </a:ext>
                </a:extLst>
              </a:tr>
              <a:tr h="615379">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Introduction &amp; getting to know each other</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2"/>
                  </a:ext>
                </a:extLst>
              </a:tr>
              <a:tr h="615379">
                <a:tc>
                  <a:txBody>
                    <a:bodyPr/>
                    <a:lstStyle/>
                    <a:p>
                      <a:pPr algn="l">
                        <a:lnSpc>
                          <a:spcPts val="2137"/>
                        </a:lnSpc>
                        <a:defRPr/>
                      </a:pPr>
                      <a:r>
                        <a:rPr lang="en-US" sz="1781">
                          <a:solidFill>
                            <a:srgbClr val="000000"/>
                          </a:solidFill>
                          <a:latin typeface="Graphik"/>
                          <a:ea typeface="Graphik"/>
                          <a:cs typeface="Graphik"/>
                          <a:sym typeface="Graphik"/>
                        </a:rPr>
                        <a:t>15'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Coffee / tea break</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3"/>
                  </a:ext>
                </a:extLst>
              </a:tr>
              <a:tr h="596529">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Introduction Responsible Business Conduct (RBC) &amp; OECD Guidelines, including HREDD</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4"/>
                  </a:ext>
                </a:extLst>
              </a:tr>
              <a:tr h="700726">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Overview and comparison of RBC legislation in Europe</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5"/>
                  </a:ext>
                </a:extLst>
              </a:tr>
              <a:tr h="635467">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Gender Responsive Due Diligence</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6"/>
                  </a:ext>
                </a:extLst>
              </a:tr>
              <a:tr h="635467">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trade unions in HREDD</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7"/>
                  </a:ext>
                </a:extLst>
              </a:tr>
              <a:tr h="635467">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Lunch</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8"/>
                  </a:ext>
                </a:extLst>
              </a:tr>
              <a:tr h="581410">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HREDD in your country</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9"/>
                  </a:ext>
                </a:extLst>
              </a:tr>
              <a:tr h="581410">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2: Identify and Assess Adverse Impacts</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0"/>
                  </a:ext>
                </a:extLst>
              </a:tr>
              <a:tr h="581410">
                <a:tc>
                  <a:txBody>
                    <a:bodyPr/>
                    <a:lstStyle/>
                    <a:p>
                      <a:pPr algn="l">
                        <a:lnSpc>
                          <a:spcPts val="2137"/>
                        </a:lnSpc>
                        <a:defRPr/>
                      </a:pPr>
                      <a:r>
                        <a:rPr lang="en-US" sz="1781">
                          <a:solidFill>
                            <a:srgbClr val="000000"/>
                          </a:solidFill>
                          <a:latin typeface="Graphik"/>
                          <a:ea typeface="Graphik"/>
                          <a:cs typeface="Graphik"/>
                          <a:sym typeface="Graphik"/>
                        </a:rPr>
                        <a:t>15'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Coffee / tea break</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1"/>
                  </a:ext>
                </a:extLst>
              </a:tr>
              <a:tr h="581410">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2: Continued</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2"/>
                  </a:ext>
                </a:extLst>
              </a:tr>
              <a:tr h="581410">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the trade union + focus group instrument</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13"/>
                  </a:ext>
                </a:extLst>
              </a:tr>
            </a:tbl>
          </a:graphicData>
        </a:graphic>
      </p:graphicFrame>
      <p:sp>
        <p:nvSpPr>
          <p:cNvPr id="6" name="TextBox 6"/>
          <p:cNvSpPr txBox="1"/>
          <p:nvPr/>
        </p:nvSpPr>
        <p:spPr>
          <a:xfrm>
            <a:off x="3192009" y="331136"/>
            <a:ext cx="12079212" cy="1337978"/>
          </a:xfrm>
          <a:prstGeom prst="rect">
            <a:avLst/>
          </a:prstGeom>
        </p:spPr>
        <p:txBody>
          <a:bodyPr lIns="0" tIns="0" rIns="0" bIns="0" rtlCol="0" anchor="t">
            <a:spAutoFit/>
          </a:bodyPr>
          <a:lstStyle/>
          <a:p>
            <a:pPr algn="ctr">
              <a:lnSpc>
                <a:spcPts val="9722"/>
              </a:lnSpc>
            </a:pPr>
            <a:r>
              <a:rPr lang="en-US" sz="8381">
                <a:solidFill>
                  <a:srgbClr val="FFFFFF"/>
                </a:solidFill>
                <a:latin typeface="Graphik Bold"/>
                <a:ea typeface="Graphik Bold"/>
                <a:cs typeface="Graphik Bold"/>
                <a:sym typeface="Graphik Bold"/>
              </a:rPr>
              <a:t>Programme</a:t>
            </a:r>
            <a:r>
              <a:rPr lang="en-US" sz="8381">
                <a:solidFill>
                  <a:srgbClr val="FBBC43"/>
                </a:solidFill>
                <a:latin typeface="Graphik Bold"/>
                <a:ea typeface="Graphik Bold"/>
                <a:cs typeface="Graphik Bold"/>
                <a:sym typeface="Graphik Bold"/>
              </a:rPr>
              <a:t> day 1 </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Group Work</a:t>
            </a:r>
          </a:p>
        </p:txBody>
      </p:sp>
      <p:sp>
        <p:nvSpPr>
          <p:cNvPr id="3" name="TextBox 3"/>
          <p:cNvSpPr txBox="1"/>
          <p:nvPr/>
        </p:nvSpPr>
        <p:spPr>
          <a:xfrm>
            <a:off x="1239519" y="2642774"/>
            <a:ext cx="15808961" cy="17147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Together with your group:</a:t>
            </a:r>
          </a:p>
          <a:p>
            <a:pPr marL="820421" lvl="1" indent="-410210" algn="l">
              <a:lnSpc>
                <a:spcPts val="4408"/>
              </a:lnSpc>
              <a:buFont typeface="Arial"/>
              <a:buChar char="•"/>
            </a:pPr>
            <a:r>
              <a:rPr lang="en-US" sz="3800">
                <a:solidFill>
                  <a:srgbClr val="FFFFFF"/>
                </a:solidFill>
                <a:latin typeface="Graphik"/>
                <a:ea typeface="Graphik"/>
                <a:cs typeface="Graphik"/>
                <a:sym typeface="Graphik"/>
              </a:rPr>
              <a:t>Revisit your action plan</a:t>
            </a:r>
          </a:p>
          <a:p>
            <a:pPr marL="820421" lvl="1" indent="-410210" algn="l">
              <a:lnSpc>
                <a:spcPts val="4408"/>
              </a:lnSpc>
              <a:buFont typeface="Arial"/>
              <a:buChar char="•"/>
            </a:pPr>
            <a:r>
              <a:rPr lang="en-US" sz="3800">
                <a:solidFill>
                  <a:srgbClr val="FFFFFF"/>
                </a:solidFill>
                <a:latin typeface="Graphik"/>
                <a:ea typeface="Graphik"/>
                <a:cs typeface="Graphik"/>
                <a:sym typeface="Graphik"/>
              </a:rPr>
              <a:t>Add in the final column how you will monitor progress of the plan</a:t>
            </a: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222" r="-2222"/>
              </a:stretch>
            </a:blipFill>
          </p:spPr>
          <p:txBody>
            <a:bodyPr/>
            <a:lstStyle/>
            <a:p>
              <a:endParaRPr lang="nl-NL"/>
            </a:p>
          </p:txBody>
        </p:sp>
      </p:grpSp>
      <p:sp>
        <p:nvSpPr>
          <p:cNvPr id="6" name="Freeform 6"/>
          <p:cNvSpPr/>
          <p:nvPr/>
        </p:nvSpPr>
        <p:spPr>
          <a:xfrm>
            <a:off x="4397104" y="4618934"/>
            <a:ext cx="9493792" cy="4870728"/>
          </a:xfrm>
          <a:custGeom>
            <a:avLst/>
            <a:gdLst/>
            <a:ahLst/>
            <a:cxnLst/>
            <a:rect l="l" t="t" r="r" b="b"/>
            <a:pathLst>
              <a:path w="9493792" h="4870728">
                <a:moveTo>
                  <a:pt x="0" y="0"/>
                </a:moveTo>
                <a:lnTo>
                  <a:pt x="9493792" y="0"/>
                </a:lnTo>
                <a:lnTo>
                  <a:pt x="9493792" y="4870728"/>
                </a:lnTo>
                <a:lnTo>
                  <a:pt x="0" y="4870728"/>
                </a:lnTo>
                <a:lnTo>
                  <a:pt x="0" y="0"/>
                </a:lnTo>
                <a:close/>
              </a:path>
            </a:pathLst>
          </a:custGeom>
          <a:blipFill>
            <a:blip r:embed="rId4"/>
            <a:stretch>
              <a:fillRect/>
            </a:stretch>
          </a:blipFill>
        </p:spPr>
        <p:txBody>
          <a:bodyPr/>
          <a:lstStyle/>
          <a:p>
            <a:endParaRPr lang="nl-NL"/>
          </a:p>
        </p:txBody>
      </p:sp>
      <p:sp>
        <p:nvSpPr>
          <p:cNvPr id="7" name="Freeform 7"/>
          <p:cNvSpPr/>
          <p:nvPr/>
        </p:nvSpPr>
        <p:spPr>
          <a:xfrm rot="5400000">
            <a:off x="10167306" y="5474123"/>
            <a:ext cx="5397438" cy="3164248"/>
          </a:xfrm>
          <a:custGeom>
            <a:avLst/>
            <a:gdLst/>
            <a:ahLst/>
            <a:cxnLst/>
            <a:rect l="l" t="t" r="r" b="b"/>
            <a:pathLst>
              <a:path w="5397438" h="3164248">
                <a:moveTo>
                  <a:pt x="0" y="0"/>
                </a:moveTo>
                <a:lnTo>
                  <a:pt x="5397438" y="0"/>
                </a:lnTo>
                <a:lnTo>
                  <a:pt x="5397438" y="3164248"/>
                </a:lnTo>
                <a:lnTo>
                  <a:pt x="0" y="31642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Plenary Discussion</a:t>
            </a:r>
          </a:p>
        </p:txBody>
      </p:sp>
      <p:sp>
        <p:nvSpPr>
          <p:cNvPr id="3" name="TextBox 3"/>
          <p:cNvSpPr txBox="1"/>
          <p:nvPr/>
        </p:nvSpPr>
        <p:spPr>
          <a:xfrm>
            <a:off x="2218695" y="2971848"/>
            <a:ext cx="13850610" cy="502945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During a gallery walk, while walking together from one assignment to another, your group:</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Assigns one person to present</a:t>
            </a:r>
          </a:p>
          <a:p>
            <a:pPr marL="820421" lvl="1" indent="-410210" algn="l">
              <a:lnSpc>
                <a:spcPts val="4408"/>
              </a:lnSpc>
              <a:buFont typeface="Arial"/>
              <a:buChar char="•"/>
            </a:pPr>
            <a:r>
              <a:rPr lang="en-US" sz="3800">
                <a:solidFill>
                  <a:srgbClr val="FFFFFF"/>
                </a:solidFill>
                <a:latin typeface="Graphik"/>
                <a:ea typeface="Graphik"/>
                <a:cs typeface="Graphik"/>
                <a:sym typeface="Graphik"/>
              </a:rPr>
              <a:t>Briefly explains the indicators formulated</a:t>
            </a:r>
          </a:p>
          <a:p>
            <a:pPr marL="820421" lvl="1" indent="-410210" algn="l">
              <a:lnSpc>
                <a:spcPts val="4408"/>
              </a:lnSpc>
              <a:buFont typeface="Arial"/>
              <a:buChar char="•"/>
            </a:pPr>
            <a:r>
              <a:rPr lang="en-US" sz="3800">
                <a:solidFill>
                  <a:srgbClr val="FFFFFF"/>
                </a:solidFill>
                <a:latin typeface="Graphik"/>
                <a:ea typeface="Graphik"/>
                <a:cs typeface="Graphik"/>
                <a:sym typeface="Graphik"/>
              </a:rPr>
              <a:t>Adds relevant insights/ comments of the visiting groups to the flip-chart</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1838" r="-1838"/>
              </a:stretch>
            </a:blipFill>
          </p:spPr>
          <p:txBody>
            <a:bodyPr/>
            <a:lstStyle/>
            <a:p>
              <a:endParaRPr lang="nl-NL"/>
            </a:p>
          </p:txBody>
        </p: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698394" y="588597"/>
            <a:ext cx="14794179" cy="8098733"/>
            <a:chOff x="0" y="0"/>
            <a:chExt cx="3896409" cy="2133000"/>
          </a:xfrm>
        </p:grpSpPr>
        <p:sp>
          <p:nvSpPr>
            <p:cNvPr id="3" name="Freeform 3"/>
            <p:cNvSpPr/>
            <p:nvPr/>
          </p:nvSpPr>
          <p:spPr>
            <a:xfrm>
              <a:off x="0" y="0"/>
              <a:ext cx="3896409" cy="2133000"/>
            </a:xfrm>
            <a:custGeom>
              <a:avLst/>
              <a:gdLst/>
              <a:ahLst/>
              <a:cxnLst/>
              <a:rect l="l" t="t" r="r" b="b"/>
              <a:pathLst>
                <a:path w="3896409" h="2133000">
                  <a:moveTo>
                    <a:pt x="0" y="0"/>
                  </a:moveTo>
                  <a:lnTo>
                    <a:pt x="3896409" y="0"/>
                  </a:lnTo>
                  <a:lnTo>
                    <a:pt x="3896409" y="2133000"/>
                  </a:lnTo>
                  <a:lnTo>
                    <a:pt x="0" y="2133000"/>
                  </a:lnTo>
                  <a:close/>
                </a:path>
              </a:pathLst>
            </a:custGeom>
            <a:solidFill>
              <a:srgbClr val="BDA0D3"/>
            </a:solidFill>
          </p:spPr>
          <p:txBody>
            <a:bodyPr/>
            <a:lstStyle/>
            <a:p>
              <a:endParaRPr lang="nl-NL"/>
            </a:p>
          </p:txBody>
        </p:sp>
        <p:sp>
          <p:nvSpPr>
            <p:cNvPr id="4" name="TextBox 4"/>
            <p:cNvSpPr txBox="1"/>
            <p:nvPr/>
          </p:nvSpPr>
          <p:spPr>
            <a:xfrm>
              <a:off x="0" y="-66675"/>
              <a:ext cx="3896409" cy="2199675"/>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048091" y="925587"/>
            <a:ext cx="14094785" cy="7424754"/>
          </a:xfrm>
          <a:custGeom>
            <a:avLst/>
            <a:gdLst/>
            <a:ahLst/>
            <a:cxnLst/>
            <a:rect l="l" t="t" r="r" b="b"/>
            <a:pathLst>
              <a:path w="14094785" h="7424754">
                <a:moveTo>
                  <a:pt x="0" y="0"/>
                </a:moveTo>
                <a:lnTo>
                  <a:pt x="14094785" y="0"/>
                </a:lnTo>
                <a:lnTo>
                  <a:pt x="14094785" y="7424754"/>
                </a:lnTo>
                <a:lnTo>
                  <a:pt x="0" y="7424754"/>
                </a:lnTo>
                <a:lnTo>
                  <a:pt x="0" y="0"/>
                </a:lnTo>
                <a:close/>
              </a:path>
            </a:pathLst>
          </a:custGeom>
          <a:blipFill>
            <a:blip r:embed="rId3"/>
            <a:stretch>
              <a:fillRect l="-415" t="-1140" r="-585"/>
            </a:stretch>
          </a:blipFill>
        </p:spPr>
        <p:txBody>
          <a:bodyPr/>
          <a:lstStyle/>
          <a:p>
            <a:endParaRPr lang="nl-NL"/>
          </a:p>
        </p:txBody>
      </p:sp>
      <p:sp>
        <p:nvSpPr>
          <p:cNvPr id="6" name="Freeform 6"/>
          <p:cNvSpPr/>
          <p:nvPr/>
        </p:nvSpPr>
        <p:spPr>
          <a:xfrm rot="642457">
            <a:off x="14323218" y="6136555"/>
            <a:ext cx="3560792" cy="3369400"/>
          </a:xfrm>
          <a:custGeom>
            <a:avLst/>
            <a:gdLst/>
            <a:ahLst/>
            <a:cxnLst/>
            <a:rect l="l" t="t" r="r" b="b"/>
            <a:pathLst>
              <a:path w="3560792" h="3369400">
                <a:moveTo>
                  <a:pt x="0" y="0"/>
                </a:moveTo>
                <a:lnTo>
                  <a:pt x="3560792" y="0"/>
                </a:lnTo>
                <a:lnTo>
                  <a:pt x="3560792" y="3369400"/>
                </a:lnTo>
                <a:lnTo>
                  <a:pt x="0" y="33694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7" name="Freeform 7"/>
          <p:cNvSpPr/>
          <p:nvPr/>
        </p:nvSpPr>
        <p:spPr>
          <a:xfrm rot="6080867">
            <a:off x="9349856" y="2429775"/>
            <a:ext cx="8401998" cy="4925671"/>
          </a:xfrm>
          <a:custGeom>
            <a:avLst/>
            <a:gdLst/>
            <a:ahLst/>
            <a:cxnLst/>
            <a:rect l="l" t="t" r="r" b="b"/>
            <a:pathLst>
              <a:path w="8401998" h="4925671">
                <a:moveTo>
                  <a:pt x="0" y="0"/>
                </a:moveTo>
                <a:lnTo>
                  <a:pt x="8401998" y="0"/>
                </a:lnTo>
                <a:lnTo>
                  <a:pt x="8401998" y="4925671"/>
                </a:lnTo>
                <a:lnTo>
                  <a:pt x="0" y="49256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61084" y="0"/>
            <a:ext cx="17227105" cy="9356718"/>
          </a:xfrm>
          <a:custGeom>
            <a:avLst/>
            <a:gdLst/>
            <a:ahLst/>
            <a:cxnLst/>
            <a:rect l="l" t="t" r="r" b="b"/>
            <a:pathLst>
              <a:path w="17227105" h="9356718">
                <a:moveTo>
                  <a:pt x="0" y="0"/>
                </a:moveTo>
                <a:lnTo>
                  <a:pt x="17227105" y="0"/>
                </a:lnTo>
                <a:lnTo>
                  <a:pt x="17227105" y="9356718"/>
                </a:lnTo>
                <a:lnTo>
                  <a:pt x="0" y="9356718"/>
                </a:lnTo>
                <a:lnTo>
                  <a:pt x="0" y="0"/>
                </a:lnTo>
                <a:close/>
              </a:path>
            </a:pathLst>
          </a:custGeom>
          <a:blipFill>
            <a:blip r:embed="rId2"/>
            <a:stretch>
              <a:fillRect l="-10719" t="-4576" r="-21601" b="-57838"/>
            </a:stretch>
          </a:blipFill>
        </p:spPr>
        <p:txBody>
          <a:bodyPr/>
          <a:lstStyle/>
          <a:p>
            <a:endParaRPr lang="nl-NL"/>
          </a:p>
        </p:txBody>
      </p:sp>
      <p:sp>
        <p:nvSpPr>
          <p:cNvPr id="3" name="Freeform 3"/>
          <p:cNvSpPr/>
          <p:nvPr/>
        </p:nvSpPr>
        <p:spPr>
          <a:xfrm>
            <a:off x="-51559" y="-146709"/>
            <a:ext cx="17227105" cy="9308934"/>
          </a:xfrm>
          <a:custGeom>
            <a:avLst/>
            <a:gdLst/>
            <a:ahLst/>
            <a:cxnLst/>
            <a:rect l="l" t="t" r="r" b="b"/>
            <a:pathLst>
              <a:path w="17227105" h="9308934">
                <a:moveTo>
                  <a:pt x="0" y="0"/>
                </a:moveTo>
                <a:lnTo>
                  <a:pt x="17227105" y="0"/>
                </a:lnTo>
                <a:lnTo>
                  <a:pt x="17227105" y="9308933"/>
                </a:lnTo>
                <a:lnTo>
                  <a:pt x="0" y="9308933"/>
                </a:lnTo>
                <a:lnTo>
                  <a:pt x="0" y="0"/>
                </a:lnTo>
                <a:close/>
              </a:path>
            </a:pathLst>
          </a:custGeom>
          <a:blipFill>
            <a:blip r:embed="rId3"/>
            <a:stretch>
              <a:fillRect t="-14832" b="-14832"/>
            </a:stretch>
          </a:blipFill>
        </p:spPr>
        <p:txBody>
          <a:bodyPr/>
          <a:lstStyle/>
          <a:p>
            <a:endParaRPr lang="nl-NL"/>
          </a:p>
        </p:txBody>
      </p:sp>
      <p:sp>
        <p:nvSpPr>
          <p:cNvPr id="4" name="Freeform 4"/>
          <p:cNvSpPr/>
          <p:nvPr/>
        </p:nvSpPr>
        <p:spPr>
          <a:xfrm>
            <a:off x="-2582327" y="8426488"/>
            <a:ext cx="19805499" cy="1996814"/>
          </a:xfrm>
          <a:custGeom>
            <a:avLst/>
            <a:gdLst/>
            <a:ahLst/>
            <a:cxnLst/>
            <a:rect l="l" t="t" r="r" b="b"/>
            <a:pathLst>
              <a:path w="19805499" h="1996814">
                <a:moveTo>
                  <a:pt x="0" y="0"/>
                </a:moveTo>
                <a:lnTo>
                  <a:pt x="19805498" y="0"/>
                </a:lnTo>
                <a:lnTo>
                  <a:pt x="19805498" y="1996813"/>
                </a:lnTo>
                <a:lnTo>
                  <a:pt x="0" y="1996813"/>
                </a:lnTo>
                <a:lnTo>
                  <a:pt x="0" y="0"/>
                </a:lnTo>
                <a:close/>
              </a:path>
            </a:pathLst>
          </a:custGeom>
          <a:blipFill>
            <a:blip r:embed="rId4"/>
            <a:stretch>
              <a:fillRect t="-13368" b="-13368"/>
            </a:stretch>
          </a:blipFill>
        </p:spPr>
        <p:txBody>
          <a:bodyPr/>
          <a:lstStyle/>
          <a:p>
            <a:endParaRPr lang="nl-NL"/>
          </a:p>
        </p:txBody>
      </p:sp>
      <p:sp>
        <p:nvSpPr>
          <p:cNvPr id="5" name="Freeform 5"/>
          <p:cNvSpPr/>
          <p:nvPr/>
        </p:nvSpPr>
        <p:spPr>
          <a:xfrm>
            <a:off x="0" y="3557639"/>
            <a:ext cx="18287871" cy="8344951"/>
          </a:xfrm>
          <a:custGeom>
            <a:avLst/>
            <a:gdLst/>
            <a:ahLst/>
            <a:cxnLst/>
            <a:rect l="l" t="t" r="r" b="b"/>
            <a:pathLst>
              <a:path w="18287871" h="8344951">
                <a:moveTo>
                  <a:pt x="0" y="0"/>
                </a:moveTo>
                <a:lnTo>
                  <a:pt x="18287871" y="0"/>
                </a:lnTo>
                <a:lnTo>
                  <a:pt x="18287871" y="8344951"/>
                </a:lnTo>
                <a:lnTo>
                  <a:pt x="0" y="8344951"/>
                </a:lnTo>
                <a:lnTo>
                  <a:pt x="0" y="0"/>
                </a:lnTo>
                <a:close/>
              </a:path>
            </a:pathLst>
          </a:custGeom>
          <a:blipFill>
            <a:blip r:embed="rId5">
              <a:alphaModFix amt="76000"/>
              <a:extLst>
                <a:ext uri="{96DAC541-7B7A-43D3-8B79-37D633B846F1}">
                  <asvg:svgBlip xmlns:asvg="http://schemas.microsoft.com/office/drawing/2016/SVG/main" r:embed="rId6"/>
                </a:ext>
              </a:extLst>
            </a:blip>
            <a:stretch>
              <a:fillRect/>
            </a:stretch>
          </a:blipFill>
        </p:spPr>
        <p:txBody>
          <a:bodyPr/>
          <a:lstStyle/>
          <a:p>
            <a:endParaRPr lang="nl-NL"/>
          </a:p>
        </p:txBody>
      </p:sp>
      <p:sp>
        <p:nvSpPr>
          <p:cNvPr id="6" name="Freeform 6"/>
          <p:cNvSpPr/>
          <p:nvPr/>
        </p:nvSpPr>
        <p:spPr>
          <a:xfrm>
            <a:off x="0" y="-28575"/>
            <a:ext cx="3470535" cy="1266745"/>
          </a:xfrm>
          <a:custGeom>
            <a:avLst/>
            <a:gdLst/>
            <a:ahLst/>
            <a:cxnLst/>
            <a:rect l="l" t="t" r="r" b="b"/>
            <a:pathLst>
              <a:path w="3470535" h="1266745">
                <a:moveTo>
                  <a:pt x="0" y="0"/>
                </a:moveTo>
                <a:lnTo>
                  <a:pt x="3470535" y="0"/>
                </a:lnTo>
                <a:lnTo>
                  <a:pt x="3470535" y="1266745"/>
                </a:lnTo>
                <a:lnTo>
                  <a:pt x="0" y="1266745"/>
                </a:lnTo>
                <a:lnTo>
                  <a:pt x="0" y="0"/>
                </a:lnTo>
                <a:close/>
              </a:path>
            </a:pathLst>
          </a:custGeom>
          <a:blipFill>
            <a:blip r:embed="rId7"/>
            <a:stretch>
              <a:fillRect/>
            </a:stretch>
          </a:blipFill>
        </p:spPr>
        <p:txBody>
          <a:bodyPr/>
          <a:lstStyle/>
          <a:p>
            <a:endParaRPr lang="nl-NL"/>
          </a:p>
        </p:txBody>
      </p:sp>
      <p:sp>
        <p:nvSpPr>
          <p:cNvPr id="7" name="TextBox 7"/>
          <p:cNvSpPr txBox="1"/>
          <p:nvPr/>
        </p:nvSpPr>
        <p:spPr>
          <a:xfrm>
            <a:off x="1648356" y="5910464"/>
            <a:ext cx="16639515" cy="3273516"/>
          </a:xfrm>
          <a:prstGeom prst="rect">
            <a:avLst/>
          </a:prstGeom>
        </p:spPr>
        <p:txBody>
          <a:bodyPr lIns="0" tIns="0" rIns="0" bIns="0" rtlCol="0" anchor="t">
            <a:spAutoFit/>
          </a:bodyPr>
          <a:lstStyle/>
          <a:p>
            <a:pPr algn="l">
              <a:lnSpc>
                <a:spcPts val="7416"/>
              </a:lnSpc>
            </a:pPr>
            <a:r>
              <a:rPr lang="en-US" sz="6393">
                <a:solidFill>
                  <a:srgbClr val="FFFFFF"/>
                </a:solidFill>
                <a:latin typeface="Graphik Bold"/>
                <a:ea typeface="Graphik Bold"/>
                <a:cs typeface="Graphik Bold"/>
                <a:sym typeface="Graphik Bold"/>
              </a:rPr>
              <a:t>Human Rights and Environmental Due Diligence Training for Trade Unions</a:t>
            </a:r>
          </a:p>
          <a:p>
            <a:pPr algn="l">
              <a:lnSpc>
                <a:spcPts val="10315"/>
              </a:lnSpc>
            </a:pPr>
            <a:endParaRPr lang="en-US" sz="6393">
              <a:solidFill>
                <a:srgbClr val="FFFFFF"/>
              </a:solidFill>
              <a:latin typeface="Graphik Bold"/>
              <a:ea typeface="Graphik Bold"/>
              <a:cs typeface="Graphik Bold"/>
              <a:sym typeface="Graphik Bold"/>
            </a:endParaRPr>
          </a:p>
        </p:txBody>
      </p:sp>
      <p:sp>
        <p:nvSpPr>
          <p:cNvPr id="8" name="TextBox 8"/>
          <p:cNvSpPr txBox="1"/>
          <p:nvPr/>
        </p:nvSpPr>
        <p:spPr>
          <a:xfrm>
            <a:off x="1735267" y="7707008"/>
            <a:ext cx="1735267" cy="719480"/>
          </a:xfrm>
          <a:prstGeom prst="rect">
            <a:avLst/>
          </a:prstGeom>
        </p:spPr>
        <p:txBody>
          <a:bodyPr lIns="0" tIns="0" rIns="0" bIns="0" rtlCol="0" anchor="t">
            <a:spAutoFit/>
          </a:bodyPr>
          <a:lstStyle/>
          <a:p>
            <a:pPr algn="l">
              <a:lnSpc>
                <a:spcPts val="5522"/>
              </a:lnSpc>
            </a:pPr>
            <a:r>
              <a:rPr lang="en-US" sz="3944">
                <a:solidFill>
                  <a:srgbClr val="FFFFFF"/>
                </a:solidFill>
                <a:latin typeface="Graphik"/>
                <a:ea typeface="Graphik"/>
                <a:cs typeface="Graphik"/>
                <a:sym typeface="Graphik"/>
              </a:rPr>
              <a:t>Day 3</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Morning Energizer</a:t>
            </a:r>
          </a:p>
        </p:txBody>
      </p:sp>
      <p:sp>
        <p:nvSpPr>
          <p:cNvPr id="3" name="Freeform 3"/>
          <p:cNvSpPr/>
          <p:nvPr/>
        </p:nvSpPr>
        <p:spPr>
          <a:xfrm>
            <a:off x="6001394" y="2586005"/>
            <a:ext cx="6285212" cy="6285212"/>
          </a:xfrm>
          <a:custGeom>
            <a:avLst/>
            <a:gdLst/>
            <a:ahLst/>
            <a:cxnLst/>
            <a:rect l="l" t="t" r="r" b="b"/>
            <a:pathLst>
              <a:path w="6285212" h="6285212">
                <a:moveTo>
                  <a:pt x="0" y="0"/>
                </a:moveTo>
                <a:lnTo>
                  <a:pt x="6285212" y="0"/>
                </a:lnTo>
                <a:lnTo>
                  <a:pt x="6285212" y="6285212"/>
                </a:lnTo>
                <a:lnTo>
                  <a:pt x="0" y="62852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Freeform 2"/>
          <p:cNvSpPr/>
          <p:nvPr/>
        </p:nvSpPr>
        <p:spPr>
          <a:xfrm>
            <a:off x="3583088" y="2593696"/>
            <a:ext cx="11121824" cy="6664604"/>
          </a:xfrm>
          <a:custGeom>
            <a:avLst/>
            <a:gdLst/>
            <a:ahLst/>
            <a:cxnLst/>
            <a:rect l="l" t="t" r="r" b="b"/>
            <a:pathLst>
              <a:path w="11121824" h="6664604">
                <a:moveTo>
                  <a:pt x="0" y="0"/>
                </a:moveTo>
                <a:lnTo>
                  <a:pt x="11121824" y="0"/>
                </a:lnTo>
                <a:lnTo>
                  <a:pt x="11121824" y="6664604"/>
                </a:lnTo>
                <a:lnTo>
                  <a:pt x="0" y="6664604"/>
                </a:lnTo>
                <a:lnTo>
                  <a:pt x="0" y="0"/>
                </a:lnTo>
                <a:close/>
              </a:path>
            </a:pathLst>
          </a:custGeom>
          <a:blipFill>
            <a:blip r:embed="rId3"/>
            <a:stretch>
              <a:fillRect/>
            </a:stretch>
          </a:blipFill>
        </p:spPr>
        <p:txBody>
          <a:bodyPr/>
          <a:lstStyle/>
          <a:p>
            <a:endParaRPr lang="nl-NL"/>
          </a:p>
        </p:txBody>
      </p:sp>
      <p:sp>
        <p:nvSpPr>
          <p:cNvPr id="3" name="TextBox 3"/>
          <p:cNvSpPr txBox="1"/>
          <p:nvPr/>
        </p:nvSpPr>
        <p:spPr>
          <a:xfrm>
            <a:off x="1648356" y="981075"/>
            <a:ext cx="14991287" cy="94458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Recap Day 2</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grpSp>
        <p:nvGrpSpPr>
          <p:cNvPr id="2" name="Group 2"/>
          <p:cNvGrpSpPr/>
          <p:nvPr/>
        </p:nvGrpSpPr>
        <p:grpSpPr>
          <a:xfrm>
            <a:off x="1678871" y="2773133"/>
            <a:ext cx="15044559" cy="8040436"/>
            <a:chOff x="0" y="0"/>
            <a:chExt cx="4683653" cy="2503138"/>
          </a:xfrm>
        </p:grpSpPr>
        <p:sp>
          <p:nvSpPr>
            <p:cNvPr id="3" name="Freeform 3"/>
            <p:cNvSpPr/>
            <p:nvPr/>
          </p:nvSpPr>
          <p:spPr>
            <a:xfrm>
              <a:off x="0" y="0"/>
              <a:ext cx="4683653" cy="2503138"/>
            </a:xfrm>
            <a:custGeom>
              <a:avLst/>
              <a:gdLst/>
              <a:ahLst/>
              <a:cxnLst/>
              <a:rect l="l" t="t" r="r" b="b"/>
              <a:pathLst>
                <a:path w="4683653" h="2503138">
                  <a:moveTo>
                    <a:pt x="26245" y="0"/>
                  </a:moveTo>
                  <a:lnTo>
                    <a:pt x="4657408" y="0"/>
                  </a:lnTo>
                  <a:cubicBezTo>
                    <a:pt x="4671903" y="0"/>
                    <a:pt x="4683653" y="11750"/>
                    <a:pt x="4683653" y="26245"/>
                  </a:cubicBezTo>
                  <a:lnTo>
                    <a:pt x="4683653" y="2476894"/>
                  </a:lnTo>
                  <a:cubicBezTo>
                    <a:pt x="4683653" y="2491388"/>
                    <a:pt x="4671903" y="2503138"/>
                    <a:pt x="4657408" y="2503138"/>
                  </a:cubicBezTo>
                  <a:lnTo>
                    <a:pt x="26245" y="2503138"/>
                  </a:lnTo>
                  <a:cubicBezTo>
                    <a:pt x="19284" y="2503138"/>
                    <a:pt x="12609" y="2500373"/>
                    <a:pt x="7687" y="2495451"/>
                  </a:cubicBezTo>
                  <a:cubicBezTo>
                    <a:pt x="2765" y="2490530"/>
                    <a:pt x="0" y="2483854"/>
                    <a:pt x="0" y="2476894"/>
                  </a:cubicBezTo>
                  <a:lnTo>
                    <a:pt x="0" y="26245"/>
                  </a:lnTo>
                  <a:cubicBezTo>
                    <a:pt x="0" y="19284"/>
                    <a:pt x="2765" y="12609"/>
                    <a:pt x="7687" y="7687"/>
                  </a:cubicBezTo>
                  <a:cubicBezTo>
                    <a:pt x="12609" y="2765"/>
                    <a:pt x="19284" y="0"/>
                    <a:pt x="26245" y="0"/>
                  </a:cubicBezTo>
                  <a:close/>
                </a:path>
              </a:pathLst>
            </a:custGeom>
            <a:solidFill>
              <a:srgbClr val="F2EEF1"/>
            </a:solidFill>
          </p:spPr>
          <p:txBody>
            <a:bodyPr/>
            <a:lstStyle/>
            <a:p>
              <a:endParaRPr lang="nl-NL"/>
            </a:p>
          </p:txBody>
        </p:sp>
        <p:sp>
          <p:nvSpPr>
            <p:cNvPr id="4" name="TextBox 4"/>
            <p:cNvSpPr txBox="1"/>
            <p:nvPr/>
          </p:nvSpPr>
          <p:spPr>
            <a:xfrm>
              <a:off x="0" y="-66675"/>
              <a:ext cx="4683653" cy="2569813"/>
            </a:xfrm>
            <a:prstGeom prst="rect">
              <a:avLst/>
            </a:prstGeom>
          </p:spPr>
          <p:txBody>
            <a:bodyPr lIns="50800" tIns="50800" rIns="50800" bIns="50800" rtlCol="0" anchor="ctr"/>
            <a:lstStyle/>
            <a:p>
              <a:pPr algn="ctr">
                <a:lnSpc>
                  <a:spcPts val="2659"/>
                </a:lnSpc>
              </a:pPr>
              <a:endParaRPr/>
            </a:p>
          </p:txBody>
        </p:sp>
      </p:grpSp>
      <p:graphicFrame>
        <p:nvGraphicFramePr>
          <p:cNvPr id="5" name="Table 5"/>
          <p:cNvGraphicFramePr>
            <a:graphicFrameLocks noGrp="1"/>
          </p:cNvGraphicFramePr>
          <p:nvPr/>
        </p:nvGraphicFramePr>
        <p:xfrm>
          <a:off x="2101588" y="3368452"/>
          <a:ext cx="14084824" cy="5962086"/>
        </p:xfrm>
        <a:graphic>
          <a:graphicData uri="http://schemas.openxmlformats.org/drawingml/2006/table">
            <a:tbl>
              <a:tblPr/>
              <a:tblGrid>
                <a:gridCol w="4028029">
                  <a:extLst>
                    <a:ext uri="{9D8B030D-6E8A-4147-A177-3AD203B41FA5}">
                      <a16:colId xmlns:a16="http://schemas.microsoft.com/office/drawing/2014/main" val="20000"/>
                    </a:ext>
                  </a:extLst>
                </a:gridCol>
                <a:gridCol w="10056795">
                  <a:extLst>
                    <a:ext uri="{9D8B030D-6E8A-4147-A177-3AD203B41FA5}">
                      <a16:colId xmlns:a16="http://schemas.microsoft.com/office/drawing/2014/main" val="20001"/>
                    </a:ext>
                  </a:extLst>
                </a:gridCol>
              </a:tblGrid>
              <a:tr h="629250">
                <a:tc>
                  <a:txBody>
                    <a:bodyPr/>
                    <a:lstStyle/>
                    <a:p>
                      <a:pPr algn="l">
                        <a:lnSpc>
                          <a:spcPts val="2377"/>
                        </a:lnSpc>
                        <a:defRPr/>
                      </a:pPr>
                      <a:r>
                        <a:rPr lang="en-US" sz="1981">
                          <a:solidFill>
                            <a:srgbClr val="000000"/>
                          </a:solidFill>
                          <a:latin typeface="Graphik Bold"/>
                          <a:ea typeface="Graphik Bold"/>
                          <a:cs typeface="Graphik Bold"/>
                          <a:sym typeface="Graphik Bold"/>
                        </a:rPr>
                        <a:t>Time</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D966"/>
                    </a:solidFill>
                  </a:tcPr>
                </a:tc>
                <a:tc>
                  <a:txBody>
                    <a:bodyPr/>
                    <a:lstStyle/>
                    <a:p>
                      <a:pPr algn="l">
                        <a:lnSpc>
                          <a:spcPts val="2137"/>
                        </a:lnSpc>
                        <a:defRPr/>
                      </a:pPr>
                      <a:r>
                        <a:rPr lang="en-US" sz="1781">
                          <a:solidFill>
                            <a:srgbClr val="000000"/>
                          </a:solidFill>
                          <a:latin typeface="Graphik Bold"/>
                          <a:ea typeface="Graphik Bold"/>
                          <a:cs typeface="Graphik Bold"/>
                          <a:sym typeface="Graphik Bold"/>
                        </a:rPr>
                        <a:t>What</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r h="581579">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Recap &amp; energizer</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1"/>
                  </a:ext>
                </a:extLst>
              </a:tr>
              <a:tr h="581579">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trade unions: key instrument Fair Work Monitor</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2"/>
                  </a:ext>
                </a:extLst>
              </a:tr>
              <a:tr h="581579">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5: Communication</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3"/>
                  </a:ext>
                </a:extLst>
              </a:tr>
              <a:tr h="581579">
                <a:tc>
                  <a:txBody>
                    <a:bodyPr/>
                    <a:lstStyle/>
                    <a:p>
                      <a:pPr algn="l">
                        <a:lnSpc>
                          <a:spcPts val="2137"/>
                        </a:lnSpc>
                        <a:defRPr/>
                      </a:pPr>
                      <a:r>
                        <a:rPr lang="en-US" sz="1781">
                          <a:solidFill>
                            <a:srgbClr val="000000"/>
                          </a:solidFill>
                          <a:latin typeface="Graphik"/>
                          <a:ea typeface="Graphik"/>
                          <a:cs typeface="Graphik"/>
                          <a:sym typeface="Graphik"/>
                        </a:rPr>
                        <a:t>15'</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Coffee / tea break</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4"/>
                  </a:ext>
                </a:extLst>
              </a:tr>
              <a:tr h="614542">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Step 5: Communication cont’</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5"/>
                  </a:ext>
                </a:extLst>
              </a:tr>
              <a:tr h="614542">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Role of trade unions: key instrument Lobby and Advocacy</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6"/>
                  </a:ext>
                </a:extLst>
              </a:tr>
              <a:tr h="581579">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Reflection</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7"/>
                  </a:ext>
                </a:extLst>
              </a:tr>
              <a:tr h="591113">
                <a:tc>
                  <a:txBody>
                    <a:bodyPr/>
                    <a:lstStyle/>
                    <a:p>
                      <a:pPr algn="l">
                        <a:lnSpc>
                          <a:spcPts val="2137"/>
                        </a:lnSpc>
                        <a:defRPr/>
                      </a:pPr>
                      <a:r>
                        <a:rPr lang="en-US" sz="1781">
                          <a:solidFill>
                            <a:srgbClr val="000000"/>
                          </a:solidFill>
                          <a:latin typeface="Graphik"/>
                          <a:ea typeface="Graphik"/>
                          <a:cs typeface="Graphik"/>
                          <a:sym typeface="Graphik"/>
                        </a:rPr>
                        <a:t>30'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Next Steps &amp; Closure</a:t>
                      </a:r>
                      <a:endParaRPr lang="en-US" sz="1100"/>
                    </a:p>
                  </a:txBody>
                  <a:tcPr marL="109086" marR="109086" marT="109086" marB="109086" anchor="ctr">
                    <a:lnL w="5682" cap="flat" cmpd="sng" algn="ctr">
                      <a:solidFill>
                        <a:srgbClr val="000000"/>
                      </a:solidFill>
                      <a:prstDash val="solid"/>
                      <a:round/>
                      <a:headEnd type="none" w="med" len="med"/>
                      <a:tailEnd type="none" w="med" len="med"/>
                    </a:lnL>
                    <a:lnR w="11363"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11363"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8"/>
                  </a:ext>
                </a:extLst>
              </a:tr>
              <a:tr h="604744">
                <a:tc>
                  <a:txBody>
                    <a:bodyPr/>
                    <a:lstStyle/>
                    <a:p>
                      <a:pPr algn="l">
                        <a:lnSpc>
                          <a:spcPts val="2137"/>
                        </a:lnSpc>
                        <a:defRPr/>
                      </a:pPr>
                      <a:r>
                        <a:rPr lang="en-US" sz="1781">
                          <a:solidFill>
                            <a:srgbClr val="000000"/>
                          </a:solidFill>
                          <a:latin typeface="Graphik"/>
                          <a:ea typeface="Graphik"/>
                          <a:cs typeface="Graphik"/>
                          <a:sym typeface="Graphik"/>
                        </a:rPr>
                        <a:t>60'</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5682"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tc>
                  <a:txBody>
                    <a:bodyPr/>
                    <a:lstStyle/>
                    <a:p>
                      <a:pPr algn="l">
                        <a:lnSpc>
                          <a:spcPts val="2137"/>
                        </a:lnSpc>
                        <a:defRPr/>
                      </a:pPr>
                      <a:r>
                        <a:rPr lang="en-US" sz="1781">
                          <a:solidFill>
                            <a:srgbClr val="000000"/>
                          </a:solidFill>
                          <a:latin typeface="Graphik"/>
                          <a:ea typeface="Graphik"/>
                          <a:cs typeface="Graphik"/>
                          <a:sym typeface="Graphik"/>
                        </a:rPr>
                        <a:t>Lunch</a:t>
                      </a:r>
                      <a:endParaRPr lang="en-US" sz="1100"/>
                    </a:p>
                  </a:txBody>
                  <a:tcPr marL="109086" marR="109086" marT="109086" marB="109086" anchor="ctr">
                    <a:lnL w="5682" cap="flat" cmpd="sng" algn="ctr">
                      <a:solidFill>
                        <a:srgbClr val="000000"/>
                      </a:solidFill>
                      <a:prstDash val="solid"/>
                      <a:round/>
                      <a:headEnd type="none" w="med" len="med"/>
                      <a:tailEnd type="none" w="med" len="med"/>
                    </a:lnL>
                    <a:lnR w="5682" cap="flat" cmpd="sng" algn="ctr">
                      <a:solidFill>
                        <a:srgbClr val="000000"/>
                      </a:solidFill>
                      <a:prstDash val="solid"/>
                      <a:round/>
                      <a:headEnd type="none" w="med" len="med"/>
                      <a:tailEnd type="none" w="med" len="med"/>
                    </a:lnR>
                    <a:lnT w="11363" cap="flat" cmpd="sng" algn="ctr">
                      <a:solidFill>
                        <a:srgbClr val="000000"/>
                      </a:solidFill>
                      <a:prstDash val="solid"/>
                      <a:round/>
                      <a:headEnd type="none" w="med" len="med"/>
                      <a:tailEnd type="none" w="med" len="med"/>
                    </a:lnT>
                    <a:lnB w="5682" cap="flat" cmpd="sng" algn="ctr">
                      <a:solidFill>
                        <a:srgbClr val="000000"/>
                      </a:solidFill>
                      <a:prstDash val="solid"/>
                      <a:round/>
                      <a:headEnd type="none" w="med" len="med"/>
                      <a:tailEnd type="none" w="med" len="med"/>
                    </a:lnB>
                    <a:solidFill>
                      <a:srgbClr val="F2EEF1"/>
                    </a:solidFill>
                  </a:tcPr>
                </a:tc>
                <a:extLst>
                  <a:ext uri="{0D108BD9-81ED-4DB2-BD59-A6C34878D82A}">
                    <a16:rowId xmlns:a16="http://schemas.microsoft.com/office/drawing/2014/main" val="10009"/>
                  </a:ext>
                </a:extLst>
              </a:tr>
            </a:tbl>
          </a:graphicData>
        </a:graphic>
      </p:graphicFrame>
      <p:sp>
        <p:nvSpPr>
          <p:cNvPr id="6" name="TextBox 6"/>
          <p:cNvSpPr txBox="1"/>
          <p:nvPr/>
        </p:nvSpPr>
        <p:spPr>
          <a:xfrm>
            <a:off x="3161544" y="527018"/>
            <a:ext cx="12079212" cy="1328453"/>
          </a:xfrm>
          <a:prstGeom prst="rect">
            <a:avLst/>
          </a:prstGeom>
        </p:spPr>
        <p:txBody>
          <a:bodyPr lIns="0" tIns="0" rIns="0" bIns="0" rtlCol="0" anchor="t">
            <a:spAutoFit/>
          </a:bodyPr>
          <a:lstStyle/>
          <a:p>
            <a:pPr algn="ctr">
              <a:lnSpc>
                <a:spcPts val="9722"/>
              </a:lnSpc>
            </a:pPr>
            <a:r>
              <a:rPr lang="en-US" sz="8381">
                <a:solidFill>
                  <a:srgbClr val="FFFFFF"/>
                </a:solidFill>
                <a:latin typeface="Graphik Bold"/>
                <a:ea typeface="Graphik Bold"/>
                <a:cs typeface="Graphik Bold"/>
                <a:sym typeface="Graphik Bold"/>
              </a:rPr>
              <a:t>Programme</a:t>
            </a:r>
            <a:r>
              <a:rPr lang="en-US" sz="8381">
                <a:solidFill>
                  <a:srgbClr val="FBBC43"/>
                </a:solidFill>
                <a:latin typeface="Graphik Bold"/>
                <a:ea typeface="Graphik Bold"/>
                <a:cs typeface="Graphik Bold"/>
                <a:sym typeface="Graphik Bold"/>
              </a:rPr>
              <a:t> day 3</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1648356" y="8446063"/>
            <a:ext cx="15610944" cy="77917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Which role can you play in step 4 to make sure brands and other supply chain partners implement their due diligence effectively?</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4805764" y="2859265"/>
            <a:ext cx="8676472" cy="5199260"/>
          </a:xfrm>
          <a:custGeom>
            <a:avLst/>
            <a:gdLst/>
            <a:ahLst/>
            <a:cxnLst/>
            <a:rect l="l" t="t" r="r" b="b"/>
            <a:pathLst>
              <a:path w="8676472" h="5199260">
                <a:moveTo>
                  <a:pt x="0" y="0"/>
                </a:moveTo>
                <a:lnTo>
                  <a:pt x="8676472" y="0"/>
                </a:lnTo>
                <a:lnTo>
                  <a:pt x="8676472" y="5199260"/>
                </a:lnTo>
                <a:lnTo>
                  <a:pt x="0" y="5199260"/>
                </a:lnTo>
                <a:lnTo>
                  <a:pt x="0" y="0"/>
                </a:lnTo>
                <a:close/>
              </a:path>
            </a:pathLst>
          </a:custGeom>
          <a:blipFill>
            <a:blip r:embed="rId5"/>
            <a:stretch>
              <a:fillRect/>
            </a:stretch>
          </a:blipFill>
        </p:spPr>
        <p:txBody>
          <a:bodyPr/>
          <a:lstStyle/>
          <a:p>
            <a:endParaRPr lang="nl-NL"/>
          </a:p>
        </p:txBody>
      </p:sp>
      <p:sp>
        <p:nvSpPr>
          <p:cNvPr id="8" name="Freeform 8"/>
          <p:cNvSpPr/>
          <p:nvPr/>
        </p:nvSpPr>
        <p:spPr>
          <a:xfrm>
            <a:off x="4018543" y="6115284"/>
            <a:ext cx="3732032" cy="2187904"/>
          </a:xfrm>
          <a:custGeom>
            <a:avLst/>
            <a:gdLst/>
            <a:ahLst/>
            <a:cxnLst/>
            <a:rect l="l" t="t" r="r" b="b"/>
            <a:pathLst>
              <a:path w="3732032" h="2187904">
                <a:moveTo>
                  <a:pt x="0" y="0"/>
                </a:moveTo>
                <a:lnTo>
                  <a:pt x="3732032" y="0"/>
                </a:lnTo>
                <a:lnTo>
                  <a:pt x="3732032" y="2187904"/>
                </a:lnTo>
                <a:lnTo>
                  <a:pt x="0" y="21879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948399"/>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Role of Trade Unions</a:t>
            </a:r>
          </a:p>
        </p:txBody>
      </p:sp>
      <p:sp>
        <p:nvSpPr>
          <p:cNvPr id="3" name="TextBox 3"/>
          <p:cNvSpPr txBox="1"/>
          <p:nvPr/>
        </p:nvSpPr>
        <p:spPr>
          <a:xfrm>
            <a:off x="2538756" y="3431935"/>
            <a:ext cx="13210488" cy="6686804"/>
          </a:xfrm>
          <a:prstGeom prst="rect">
            <a:avLst/>
          </a:prstGeom>
        </p:spPr>
        <p:txBody>
          <a:bodyPr lIns="0" tIns="0" rIns="0" bIns="0" rtlCol="0" anchor="t">
            <a:spAutoFit/>
          </a:bodyPr>
          <a:lstStyle/>
          <a:p>
            <a:pPr algn="l">
              <a:lnSpc>
                <a:spcPts val="4408"/>
              </a:lnSpc>
            </a:pPr>
            <a:r>
              <a:rPr lang="en-US" sz="3800">
                <a:solidFill>
                  <a:srgbClr val="FFFFFF"/>
                </a:solidFill>
                <a:latin typeface="Graphik"/>
                <a:ea typeface="Graphik"/>
                <a:cs typeface="Graphik"/>
                <a:sym typeface="Graphik"/>
              </a:rPr>
              <a:t>As a trade union you can:</a:t>
            </a:r>
          </a:p>
          <a:p>
            <a:pPr algn="l">
              <a:lnSpc>
                <a:spcPts val="4408"/>
              </a:lnSpc>
            </a:pPr>
            <a:endParaRPr lang="en-US" sz="3800">
              <a:solidFill>
                <a:srgbClr val="FFFFFF"/>
              </a:solidFill>
              <a:latin typeface="Graphik"/>
              <a:ea typeface="Graphik"/>
              <a:cs typeface="Graphik"/>
              <a:sym typeface="Graphik"/>
            </a:endParaRPr>
          </a:p>
          <a:p>
            <a:pPr marL="820421" lvl="1" indent="-410210" algn="l">
              <a:lnSpc>
                <a:spcPts val="4408"/>
              </a:lnSpc>
              <a:buFont typeface="Arial"/>
              <a:buChar char="•"/>
            </a:pPr>
            <a:r>
              <a:rPr lang="en-US" sz="3800">
                <a:solidFill>
                  <a:srgbClr val="FFFFFF"/>
                </a:solidFill>
                <a:latin typeface="Graphik"/>
                <a:ea typeface="Graphik"/>
                <a:cs typeface="Graphik"/>
                <a:sym typeface="Graphik"/>
              </a:rPr>
              <a:t>Support companies in their monitoring as you are well connected to the workforce</a:t>
            </a:r>
          </a:p>
          <a:p>
            <a:pPr marL="820421" lvl="1" indent="-410210" algn="l">
              <a:lnSpc>
                <a:spcPts val="4408"/>
              </a:lnSpc>
              <a:buFont typeface="Arial"/>
              <a:buChar char="•"/>
            </a:pPr>
            <a:r>
              <a:rPr lang="en-US" sz="3800">
                <a:solidFill>
                  <a:srgbClr val="FFFFFF"/>
                </a:solidFill>
                <a:latin typeface="Graphik"/>
                <a:ea typeface="Graphik"/>
                <a:cs typeface="Graphik"/>
                <a:sym typeface="Graphik"/>
              </a:rPr>
              <a:t>Participate in audits</a:t>
            </a:r>
          </a:p>
          <a:p>
            <a:pPr marL="820421" lvl="1" indent="-410210" algn="l">
              <a:lnSpc>
                <a:spcPts val="4408"/>
              </a:lnSpc>
              <a:buFont typeface="Arial"/>
              <a:buChar char="•"/>
            </a:pPr>
            <a:r>
              <a:rPr lang="en-US" sz="3800">
                <a:solidFill>
                  <a:srgbClr val="FFFFFF"/>
                </a:solidFill>
                <a:latin typeface="Graphik"/>
                <a:ea typeface="Graphik"/>
                <a:cs typeface="Graphik"/>
                <a:sym typeface="Graphik"/>
              </a:rPr>
              <a:t>Share information with local authorities like labour inspection</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4855726"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120578" y="562381"/>
            <a:ext cx="1853641" cy="1853641"/>
          </a:xfrm>
          <a:custGeom>
            <a:avLst/>
            <a:gdLst/>
            <a:ahLst/>
            <a:cxnLst/>
            <a:rect l="l" t="t" r="r" b="b"/>
            <a:pathLst>
              <a:path w="1853641" h="1853641">
                <a:moveTo>
                  <a:pt x="0" y="0"/>
                </a:moveTo>
                <a:lnTo>
                  <a:pt x="1853641" y="0"/>
                </a:lnTo>
                <a:lnTo>
                  <a:pt x="1853641" y="1853641"/>
                </a:lnTo>
                <a:lnTo>
                  <a:pt x="0" y="185364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673282"/>
        </a:solidFill>
        <a:effectLst/>
      </p:bgPr>
    </p:bg>
    <p:spTree>
      <p:nvGrpSpPr>
        <p:cNvPr id="1" name=""/>
        <p:cNvGrpSpPr/>
        <p:nvPr/>
      </p:nvGrpSpPr>
      <p:grpSpPr>
        <a:xfrm>
          <a:off x="0" y="0"/>
          <a:ext cx="0" cy="0"/>
          <a:chOff x="0" y="0"/>
          <a:chExt cx="0" cy="0"/>
        </a:xfrm>
      </p:grpSpPr>
      <p:sp>
        <p:nvSpPr>
          <p:cNvPr id="2" name="TextBox 2"/>
          <p:cNvSpPr txBox="1"/>
          <p:nvPr/>
        </p:nvSpPr>
        <p:spPr>
          <a:xfrm>
            <a:off x="1648356" y="981075"/>
            <a:ext cx="14991287" cy="1818984"/>
          </a:xfrm>
          <a:prstGeom prst="rect">
            <a:avLst/>
          </a:prstGeom>
        </p:spPr>
        <p:txBody>
          <a:bodyPr lIns="0" tIns="0" rIns="0" bIns="0" rtlCol="0" anchor="t">
            <a:spAutoFit/>
          </a:bodyPr>
          <a:lstStyle/>
          <a:p>
            <a:pPr algn="ctr">
              <a:lnSpc>
                <a:spcPts val="6893"/>
              </a:lnSpc>
            </a:pPr>
            <a:r>
              <a:rPr lang="en-US" sz="5942">
                <a:solidFill>
                  <a:srgbClr val="FBBC43"/>
                </a:solidFill>
                <a:latin typeface="Graphik Bold"/>
                <a:ea typeface="Graphik Bold"/>
                <a:cs typeface="Graphik Bold"/>
                <a:sym typeface="Graphik Bold"/>
              </a:rPr>
              <a:t>Step 4  </a:t>
            </a:r>
            <a:r>
              <a:rPr lang="en-US" sz="5942">
                <a:solidFill>
                  <a:srgbClr val="FFFFFF"/>
                </a:solidFill>
                <a:latin typeface="Graphik Bold"/>
                <a:ea typeface="Graphik Bold"/>
                <a:cs typeface="Graphik Bold"/>
                <a:sym typeface="Graphik Bold"/>
              </a:rPr>
              <a:t>- Instrument: </a:t>
            </a:r>
          </a:p>
          <a:p>
            <a:pPr algn="ctr">
              <a:lnSpc>
                <a:spcPts val="6893"/>
              </a:lnSpc>
            </a:pPr>
            <a:r>
              <a:rPr lang="en-US" sz="5942">
                <a:solidFill>
                  <a:srgbClr val="FFFFFF"/>
                </a:solidFill>
                <a:latin typeface="Graphik Bold"/>
                <a:ea typeface="Graphik Bold"/>
                <a:cs typeface="Graphik Bold"/>
                <a:sym typeface="Graphik Bold"/>
              </a:rPr>
              <a:t>Fair Work Monitor</a:t>
            </a:r>
          </a:p>
        </p:txBody>
      </p:sp>
      <p:sp>
        <p:nvSpPr>
          <p:cNvPr id="3" name="TextBox 3"/>
          <p:cNvSpPr txBox="1"/>
          <p:nvPr/>
        </p:nvSpPr>
        <p:spPr>
          <a:xfrm>
            <a:off x="1338528" y="3686048"/>
            <a:ext cx="15610944" cy="7239254"/>
          </a:xfrm>
          <a:prstGeom prst="rect">
            <a:avLst/>
          </a:prstGeom>
        </p:spPr>
        <p:txBody>
          <a:bodyPr lIns="0" tIns="0" rIns="0" bIns="0" rtlCol="0" anchor="t">
            <a:spAutoFit/>
          </a:bodyPr>
          <a:lstStyle/>
          <a:p>
            <a:pPr marL="820421" lvl="1" indent="-410210" algn="l">
              <a:lnSpc>
                <a:spcPts val="4408"/>
              </a:lnSpc>
              <a:buFont typeface="Arial"/>
              <a:buChar char="•"/>
            </a:pPr>
            <a:r>
              <a:rPr lang="en-US" sz="3800">
                <a:solidFill>
                  <a:srgbClr val="FFFFFF"/>
                </a:solidFill>
                <a:latin typeface="Graphik"/>
                <a:ea typeface="Graphik"/>
                <a:cs typeface="Graphik"/>
                <a:sym typeface="Graphik"/>
              </a:rPr>
              <a:t>Data collection together with trade unions on key working conditions including wages, cost of living, overtime</a:t>
            </a:r>
          </a:p>
          <a:p>
            <a:pPr marL="820421" lvl="1" indent="-410210" algn="l">
              <a:lnSpc>
                <a:spcPts val="4408"/>
              </a:lnSpc>
              <a:buFont typeface="Arial"/>
              <a:buChar char="•"/>
            </a:pPr>
            <a:r>
              <a:rPr lang="en-US" sz="3800">
                <a:solidFill>
                  <a:srgbClr val="FFFFFF"/>
                </a:solidFill>
                <a:latin typeface="Graphik"/>
                <a:ea typeface="Graphik"/>
                <a:cs typeface="Graphik"/>
                <a:sym typeface="Graphik"/>
              </a:rPr>
              <a:t>Unions co-own the data that is collected, learn how to use the Fair Work Monitor for data collection, and are stimulated to use the data in their negotiations</a:t>
            </a:r>
          </a:p>
          <a:p>
            <a:pPr marL="820421" lvl="1" indent="-410210" algn="l">
              <a:lnSpc>
                <a:spcPts val="4408"/>
              </a:lnSpc>
              <a:buFont typeface="Arial"/>
              <a:buChar char="•"/>
            </a:pPr>
            <a:r>
              <a:rPr lang="en-US" sz="3800">
                <a:solidFill>
                  <a:srgbClr val="FFFFFF"/>
                </a:solidFill>
                <a:latin typeface="Graphik"/>
                <a:ea typeface="Graphik"/>
                <a:cs typeface="Graphik"/>
                <a:sym typeface="Graphik"/>
              </a:rPr>
              <a:t>CNV Internationaal supports the work of the partner trade unions by communicating results to key stakeholders in the supply chain</a:t>
            </a: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a:p>
            <a:pPr algn="l">
              <a:lnSpc>
                <a:spcPts val="4408"/>
              </a:lnSpc>
            </a:pPr>
            <a:endParaRPr lang="en-US" sz="3800">
              <a:solidFill>
                <a:srgbClr val="FFFFFF"/>
              </a:solidFill>
              <a:latin typeface="Graphik"/>
              <a:ea typeface="Graphik"/>
              <a:cs typeface="Graphik"/>
              <a:sym typeface="Graphik"/>
            </a:endParaRPr>
          </a:p>
        </p:txBody>
      </p:sp>
      <p:grpSp>
        <p:nvGrpSpPr>
          <p:cNvPr id="4" name="Group 4"/>
          <p:cNvGrpSpPr/>
          <p:nvPr/>
        </p:nvGrpSpPr>
        <p:grpSpPr>
          <a:xfrm>
            <a:off x="15466432" y="277300"/>
            <a:ext cx="2403574" cy="240357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12700">
              <a:solidFill>
                <a:srgbClr val="000000"/>
              </a:solidFill>
            </a:ln>
          </p:spPr>
          <p:txBody>
            <a:bodyPr/>
            <a:lstStyle/>
            <a:p>
              <a:endParaRPr lang="nl-NL"/>
            </a:p>
          </p:txBody>
        </p:sp>
      </p:grpSp>
      <p:sp>
        <p:nvSpPr>
          <p:cNvPr id="6" name="Freeform 6"/>
          <p:cNvSpPr/>
          <p:nvPr/>
        </p:nvSpPr>
        <p:spPr>
          <a:xfrm>
            <a:off x="15685347" y="660474"/>
            <a:ext cx="1899424" cy="1899424"/>
          </a:xfrm>
          <a:custGeom>
            <a:avLst/>
            <a:gdLst/>
            <a:ahLst/>
            <a:cxnLst/>
            <a:rect l="l" t="t" r="r" b="b"/>
            <a:pathLst>
              <a:path w="1899424" h="1899424">
                <a:moveTo>
                  <a:pt x="0" y="0"/>
                </a:moveTo>
                <a:lnTo>
                  <a:pt x="1899423" y="0"/>
                </a:lnTo>
                <a:lnTo>
                  <a:pt x="1899423" y="1899423"/>
                </a:lnTo>
                <a:lnTo>
                  <a:pt x="0" y="18994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1529</TotalTime>
  <Words>29010</Words>
  <Application>Microsoft Office PowerPoint</Application>
  <PresentationFormat>Aangepast</PresentationFormat>
  <Paragraphs>2107</Paragraphs>
  <Slides>112</Slides>
  <Notes>107</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112</vt:i4>
      </vt:variant>
    </vt:vector>
  </HeadingPairs>
  <TitlesOfParts>
    <vt:vector size="119" baseType="lpstr">
      <vt:lpstr>Graphik Bold</vt:lpstr>
      <vt:lpstr>Graphik Italics</vt:lpstr>
      <vt:lpstr>Graphik Medium</vt:lpstr>
      <vt:lpstr>Arial</vt:lpstr>
      <vt:lpstr>Graphik</vt:lpstr>
      <vt:lpstr>Calibri</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General awareness training</dc:title>
  <cp:lastModifiedBy>Margot Offerijns</cp:lastModifiedBy>
  <cp:revision>17</cp:revision>
  <dcterms:created xsi:type="dcterms:W3CDTF">2006-08-16T00:00:00Z</dcterms:created>
  <dcterms:modified xsi:type="dcterms:W3CDTF">2024-09-03T13:11:12Z</dcterms:modified>
  <dc:identifier>DAGBYR2ukF0</dc:identifier>
</cp:coreProperties>
</file>