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18288000" cy="10287000"/>
  <p:notesSz cx="6858000" cy="9144000"/>
  <p:embeddedFontLst>
    <p:embeddedFont>
      <p:font typeface="Abadi" panose="020B0604020104020204" pitchFamily="34" charset="0"/>
      <p:regular r:id="rId9"/>
    </p:embeddedFont>
    <p:embeddedFont>
      <p:font typeface="Khmer OS" panose="020B0604020202020204" charset="0"/>
      <p:regular r:id="rId10"/>
      <p:italic r:id="rId11"/>
      <p:boldItalic r:id="rId12"/>
    </p:embeddedFont>
    <p:embeddedFont>
      <p:font typeface="Khmer OS Battambang" panose="020B0604020202020204" charset="0"/>
      <p:regular r:id="rId13"/>
      <p:bold r:id="rId14"/>
    </p:embeddedFont>
    <p:embeddedFont>
      <p:font typeface="Khmer OS Moul" panose="020B0604020202020204" charset="0"/>
      <p:regular r:id="rId15"/>
    </p:embeddedFont>
    <p:embeddedFont>
      <p:font typeface="Khmer OS Muol Light" panose="020B0604020202020204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5" d="100"/>
          <a:sy n="55" d="100"/>
        </p:scale>
        <p:origin x="662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51559" y="-146709"/>
            <a:ext cx="18339559" cy="9910065"/>
          </a:xfrm>
          <a:custGeom>
            <a:avLst/>
            <a:gdLst/>
            <a:ahLst/>
            <a:cxnLst/>
            <a:rect l="l" t="t" r="r" b="b"/>
            <a:pathLst>
              <a:path w="18339559" h="9910065">
                <a:moveTo>
                  <a:pt x="0" y="0"/>
                </a:moveTo>
                <a:lnTo>
                  <a:pt x="18339559" y="0"/>
                </a:lnTo>
                <a:lnTo>
                  <a:pt x="18339559" y="9910065"/>
                </a:lnTo>
                <a:lnTo>
                  <a:pt x="0" y="991006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4832" b="-1483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-44830" y="2134466"/>
            <a:ext cx="18339559" cy="8344951"/>
          </a:xfrm>
          <a:custGeom>
            <a:avLst/>
            <a:gdLst/>
            <a:ahLst/>
            <a:cxnLst/>
            <a:rect l="l" t="t" r="r" b="b"/>
            <a:pathLst>
              <a:path w="18287871" h="8344951">
                <a:moveTo>
                  <a:pt x="0" y="0"/>
                </a:moveTo>
                <a:lnTo>
                  <a:pt x="18287871" y="0"/>
                </a:lnTo>
                <a:lnTo>
                  <a:pt x="18287871" y="8344951"/>
                </a:lnTo>
                <a:lnTo>
                  <a:pt x="0" y="8344951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76000"/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-44830" y="8904617"/>
            <a:ext cx="18339559" cy="1596525"/>
            <a:chOff x="0" y="0"/>
            <a:chExt cx="4830172" cy="36032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4830172" cy="360321"/>
            </a:xfrm>
            <a:custGeom>
              <a:avLst/>
              <a:gdLst/>
              <a:ahLst/>
              <a:cxnLst/>
              <a:rect l="l" t="t" r="r" b="b"/>
              <a:pathLst>
                <a:path w="4830172" h="360321">
                  <a:moveTo>
                    <a:pt x="0" y="0"/>
                  </a:moveTo>
                  <a:lnTo>
                    <a:pt x="4830172" y="0"/>
                  </a:lnTo>
                  <a:lnTo>
                    <a:pt x="4830172" y="360321"/>
                  </a:lnTo>
                  <a:lnTo>
                    <a:pt x="0" y="36032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66675"/>
              <a:ext cx="4830172" cy="42699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65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6672328" y="8690474"/>
            <a:ext cx="11615672" cy="1824956"/>
            <a:chOff x="0" y="0"/>
            <a:chExt cx="15487563" cy="24332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0333814" cy="2433275"/>
            </a:xfrm>
            <a:custGeom>
              <a:avLst/>
              <a:gdLst/>
              <a:ahLst/>
              <a:cxnLst/>
              <a:rect l="l" t="t" r="r" b="b"/>
              <a:pathLst>
                <a:path w="10333814" h="2433275">
                  <a:moveTo>
                    <a:pt x="0" y="0"/>
                  </a:moveTo>
                  <a:lnTo>
                    <a:pt x="10333814" y="0"/>
                  </a:lnTo>
                  <a:lnTo>
                    <a:pt x="10333814" y="2433275"/>
                  </a:lnTo>
                  <a:lnTo>
                    <a:pt x="0" y="243327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Freeform 10"/>
            <p:cNvSpPr/>
            <p:nvPr/>
          </p:nvSpPr>
          <p:spPr>
            <a:xfrm>
              <a:off x="10590500" y="387084"/>
              <a:ext cx="4897063" cy="2046191"/>
            </a:xfrm>
            <a:custGeom>
              <a:avLst/>
              <a:gdLst/>
              <a:ahLst/>
              <a:cxnLst/>
              <a:rect l="l" t="t" r="r" b="b"/>
              <a:pathLst>
                <a:path w="4897063" h="2046191">
                  <a:moveTo>
                    <a:pt x="0" y="0"/>
                  </a:moveTo>
                  <a:lnTo>
                    <a:pt x="4897063" y="0"/>
                  </a:lnTo>
                  <a:lnTo>
                    <a:pt x="4897063" y="2046191"/>
                  </a:lnTo>
                  <a:lnTo>
                    <a:pt x="0" y="204619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/>
              <a:stretch>
                <a:fillRect/>
              </a:stretch>
            </a:blipFill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1143000" y="5140036"/>
            <a:ext cx="16639515" cy="3712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741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m-KH" sz="4000" b="1" dirty="0">
                <a:solidFill>
                  <a:srgbClr val="FFFFFF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កញ្ចប់ឧបករណ៍វគ្គបណ្តុះបណ្តាលសម្រាប់សហជីព</a:t>
            </a:r>
          </a:p>
          <a:p>
            <a:pPr marL="0" marR="0" lvl="0" indent="0" algn="ctr" defTabSz="914400" rtl="0" eaLnBrk="1" fontAlgn="auto" latinLnBrk="0" hangingPunct="1">
              <a:lnSpc>
                <a:spcPts val="741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m-KH" sz="4000" b="1" dirty="0">
                <a:solidFill>
                  <a:srgbClr val="FFFFFF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ស្ដីពី</a:t>
            </a:r>
          </a:p>
          <a:p>
            <a:pPr marL="0" marR="0" lvl="0" indent="0" algn="ctr" defTabSz="914400" rtl="0" eaLnBrk="1" fontAlgn="auto" latinLnBrk="0" hangingPunct="1">
              <a:lnSpc>
                <a:spcPts val="741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m-KH" sz="4000" b="1" dirty="0">
                <a:solidFill>
                  <a:srgbClr val="FFFFFF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នីតិវិធីត្រួតពិនិត្យភាពត្រឹមត្រូវផ្នែកសិទ្ធិមនុស្ស និងបរិស្ថាន</a:t>
            </a:r>
            <a:r>
              <a:rPr lang="nl-NL" sz="4000" b="1" dirty="0">
                <a:solidFill>
                  <a:srgbClr val="FFFFFF"/>
                </a:solidFill>
                <a:latin typeface="Khmer OS Muol Light" panose="02000500000000020004" pitchFamily="2" charset="0"/>
                <a:ea typeface="Graphik Bold"/>
                <a:cs typeface="Khmer OS Muol Light" panose="02000500000000020004" pitchFamily="2" charset="0"/>
                <a:sym typeface="Graphik Bold"/>
              </a:rPr>
              <a:t> (HREDD)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Khmer OS Muol Light" panose="02000500000000020004" pitchFamily="2" charset="0"/>
              <a:ea typeface="Graphik Bold"/>
              <a:cs typeface="Khmer OS Muol Light" panose="02000500000000020004" pitchFamily="2" charset="0"/>
              <a:sym typeface="Graphik 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82245" y="1666257"/>
            <a:ext cx="17923511" cy="8370108"/>
            <a:chOff x="0" y="0"/>
            <a:chExt cx="5172175" cy="241535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72175" cy="2415356"/>
            </a:xfrm>
            <a:custGeom>
              <a:avLst/>
              <a:gdLst/>
              <a:ahLst/>
              <a:cxnLst/>
              <a:rect l="l" t="t" r="r" b="b"/>
              <a:pathLst>
                <a:path w="5172175" h="2415356">
                  <a:moveTo>
                    <a:pt x="22029" y="0"/>
                  </a:moveTo>
                  <a:lnTo>
                    <a:pt x="5150146" y="0"/>
                  </a:lnTo>
                  <a:cubicBezTo>
                    <a:pt x="5155988" y="0"/>
                    <a:pt x="5161591" y="2321"/>
                    <a:pt x="5165722" y="6452"/>
                  </a:cubicBezTo>
                  <a:cubicBezTo>
                    <a:pt x="5169854" y="10583"/>
                    <a:pt x="5172175" y="16187"/>
                    <a:pt x="5172175" y="22029"/>
                  </a:cubicBezTo>
                  <a:lnTo>
                    <a:pt x="5172175" y="2393327"/>
                  </a:lnTo>
                  <a:cubicBezTo>
                    <a:pt x="5172175" y="2399170"/>
                    <a:pt x="5169854" y="2404773"/>
                    <a:pt x="5165722" y="2408904"/>
                  </a:cubicBezTo>
                  <a:cubicBezTo>
                    <a:pt x="5161591" y="2413035"/>
                    <a:pt x="5155988" y="2415356"/>
                    <a:pt x="5150146" y="2415356"/>
                  </a:cubicBezTo>
                  <a:lnTo>
                    <a:pt x="22029" y="2415356"/>
                  </a:lnTo>
                  <a:cubicBezTo>
                    <a:pt x="9863" y="2415356"/>
                    <a:pt x="0" y="2405493"/>
                    <a:pt x="0" y="2393327"/>
                  </a:cubicBezTo>
                  <a:lnTo>
                    <a:pt x="0" y="22029"/>
                  </a:lnTo>
                  <a:cubicBezTo>
                    <a:pt x="0" y="9863"/>
                    <a:pt x="9863" y="0"/>
                    <a:pt x="22029" y="0"/>
                  </a:cubicBezTo>
                  <a:close/>
                </a:path>
              </a:pathLst>
            </a:custGeom>
            <a:solidFill>
              <a:srgbClr val="F7F7F7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5172175" cy="248203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-30480" y="250635"/>
            <a:ext cx="17923511" cy="9733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8214"/>
              </a:lnSpc>
            </a:pPr>
            <a:r>
              <a:rPr lang="km-KH" sz="4000" b="1" dirty="0">
                <a:solidFill>
                  <a:srgbClr val="FFC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កញ្ចប់ឧបករណ៍វគ្គបណ្តុះបណ្តាលស្ដីពី </a:t>
            </a:r>
            <a:r>
              <a:rPr lang="en-US" sz="4000" b="1" dirty="0">
                <a:solidFill>
                  <a:srgbClr val="FFC000"/>
                </a:solidFill>
                <a:latin typeface="Times New Roman" panose="02020603050405020304" pitchFamily="18" charset="0"/>
                <a:ea typeface="Graphik Bold"/>
                <a:cs typeface="Times New Roman" panose="02020603050405020304" pitchFamily="18" charset="0"/>
                <a:sym typeface="Graphik Bold"/>
              </a:rPr>
              <a:t>HREDD</a:t>
            </a:r>
            <a:r>
              <a:rPr lang="km-KH" sz="4000" b="1" dirty="0">
                <a:solidFill>
                  <a:srgbClr val="FFC000"/>
                </a:solidFill>
                <a:latin typeface="Times New Roman" panose="02020603050405020304" pitchFamily="18" charset="0"/>
                <a:ea typeface="Graphik Bold"/>
                <a:cs typeface="Times New Roman" panose="02020603050405020304" pitchFamily="18" charset="0"/>
                <a:sym typeface="Graphik Bold"/>
              </a:rPr>
              <a:t> </a:t>
            </a:r>
            <a:r>
              <a:rPr lang="km-KH" sz="4000" b="1" dirty="0">
                <a:solidFill>
                  <a:schemeClr val="bg2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សម្រាប់សហជីព</a:t>
            </a:r>
            <a:endParaRPr lang="en-US" sz="4000" b="1" dirty="0">
              <a:solidFill>
                <a:schemeClr val="bg2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20396" y="1666257"/>
            <a:ext cx="17282718" cy="58304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" panose="02000500000000000000" pitchFamily="2" charset="0"/>
                <a:sym typeface="Graphik"/>
              </a:rPr>
              <a:t>	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ដោយមានតម្រូវការកាន់តែច្រើនឡើងឱ្យក្រុមហ៊ុនត្រូវបញ្ឈប់ ទប់ស្កាត់ និង / ឬកាត់បន្ថយផលប៉ះពាល់់អវិជ្ជមានរបស់ខ្លួនមកលើប្រជាជន និងភពផែនដីនៅក្នុងសង្វាក់តម្លៃអន្តរជាតិ ហេតុនេះតួនាទីរបស់សហជីពកាន់តែមានភាពពាក់ព័ន្ធឡើងៗជារៀងរាល់ថ្ងៃ។ ចាប់តាំងពីការអនុម័តលើ</a:t>
            </a:r>
            <a:r>
              <a:rPr lang="km-KH" sz="2000" u="sng" dirty="0">
                <a:solidFill>
                  <a:schemeClr val="tx2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គោលការណ៍ណែនាំអង្គការសហប្រជាជាតិស្តីពីអាជីវកម្ម និងសិទ្ធិមនុស្ស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ក្នុងឆ្នាំ២០១១ និងការដាក់បញ្ចូលគោលការណ៍ណែនាំទាំងនេះទៅក្នុង</a:t>
            </a:r>
            <a:r>
              <a:rPr lang="km-KH" sz="2000" u="sng" dirty="0">
                <a:solidFill>
                  <a:schemeClr val="tx2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គោលការណ៍ណែនាំ </a:t>
            </a:r>
            <a:r>
              <a:rPr lang="en-US" sz="2000" u="sng" dirty="0">
                <a:solidFill>
                  <a:schemeClr val="tx2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OECD</a:t>
            </a:r>
            <a:r>
              <a:rPr lang="km-KH" sz="2000" u="sng" dirty="0">
                <a:solidFill>
                  <a:schemeClr val="tx2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សម្រាប់សហគ្រាសពហុជាតិ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(ធ្វើបច្ចុប្បន្នភាពក្នុងឆ្នាំ២០២៣) មក  ក្រុមហ៊ុននៅទូទាំងពិភពលោកត្រូវបានរំពឹងថានឹងអនុវត្ត​នីតិវិធីត្រួតពិនិត្យភាពត្រឹមត្រូវដោយបង្ហាញអំពីគណនេយ្យភាពរបស់ខ្លួនទាក់ទងជាមួយសិទ្ធិមនុស្ស ក្នុងនោះក៏រួមមានទាំងសិទ្ធិការងារ និងសិទ្ធិបរិស្ថានផងដែរនៅក្នុងសង្វាក់តម្លៃទាំងមូលរបស់ខ្លួន។ បច្ចុប្បន្នមានរដ្ឋាភិបាលកាន់តែច្រើនឡើងៗកំពុងដាក់ចេញនូវ​​លិខិតបទដ្ឋានគតិយុត្តិដោយរួមបញ្ចូលគោលការណ៍ណែនាំទាំងនេះ ដែលតម្រូវឱ្យក្រុមហ៊ុនត្រូវអនុវត្តនីតិវិធីត្រួតពិនិត្យភាពត្រឹមត្រូវផ្នែកសិទ្ធិមនុស្ស និងបរិស្ថាន (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HREDD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)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។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	បរិបទនេះផ្តល់ឱកាសដ៏ពិសេសមួយដល់សហជីពដើម្បីទាមទារតួនាទីរបស់ខ្លួនក្នុងនាមជាអ្នកពាក់ព័ន្ធដ៏សំខាន់នៅក្នុងដំណើរការ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HREDD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។ ជាកាចាំបាច់ណាស់ដែលសហជីព និងភាគីពាក់ព័ន្ធដទៃទៀតត្រូវយល់ច្បាស់ថាសហជីពដែលជាម្ចាស់សិទ្ធិមានសារសំខាន់កម្រិតណានៅក្នុងដំណើរការនេះ។ ទោះយ៉ាងនេះក្តី សហជីពអាចបំពេញតួនាទីនេះបាន លុះត្រាណាតែពួកគេមានចំណេះដឹងស៊ីជម្រៅស្តីពីដំណើរការនីតិវិធីត្រួតពិនិត្យភាពត្រឹមត្រូវប៉ុណ្ណោះ។ ហេតុដូច្នេះកញ្ចប់ឧបករណ៍នេះត្រូវបានអភិវឌ្ឍ​ឡើងក្នុងគោលបំណងដូចដែលបានពោលខាងលើ៖ ដើម្បីមានឯកសាររួចរាល់ជាស្រេចដោយផ្តោតជាចំពោះសម្រាប់សហជីពដើម្បីកសាងការយល់ដឹងរបស់ខ្លួនស្តីពី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HREDD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និងតួនាទីដែលសហជីពអាចចូលរួមនៅក្នុងជំហាននីមួយៗនៃនីតិវិធីត្រួតពិនិត្យភាពត្រឹមត្រូវ។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ctr">
              <a:lnSpc>
                <a:spcPts val="5880"/>
              </a:lnSpc>
            </a:pPr>
            <a:endParaRPr lang="en-US" sz="2400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82245" y="1669114"/>
            <a:ext cx="17923511" cy="8480621"/>
            <a:chOff x="0" y="0"/>
            <a:chExt cx="5172175" cy="2447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72175" cy="2447247"/>
            </a:xfrm>
            <a:custGeom>
              <a:avLst/>
              <a:gdLst/>
              <a:ahLst/>
              <a:cxnLst/>
              <a:rect l="l" t="t" r="r" b="b"/>
              <a:pathLst>
                <a:path w="5172175" h="2447247">
                  <a:moveTo>
                    <a:pt x="22029" y="0"/>
                  </a:moveTo>
                  <a:lnTo>
                    <a:pt x="5150146" y="0"/>
                  </a:lnTo>
                  <a:cubicBezTo>
                    <a:pt x="5155988" y="0"/>
                    <a:pt x="5161591" y="2321"/>
                    <a:pt x="5165722" y="6452"/>
                  </a:cubicBezTo>
                  <a:cubicBezTo>
                    <a:pt x="5169854" y="10583"/>
                    <a:pt x="5172175" y="16187"/>
                    <a:pt x="5172175" y="22029"/>
                  </a:cubicBezTo>
                  <a:lnTo>
                    <a:pt x="5172175" y="2425218"/>
                  </a:lnTo>
                  <a:cubicBezTo>
                    <a:pt x="5172175" y="2437384"/>
                    <a:pt x="5162312" y="2447247"/>
                    <a:pt x="5150146" y="2447247"/>
                  </a:cubicBezTo>
                  <a:lnTo>
                    <a:pt x="22029" y="2447247"/>
                  </a:lnTo>
                  <a:cubicBezTo>
                    <a:pt x="9863" y="2447247"/>
                    <a:pt x="0" y="2437384"/>
                    <a:pt x="0" y="2425218"/>
                  </a:cubicBezTo>
                  <a:lnTo>
                    <a:pt x="0" y="22029"/>
                  </a:lnTo>
                  <a:cubicBezTo>
                    <a:pt x="0" y="9863"/>
                    <a:pt x="9863" y="0"/>
                    <a:pt x="22029" y="0"/>
                  </a:cubicBezTo>
                  <a:close/>
                </a:path>
              </a:pathLst>
            </a:custGeom>
            <a:solidFill>
              <a:srgbClr val="F7F7F7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5172175" cy="25139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410209" lvl="1" indent="-205105" algn="ctr">
                <a:lnSpc>
                  <a:spcPts val="2659"/>
                </a:lnSpc>
                <a:buFont typeface="Arial"/>
                <a:buChar char="•"/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6978691" y="5594696"/>
            <a:ext cx="5639611" cy="4314900"/>
            <a:chOff x="0" y="0"/>
            <a:chExt cx="1485330" cy="113643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485330" cy="1136435"/>
            </a:xfrm>
            <a:custGeom>
              <a:avLst/>
              <a:gdLst/>
              <a:ahLst/>
              <a:cxnLst/>
              <a:rect l="l" t="t" r="r" b="b"/>
              <a:pathLst>
                <a:path w="1485330" h="1136435">
                  <a:moveTo>
                    <a:pt x="70012" y="0"/>
                  </a:moveTo>
                  <a:lnTo>
                    <a:pt x="1415318" y="0"/>
                  </a:lnTo>
                  <a:cubicBezTo>
                    <a:pt x="1453984" y="0"/>
                    <a:pt x="1485330" y="31345"/>
                    <a:pt x="1485330" y="70012"/>
                  </a:cubicBezTo>
                  <a:lnTo>
                    <a:pt x="1485330" y="1066423"/>
                  </a:lnTo>
                  <a:cubicBezTo>
                    <a:pt x="1485330" y="1084991"/>
                    <a:pt x="1477953" y="1102799"/>
                    <a:pt x="1464824" y="1115929"/>
                  </a:cubicBezTo>
                  <a:cubicBezTo>
                    <a:pt x="1451694" y="1129058"/>
                    <a:pt x="1433886" y="1136435"/>
                    <a:pt x="1415318" y="1136435"/>
                  </a:cubicBezTo>
                  <a:lnTo>
                    <a:pt x="70012" y="1136435"/>
                  </a:lnTo>
                  <a:cubicBezTo>
                    <a:pt x="31345" y="1136435"/>
                    <a:pt x="0" y="1105089"/>
                    <a:pt x="0" y="1066423"/>
                  </a:cubicBezTo>
                  <a:lnTo>
                    <a:pt x="0" y="70012"/>
                  </a:lnTo>
                  <a:cubicBezTo>
                    <a:pt x="0" y="51443"/>
                    <a:pt x="7376" y="33636"/>
                    <a:pt x="20506" y="20506"/>
                  </a:cubicBezTo>
                  <a:cubicBezTo>
                    <a:pt x="33636" y="7376"/>
                    <a:pt x="51443" y="0"/>
                    <a:pt x="70012" y="0"/>
                  </a:cubicBezTo>
                  <a:close/>
                </a:path>
              </a:pathLst>
            </a:custGeom>
            <a:solidFill>
              <a:srgbClr val="FFC000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66675"/>
              <a:ext cx="1485330" cy="12031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7093002" y="5341539"/>
            <a:ext cx="5637179" cy="5078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25"/>
              </a:lnSpc>
            </a:pPr>
            <a:endParaRPr dirty="0"/>
          </a:p>
          <a:p>
            <a:pPr algn="l"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កញ្ចប់ទី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2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: សិក្ខាសាលានៅថ្នាក់ជាតិ</a:t>
            </a:r>
          </a:p>
          <a:p>
            <a:pPr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2.1 ការណែនាំ</a:t>
            </a:r>
          </a:p>
          <a:p>
            <a:pPr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2.2 សម្ភារៈបណ្តុះបណ្តាល</a:t>
            </a:r>
          </a:p>
          <a:p>
            <a:pPr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2.3 ឯកសារចែកដែលអាចផ្តល់ជូនជាជម្រើស</a:t>
            </a:r>
          </a:p>
          <a:p>
            <a:pPr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2.4 ឧទាហរណ៍លើករណីអំពីប្រទេសកម្ពុជា</a:t>
            </a:r>
            <a:endParaRPr lang="en-US" sz="2000" dirty="0">
              <a:solidFill>
                <a:srgbClr val="000000"/>
              </a:solidFill>
              <a:latin typeface="Khmer OS Battambang" panose="02000500000000020004" pitchFamily="2" charset="0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</p:txBody>
      </p:sp>
      <p:grpSp>
        <p:nvGrpSpPr>
          <p:cNvPr id="9" name="Group 9"/>
          <p:cNvGrpSpPr/>
          <p:nvPr/>
        </p:nvGrpSpPr>
        <p:grpSpPr>
          <a:xfrm>
            <a:off x="280886" y="5598505"/>
            <a:ext cx="6498107" cy="4314900"/>
            <a:chOff x="0" y="0"/>
            <a:chExt cx="1711436" cy="113643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711435" cy="1136435"/>
            </a:xfrm>
            <a:custGeom>
              <a:avLst/>
              <a:gdLst/>
              <a:ahLst/>
              <a:cxnLst/>
              <a:rect l="l" t="t" r="r" b="b"/>
              <a:pathLst>
                <a:path w="1711435" h="1136435">
                  <a:moveTo>
                    <a:pt x="60762" y="0"/>
                  </a:moveTo>
                  <a:lnTo>
                    <a:pt x="1650673" y="0"/>
                  </a:lnTo>
                  <a:cubicBezTo>
                    <a:pt x="1666789" y="0"/>
                    <a:pt x="1682244" y="6402"/>
                    <a:pt x="1693639" y="17797"/>
                  </a:cubicBezTo>
                  <a:cubicBezTo>
                    <a:pt x="1705034" y="29192"/>
                    <a:pt x="1711435" y="44647"/>
                    <a:pt x="1711435" y="60762"/>
                  </a:cubicBezTo>
                  <a:lnTo>
                    <a:pt x="1711435" y="1075673"/>
                  </a:lnTo>
                  <a:cubicBezTo>
                    <a:pt x="1711435" y="1091788"/>
                    <a:pt x="1705034" y="1107243"/>
                    <a:pt x="1693639" y="1118638"/>
                  </a:cubicBezTo>
                  <a:cubicBezTo>
                    <a:pt x="1682244" y="1130033"/>
                    <a:pt x="1666789" y="1136435"/>
                    <a:pt x="1650673" y="1136435"/>
                  </a:cubicBezTo>
                  <a:lnTo>
                    <a:pt x="60762" y="1136435"/>
                  </a:lnTo>
                  <a:cubicBezTo>
                    <a:pt x="44647" y="1136435"/>
                    <a:pt x="29192" y="1130033"/>
                    <a:pt x="17797" y="1118638"/>
                  </a:cubicBezTo>
                  <a:cubicBezTo>
                    <a:pt x="6402" y="1107243"/>
                    <a:pt x="0" y="1091788"/>
                    <a:pt x="0" y="1075673"/>
                  </a:cubicBezTo>
                  <a:lnTo>
                    <a:pt x="0" y="60762"/>
                  </a:lnTo>
                  <a:cubicBezTo>
                    <a:pt x="0" y="44647"/>
                    <a:pt x="6402" y="29192"/>
                    <a:pt x="17797" y="17797"/>
                  </a:cubicBezTo>
                  <a:cubicBezTo>
                    <a:pt x="29192" y="6402"/>
                    <a:pt x="44647" y="0"/>
                    <a:pt x="60762" y="0"/>
                  </a:cubicBezTo>
                  <a:close/>
                </a:path>
              </a:pathLst>
            </a:custGeom>
            <a:solidFill>
              <a:srgbClr val="FFC000"/>
            </a:solidFill>
          </p:spPr>
          <p:txBody>
            <a:bodyPr/>
            <a:lstStyle/>
            <a:p>
              <a:endParaRPr lang="nl-NL" dirty="0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66675"/>
              <a:ext cx="1711436" cy="12031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2732290" y="5594696"/>
            <a:ext cx="5154578" cy="4314900"/>
            <a:chOff x="0" y="0"/>
            <a:chExt cx="1357584" cy="1136435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357584" cy="1136435"/>
            </a:xfrm>
            <a:custGeom>
              <a:avLst/>
              <a:gdLst/>
              <a:ahLst/>
              <a:cxnLst/>
              <a:rect l="l" t="t" r="r" b="b"/>
              <a:pathLst>
                <a:path w="1357584" h="1136435">
                  <a:moveTo>
                    <a:pt x="76599" y="0"/>
                  </a:moveTo>
                  <a:lnTo>
                    <a:pt x="1280985" y="0"/>
                  </a:lnTo>
                  <a:cubicBezTo>
                    <a:pt x="1323290" y="0"/>
                    <a:pt x="1357584" y="34295"/>
                    <a:pt x="1357584" y="76599"/>
                  </a:cubicBezTo>
                  <a:lnTo>
                    <a:pt x="1357584" y="1059835"/>
                  </a:lnTo>
                  <a:cubicBezTo>
                    <a:pt x="1357584" y="1080150"/>
                    <a:pt x="1349514" y="1099634"/>
                    <a:pt x="1335149" y="1113999"/>
                  </a:cubicBezTo>
                  <a:cubicBezTo>
                    <a:pt x="1320784" y="1128364"/>
                    <a:pt x="1301300" y="1136435"/>
                    <a:pt x="1280985" y="1136435"/>
                  </a:cubicBezTo>
                  <a:lnTo>
                    <a:pt x="76599" y="1136435"/>
                  </a:lnTo>
                  <a:cubicBezTo>
                    <a:pt x="34295" y="1136435"/>
                    <a:pt x="0" y="1102140"/>
                    <a:pt x="0" y="1059835"/>
                  </a:cubicBezTo>
                  <a:lnTo>
                    <a:pt x="0" y="76599"/>
                  </a:lnTo>
                  <a:cubicBezTo>
                    <a:pt x="0" y="34295"/>
                    <a:pt x="34295" y="0"/>
                    <a:pt x="76599" y="0"/>
                  </a:cubicBezTo>
                  <a:close/>
                </a:path>
              </a:pathLst>
            </a:custGeom>
            <a:solidFill>
              <a:srgbClr val="FFC000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66675"/>
              <a:ext cx="1357584" cy="12031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5" name="TextBox 15"/>
          <p:cNvSpPr txBox="1"/>
          <p:nvPr/>
        </p:nvSpPr>
        <p:spPr>
          <a:xfrm>
            <a:off x="914027" y="144900"/>
            <a:ext cx="14530752" cy="11176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722"/>
              </a:lnSpc>
            </a:pPr>
            <a:r>
              <a:rPr lang="km-KH" sz="4400" b="1" dirty="0">
                <a:solidFill>
                  <a:srgbClr val="FFC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មាតិកា</a:t>
            </a:r>
            <a:r>
              <a:rPr lang="km-KH" sz="4400" b="1" dirty="0">
                <a:solidFill>
                  <a:schemeClr val="bg2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នៅក្នុងកញ្ចប់ឧបករណ៍</a:t>
            </a:r>
            <a:endParaRPr lang="en-US" sz="4400" b="1" dirty="0">
              <a:solidFill>
                <a:schemeClr val="bg2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558645" y="5341539"/>
            <a:ext cx="6309633" cy="60016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25"/>
              </a:lnSpc>
            </a:pPr>
            <a:endParaRPr dirty="0"/>
          </a:p>
          <a:p>
            <a:pPr algn="l"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កញ្ចប់ទី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 1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: វគ្គបណ្តុះបណ្តាលស៊ីជម្រៅស្តីពី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HREDD</a:t>
            </a:r>
            <a:endParaRPr lang="km-KH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Moul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1.1 </a:t>
            </a: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ការណែនាំ</a:t>
            </a:r>
            <a:endParaRPr lang="en-US" sz="2000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1.2 </a:t>
            </a: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សម្ភារៈបណ្តុះបណ្តាល</a:t>
            </a: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1.3 </a:t>
            </a: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ឯកសារចែកដែលអាចផ្តល់ជូនជាជម្រើស</a:t>
            </a: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1.4 </a:t>
            </a: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ឧទាហរណ៍អំពីករណីពីប្រទេសកម្ពុជា</a:t>
            </a:r>
            <a:endParaRPr lang="en-US" sz="2000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1.5</a:t>
            </a: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​ ឧទាហរណ៍អំពីការអនុវត្តល្អ</a:t>
            </a: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1.6 </a:t>
            </a: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ea typeface="Graphik"/>
                <a:cs typeface="Khmer OS Battambang" panose="02000500000000020004" pitchFamily="2" charset="0"/>
                <a:sym typeface="Graphik"/>
              </a:rPr>
              <a:t>ទម្រង់គម្រូសម្រាប់ផែនការសកម្មភាព</a:t>
            </a:r>
            <a:endParaRPr lang="en-US" sz="2000" dirty="0">
              <a:solidFill>
                <a:srgbClr val="000000"/>
              </a:solidFill>
              <a:latin typeface="Khmer OS Battambang" panose="02000500000000020004" pitchFamily="2" charset="0"/>
              <a:ea typeface="Graphik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" panose="02000500000000000000" pitchFamily="2" charset="0"/>
              <a:ea typeface="Graphik"/>
              <a:cs typeface="Khmer OS" panose="02000500000000000000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12938966" y="5341538"/>
            <a:ext cx="5057346" cy="46166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625"/>
              </a:lnSpc>
            </a:pPr>
            <a:endParaRPr dirty="0"/>
          </a:p>
          <a:p>
            <a:pPr algn="l"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កញ្ចប់ទី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3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 :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Moul" panose="02000500000000000000" pitchFamily="2" charset="0"/>
                <a:sym typeface="Graphik"/>
              </a:rPr>
              <a:t>សិក្ខាសាលានៅថ្នាក់មូលដ្ឋាន</a:t>
            </a:r>
          </a:p>
          <a:p>
            <a:pPr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3.1 ការណែនាំ</a:t>
            </a:r>
          </a:p>
          <a:p>
            <a:pPr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3.2 សម្ភារៈបណ្តុះបណ្តាល</a:t>
            </a:r>
          </a:p>
          <a:p>
            <a:pPr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3.3 ឯកសារចែកដែលអាចផ្តល់ជូនជាជម្រើស</a:t>
            </a:r>
          </a:p>
          <a:p>
            <a:pPr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3.4 ឧទាហរណ៍លើករណីអំពីប្រទេសកម្ពុជា</a:t>
            </a:r>
          </a:p>
          <a:p>
            <a:pPr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Khmer OS Battambang" panose="02000500000000020004" pitchFamily="2" charset="0"/>
                <a:cs typeface="Khmer OS Battambang" panose="02000500000000020004" pitchFamily="2" charset="0"/>
                <a:sym typeface="Graphik"/>
              </a:rPr>
              <a:t>3.5 ទម្រង់គម្រូសម្រាប់ផែនការសកម្មភាព</a:t>
            </a:r>
            <a:endParaRPr lang="en-US" sz="2000" dirty="0">
              <a:solidFill>
                <a:srgbClr val="000000"/>
              </a:solidFill>
              <a:latin typeface="Khmer OS Battambang" panose="02000500000000020004" pitchFamily="2" charset="0"/>
              <a:cs typeface="Khmer OS Battambang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  <a:p>
            <a:pPr algn="l">
              <a:lnSpc>
                <a:spcPts val="3625"/>
              </a:lnSpc>
            </a:pPr>
            <a:endParaRPr lang="en-US" sz="2589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279289" y="1787752"/>
            <a:ext cx="17503219" cy="2823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" panose="02000500000000000000" pitchFamily="2" charset="0"/>
                <a:sym typeface="Graphik"/>
              </a:rPr>
              <a:t>	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កញ្ចប់ឧបករណ៍បណ្តុះបណ្តាល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HREDD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របស់សហជីពត្រូវបានចែកចេញជាបីកញ្ចប់បណ្តុះបណ្តាលផ្សេងគ្នា ដើម្បីឱ្យត្រូវទៅតាមសេចក្តីត្រូវការវគ្គបណ្តុះបណ្តាលខុសៗ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គ្នា។ ភាពខុសគ្នានៃសម្ភារៈបណ្តុះបណ្តាលនេះ ទទួលស្គាល់អំពីទំហំខុសៗគ្នាដែលសហជីពក្នុងកម្រិតនីមួយៗត្រូវចូលរួមក្នុងដំណើរការ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HREDD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៖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ស្របពេលដែលថ្នាក់ដឹកនាំ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សហជីពមួយចំនួនអាចទទួលបានអត្ថប្រយោជន៍ពីវគ្គសិក្សាស៊ីជម្រៅ និងទូលំទូលាយស្តីអំពី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HREDD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និងគ្រប់តួនាទីទាំងអស់ដែលសហជីពអាចធ្វើបាននៅក្នុងដំណើរការនេះ សមាជិកសហជីពមួយចំនួនទៀតប្រហែលជាចង់ជ្រាបត្រឹមតែផ្នែកខ្លះនៃ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HREDD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ដែលទាក់ទងជាមួយការងារប្រចាំថ្ងៃរបស់ពួកគាត់ប៉ុណ្ណោះ។</a:t>
            </a:r>
          </a:p>
          <a:p>
            <a:pPr algn="l">
              <a:lnSpc>
                <a:spcPct val="150000"/>
              </a:lnSpc>
            </a:pP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	ដើម្បីយល់ច្បាស់ថាតើកញ្ចប់វគ្គបណ្តុះបណ្តាលណាមួយដែលសមស្រប និងមានសារប្រយោជន៍បំផុតសម្រាប់អ្នក ឬស្ថាប័នរបស់អ្នក យើងនឹងបង្ហាញអំពីគោលបំណង អ្នកទទួលព័ត៌មានគោលដៅ និងព័ត៌មានលម្អិតដទៃទៀតអំពីវគ្គបណ្តុះបណ្តាលជូននៅក្នុងទំព័រក្រោយៗទៀត។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82245" y="1669114"/>
            <a:ext cx="17923511" cy="8480621"/>
            <a:chOff x="0" y="0"/>
            <a:chExt cx="5172175" cy="2447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72175" cy="2447247"/>
            </a:xfrm>
            <a:custGeom>
              <a:avLst/>
              <a:gdLst/>
              <a:ahLst/>
              <a:cxnLst/>
              <a:rect l="l" t="t" r="r" b="b"/>
              <a:pathLst>
                <a:path w="5172175" h="2447247">
                  <a:moveTo>
                    <a:pt x="22029" y="0"/>
                  </a:moveTo>
                  <a:lnTo>
                    <a:pt x="5150146" y="0"/>
                  </a:lnTo>
                  <a:cubicBezTo>
                    <a:pt x="5155988" y="0"/>
                    <a:pt x="5161591" y="2321"/>
                    <a:pt x="5165722" y="6452"/>
                  </a:cubicBezTo>
                  <a:cubicBezTo>
                    <a:pt x="5169854" y="10583"/>
                    <a:pt x="5172175" y="16187"/>
                    <a:pt x="5172175" y="22029"/>
                  </a:cubicBezTo>
                  <a:lnTo>
                    <a:pt x="5172175" y="2425218"/>
                  </a:lnTo>
                  <a:cubicBezTo>
                    <a:pt x="5172175" y="2437384"/>
                    <a:pt x="5162312" y="2447247"/>
                    <a:pt x="5150146" y="2447247"/>
                  </a:cubicBezTo>
                  <a:lnTo>
                    <a:pt x="22029" y="2447247"/>
                  </a:lnTo>
                  <a:cubicBezTo>
                    <a:pt x="9863" y="2447247"/>
                    <a:pt x="0" y="2437384"/>
                    <a:pt x="0" y="2425218"/>
                  </a:cubicBezTo>
                  <a:lnTo>
                    <a:pt x="0" y="22029"/>
                  </a:lnTo>
                  <a:cubicBezTo>
                    <a:pt x="0" y="9863"/>
                    <a:pt x="9863" y="0"/>
                    <a:pt x="22029" y="0"/>
                  </a:cubicBezTo>
                  <a:close/>
                </a:path>
              </a:pathLst>
            </a:custGeom>
            <a:solidFill>
              <a:srgbClr val="F7F7F7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5172175" cy="25139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410209" lvl="1" indent="-205105" algn="ctr">
                <a:lnSpc>
                  <a:spcPts val="2659"/>
                </a:lnSpc>
                <a:buFont typeface="Arial"/>
                <a:buChar char="•"/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838200" y="173513"/>
            <a:ext cx="18476504" cy="11541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026"/>
              </a:lnSpc>
            </a:pPr>
            <a:r>
              <a:rPr lang="en-US" sz="7781" b="1" dirty="0">
                <a:solidFill>
                  <a:srgbClr val="FFC000"/>
                </a:solidFill>
                <a:latin typeface="Abadi" panose="020F0502020204030204" pitchFamily="34" charset="0"/>
                <a:ea typeface="Graphik Bold"/>
                <a:cs typeface="Graphik Bold"/>
                <a:sym typeface="Graphik Bold"/>
              </a:rPr>
              <a:t> </a:t>
            </a:r>
            <a:r>
              <a:rPr lang="km-KH" sz="4400" b="1" dirty="0">
                <a:solidFill>
                  <a:srgbClr val="FFC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កញ្ចប់ការបណ្តុះបណ្តាលស៊ីជម្រៅស្តីពី</a:t>
            </a:r>
            <a:r>
              <a:rPr lang="en-US" sz="4400" b="1" dirty="0">
                <a:solidFill>
                  <a:srgbClr val="FFC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 </a:t>
            </a:r>
            <a:r>
              <a:rPr lang="en-US" sz="4400" b="1" dirty="0">
                <a:solidFill>
                  <a:srgbClr val="FFC000"/>
                </a:solidFill>
                <a:latin typeface="Times New Roman" panose="02020603050405020304" pitchFamily="18" charset="0"/>
                <a:ea typeface="Graphik Bold"/>
                <a:cs typeface="Times New Roman" panose="02020603050405020304" pitchFamily="18" charset="0"/>
                <a:sym typeface="Graphik Bold"/>
              </a:rPr>
              <a:t>HREDD</a:t>
            </a:r>
            <a:r>
              <a:rPr lang="en-US" sz="4400" b="1" dirty="0">
                <a:solidFill>
                  <a:srgbClr val="FFC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 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328160" y="1770799"/>
            <a:ext cx="17522096" cy="78771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km-KH" sz="2400" b="1" dirty="0">
                <a:solidFill>
                  <a:srgbClr val="000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គោលបំណងចម្បង</a:t>
            </a:r>
            <a:endParaRPr lang="en-US" sz="2400" b="1" dirty="0">
              <a:solidFill>
                <a:srgbClr val="000000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  <a:p>
            <a:pPr marL="559180" lvl="1" indent="-279590" algn="l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ដើម្បីផ្តល់ការយល់ដឹងស៊ីជម្រៅជូនសហជីពស្តីពី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HREDD (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អនុលោមតាមគោលការណ៍ណែនាំ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OECD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សម្រាប់សហគ្រាសពហុជាតិ​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និង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UNGPs)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​​។</a:t>
            </a:r>
          </a:p>
          <a:p>
            <a:pPr marL="559180" lvl="1" indent="-279590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ដើម្បីផ្តល់ការយល់ដឹងស៊ីជម្រៅជូនដល់សហជីពស្តីពីតួនាទីដែលសហជីពនៅក្នុងប្រទេសផលិតអាចអនុវត្ត​បានពាក់ព័ន្ធជាមួយ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HREDD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</a:t>
            </a:r>
          </a:p>
          <a:p>
            <a:pPr marL="559180" lvl="1" indent="-279590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ដើម្បីត្រៀមខ្លួនសហជីពស្តីពីវិធីធ្វើយ៉ាងណាដើម្បីដើរតួនាទីយ៉ាងសកម្មនៅក្នុងនាមជាសហជីពនៅក្នុងដំណើរការ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HREDD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រួមទាំងការកំណត់ហានីភ័យផ្នែកសិទ្ធិមនុស្ស និងហានីភ័យផ្នែកបរិស្ថាន ជួយអភិវឌ្ឍយុទ្ធសាស្រ្តដើម្បីជួយកាត់បន្ថយហានីភ័យទាំងអស់នេះ ជួយពិនិត្យតាមដានការអនុវត្តផែនការកាត់បន្ថយហានីភ័យ និងគាំទ្រដល់ការប្រើ</a:t>
            </a:r>
            <a:r>
              <a:rPr lang="km-KH" sz="2400" dirty="0">
                <a:solidFill>
                  <a:srgbClr val="000000"/>
                </a:solidFill>
                <a:latin typeface="Khmer OS Battambang" panose="02000500000000000000" pitchFamily="2" charset="0"/>
                <a:ea typeface="Graphik"/>
                <a:cs typeface="Khmer OS Battambang" panose="02000500000000000000" pitchFamily="2" charset="0"/>
                <a:sym typeface="Graphik"/>
              </a:rPr>
              <a:t>ប្រាស់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យន្តការបណ្តឹងសារទុក្ខ​ប្រកបដោយសុវត្ថិភាព។​     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km-KH" sz="2400" b="1" dirty="0">
                <a:solidFill>
                  <a:srgbClr val="000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តើសម្រាប់នរណា?</a:t>
            </a:r>
            <a:endParaRPr lang="en-US" sz="2400" b="1" dirty="0">
              <a:solidFill>
                <a:srgbClr val="000000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  <a:p>
            <a:pPr marL="559180" lvl="1" indent="-279590" algn="l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ថ្នាក់ដឹកនាំសហជីព /​ សមាជិកសហជីពដែលនឹងមានតួនាទីយ៉ាងសកម្មនៅក្នុងសហជីពរបស់ខ្លួនដើម្បីគាំទ្រការអនុវត្ត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HREDD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ហើយដែលជាការល្អគួរតែទទួលខុសត្រូវក្នុងការផ្សព្វផ្សាយចំណេះដឹងស្តីពី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HREDD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នៅក្នុងសហជីពរបស់ខ្លួនទៅកាន់សមាជិកដទៃទៀតផងដែរ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។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km-KH" sz="2400" b="1" dirty="0">
                <a:solidFill>
                  <a:srgbClr val="000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ព័ត៌មានលម្អិតដទៃទៀត</a:t>
            </a:r>
            <a:endParaRPr lang="en-US" sz="2400" b="1" dirty="0">
              <a:solidFill>
                <a:srgbClr val="000000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  <a:p>
            <a:pPr marL="559180" lvl="1" indent="-279590" algn="l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ការបណ្តុះបណ្តាលនេះត្រូវបានតាក់តែងឡើងសម្រាប់អ្នកចូលរួម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10-25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នាក់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marL="559180" lvl="1" indent="-279590" algn="l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ក្រុមទាំងមូលត្រូវមានពេលវេលា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2,5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ថ្ងៃ (ឬស្មើនឹង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2,5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ម៉ោងក្នុងម៉ូឌុលនីមួយៗ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)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។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ctr">
              <a:lnSpc>
                <a:spcPts val="5880"/>
              </a:lnSpc>
            </a:pPr>
            <a:endParaRPr lang="en-US" sz="2800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82245" y="1669114"/>
            <a:ext cx="17923511" cy="8480621"/>
            <a:chOff x="0" y="0"/>
            <a:chExt cx="5172175" cy="2447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72175" cy="2447247"/>
            </a:xfrm>
            <a:custGeom>
              <a:avLst/>
              <a:gdLst/>
              <a:ahLst/>
              <a:cxnLst/>
              <a:rect l="l" t="t" r="r" b="b"/>
              <a:pathLst>
                <a:path w="5172175" h="2447247">
                  <a:moveTo>
                    <a:pt x="22029" y="0"/>
                  </a:moveTo>
                  <a:lnTo>
                    <a:pt x="5150146" y="0"/>
                  </a:lnTo>
                  <a:cubicBezTo>
                    <a:pt x="5155988" y="0"/>
                    <a:pt x="5161591" y="2321"/>
                    <a:pt x="5165722" y="6452"/>
                  </a:cubicBezTo>
                  <a:cubicBezTo>
                    <a:pt x="5169854" y="10583"/>
                    <a:pt x="5172175" y="16187"/>
                    <a:pt x="5172175" y="22029"/>
                  </a:cubicBezTo>
                  <a:lnTo>
                    <a:pt x="5172175" y="2425218"/>
                  </a:lnTo>
                  <a:cubicBezTo>
                    <a:pt x="5172175" y="2437384"/>
                    <a:pt x="5162312" y="2447247"/>
                    <a:pt x="5150146" y="2447247"/>
                  </a:cubicBezTo>
                  <a:lnTo>
                    <a:pt x="22029" y="2447247"/>
                  </a:lnTo>
                  <a:cubicBezTo>
                    <a:pt x="9863" y="2447247"/>
                    <a:pt x="0" y="2437384"/>
                    <a:pt x="0" y="2425218"/>
                  </a:cubicBezTo>
                  <a:lnTo>
                    <a:pt x="0" y="22029"/>
                  </a:lnTo>
                  <a:cubicBezTo>
                    <a:pt x="0" y="9863"/>
                    <a:pt x="9863" y="0"/>
                    <a:pt x="22029" y="0"/>
                  </a:cubicBezTo>
                  <a:close/>
                </a:path>
              </a:pathLst>
            </a:custGeom>
            <a:solidFill>
              <a:srgbClr val="F7F7F7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5172175" cy="25139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410209" lvl="1" indent="-205105" algn="ctr">
                <a:lnSpc>
                  <a:spcPts val="2659"/>
                </a:lnSpc>
                <a:buFont typeface="Arial"/>
                <a:buChar char="•"/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371600" y="287634"/>
            <a:ext cx="18476504" cy="10348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026"/>
              </a:lnSpc>
            </a:pPr>
            <a:r>
              <a:rPr lang="km-KH" sz="4400" b="1" dirty="0">
                <a:solidFill>
                  <a:srgbClr val="FFC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កញ្ចប់ឧបករណ៍បណ្តុះបណ្តាលនៅថ្នាក់ជាតិ</a:t>
            </a:r>
            <a:endParaRPr lang="en-US" sz="4400" b="1" dirty="0">
              <a:solidFill>
                <a:srgbClr val="FFC000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28160" y="1770799"/>
            <a:ext cx="17522096" cy="79614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m-KH" sz="2400" dirty="0">
                <a:solidFill>
                  <a:srgbClr val="000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គោលបំណងចម្បង</a:t>
            </a:r>
            <a:endParaRPr lang="en-US" sz="2400" dirty="0">
              <a:solidFill>
                <a:srgbClr val="000000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  <a:p>
            <a:pPr marL="559180" lvl="1" indent="-279590" algn="l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ដើម្បីផ្តល់ការយល់ដឹងកម្រិតមូលដ្ឋានជូនដល់ថ្នាក់ដឹកនាំសហជីពស្តីពី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HREDD (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អនុលោមតាមគោលការណ៍ណែនាំ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OECD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សម្រាប់សហគ្រាសពហុជាតិ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និង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UNGPs )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​​។</a:t>
            </a:r>
          </a:p>
          <a:p>
            <a:pPr marL="559180" lvl="1" indent="-279590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ដើម្បីផ្តល់ការយល់ដឹងកម្រិតមូលដ្ឋានជូនដល់ថ្នាក់ដឹកនាំសហជីពស្តីពីការអភិវឌ្ឍ​លិខិតបទដ្ឋានគតិយុត្តិ​ជុំវិញ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HREDD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</a:t>
            </a:r>
          </a:p>
          <a:p>
            <a:pPr marL="559180" lvl="1" indent="-279590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ដើម្បីផ្តល់ការយល់ដឹងកម្រិតមូលដ្ឋានជូនដល់ថ្នាក់ដឹកនាំសហជីពថាតើ​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HREDD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អាចផ្ដល់ឱកាស​អ្វីខ្លះ​សម្រាប់ការងារសហជីព។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>
              <a:lnSpc>
                <a:spcPct val="150000"/>
              </a:lnSpc>
            </a:pPr>
            <a:r>
              <a:rPr lang="km-KH" sz="2400" dirty="0">
                <a:solidFill>
                  <a:srgbClr val="000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តើសម្រាប់នរណា?</a:t>
            </a:r>
            <a:endParaRPr lang="en-US" sz="2400" dirty="0">
              <a:solidFill>
                <a:srgbClr val="000000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  <a:p>
            <a:pPr marL="559180" lvl="1" indent="-279590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ថ្នាក់ដឹកនាំសហជីពមក​ពី​សហភាព ឬសហព័ន្ធនៅថ្នាក់ជាតិ ដែលនឹងគាំទ្រដល់ការអនុវត្ត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HREDD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នៅកម្រិតខ្ពស់ ឧទាហរណ៍ដូចជាតាមរយៈការចូលរួមក្នុងកិច្ចសន្ទនារវាងអ្នកពាក់ព័ន្ធប្រកបដោយអត្ថន័យ។</a:t>
            </a:r>
          </a:p>
          <a:p>
            <a:pPr marL="559180" lvl="1" indent="-279590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សិក្ខាសាលានេះក៏មានភាពសមស្របផងដែរសម្រាប់បរិយាកាសត្រីភាគី ដោយរួមមានអ្នកពាក់ព័ន្ធដទៃទៀតដូចជានិយោជក/ សមាគមអាជីវកម្ម តួអង្គរដ្ឋាភិបាល និង / ឬអ្នកតំណាងម៉ាកយីហោ។</a:t>
            </a:r>
          </a:p>
          <a:p>
            <a:pPr algn="l">
              <a:lnSpc>
                <a:spcPct val="150000"/>
              </a:lnSpc>
            </a:pPr>
            <a:r>
              <a:rPr lang="km-KH" sz="2800" dirty="0">
                <a:solidFill>
                  <a:srgbClr val="000000"/>
                </a:solidFill>
                <a:latin typeface="Khmer OS Muol Light" panose="02000500000000020004" pitchFamily="2" charset="0"/>
                <a:ea typeface="Graphik"/>
                <a:cs typeface="Khmer OS Muol Light" panose="02000500000000020004" pitchFamily="2" charset="0"/>
                <a:sym typeface="Graphik"/>
              </a:rPr>
              <a:t>​</a:t>
            </a:r>
            <a:r>
              <a:rPr lang="km-KH" sz="2400" dirty="0">
                <a:solidFill>
                  <a:srgbClr val="000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ព័ត៌មានលម្អិតដទៃទៀត</a:t>
            </a:r>
            <a:endParaRPr lang="en-US" sz="2400" dirty="0">
              <a:solidFill>
                <a:srgbClr val="000000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  <a:p>
            <a:pPr marL="559180" lvl="1" indent="-279590" algn="l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វគ្គបណ្តុះបណ្តាលនេះត្រូវបានតាក់តែងឡើងសម្រាប់អ្នកចូលរួម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10-25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នាក់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marL="559180" lvl="1" indent="-279590" algn="l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ក្រុមទាំងមូលត្រូវមានពេលវេលាយ៉ាងតិច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3,5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ម៉ោង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ctr">
              <a:lnSpc>
                <a:spcPts val="5880"/>
              </a:lnSpc>
            </a:pPr>
            <a:endParaRPr lang="en-US" sz="2800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82245" y="1669114"/>
            <a:ext cx="17923511" cy="8480621"/>
            <a:chOff x="0" y="0"/>
            <a:chExt cx="5172175" cy="244724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72175" cy="2447247"/>
            </a:xfrm>
            <a:custGeom>
              <a:avLst/>
              <a:gdLst/>
              <a:ahLst/>
              <a:cxnLst/>
              <a:rect l="l" t="t" r="r" b="b"/>
              <a:pathLst>
                <a:path w="5172175" h="2447247">
                  <a:moveTo>
                    <a:pt x="22029" y="0"/>
                  </a:moveTo>
                  <a:lnTo>
                    <a:pt x="5150146" y="0"/>
                  </a:lnTo>
                  <a:cubicBezTo>
                    <a:pt x="5155988" y="0"/>
                    <a:pt x="5161591" y="2321"/>
                    <a:pt x="5165722" y="6452"/>
                  </a:cubicBezTo>
                  <a:cubicBezTo>
                    <a:pt x="5169854" y="10583"/>
                    <a:pt x="5172175" y="16187"/>
                    <a:pt x="5172175" y="22029"/>
                  </a:cubicBezTo>
                  <a:lnTo>
                    <a:pt x="5172175" y="2425218"/>
                  </a:lnTo>
                  <a:cubicBezTo>
                    <a:pt x="5172175" y="2437384"/>
                    <a:pt x="5162312" y="2447247"/>
                    <a:pt x="5150146" y="2447247"/>
                  </a:cubicBezTo>
                  <a:lnTo>
                    <a:pt x="22029" y="2447247"/>
                  </a:lnTo>
                  <a:cubicBezTo>
                    <a:pt x="9863" y="2447247"/>
                    <a:pt x="0" y="2437384"/>
                    <a:pt x="0" y="2425218"/>
                  </a:cubicBezTo>
                  <a:lnTo>
                    <a:pt x="0" y="22029"/>
                  </a:lnTo>
                  <a:cubicBezTo>
                    <a:pt x="0" y="9863"/>
                    <a:pt x="9863" y="0"/>
                    <a:pt x="22029" y="0"/>
                  </a:cubicBezTo>
                  <a:close/>
                </a:path>
              </a:pathLst>
            </a:custGeom>
            <a:solidFill>
              <a:srgbClr val="F7F7F7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5172175" cy="25139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410209" lvl="1" indent="-205105" algn="ctr">
                <a:lnSpc>
                  <a:spcPts val="2659"/>
                </a:lnSpc>
                <a:buFont typeface="Arial"/>
                <a:buChar char="•"/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-2819400" y="287634"/>
            <a:ext cx="18476504" cy="10348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026"/>
              </a:lnSpc>
            </a:pPr>
            <a:r>
              <a:rPr lang="km-KH" sz="4400" b="1" dirty="0">
                <a:solidFill>
                  <a:srgbClr val="FFC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កញ្ចប់ការបណ្តុះបណ្តាលថ្នាក់មូលដ្ឋាន</a:t>
            </a:r>
            <a:endParaRPr lang="en-US" sz="4400" b="1" dirty="0">
              <a:solidFill>
                <a:srgbClr val="FFC000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28160" y="1770799"/>
            <a:ext cx="17522096" cy="6784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km-KH" sz="2400" dirty="0">
                <a:solidFill>
                  <a:srgbClr val="000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គោលបំណងចម្បង</a:t>
            </a:r>
            <a:endParaRPr lang="en-US" sz="2400" dirty="0">
              <a:solidFill>
                <a:srgbClr val="000000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  <a:p>
            <a:pPr marL="559180" lvl="1" indent="-279590" algn="l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ដើម្បីត្រៀមខ្លួនសហជីពមូលដ្ឋានឱ្យចូលរួមក្នុងដំណើរការ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HREDD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ប្រកបដោយអត្ថន័យដើម្បីជាមធ្យោបាយមួយក្នុងការទទួលបានលក្ខខណ្ឌការងារសមរម្យ និងប្រាក់ឈ្នួល​រស់នៅរបស់កម្មករនិយោជិត</a:t>
            </a:r>
          </a:p>
          <a:p>
            <a:pPr marL="559180" lvl="1" indent="-279590" algn="l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ដើម្បីអាចប្រើប្រាស់ និងចែករំលែកចំណេះដឹងនេះជាមួយសមាជិកសហជីព / អ្នកមិនមែនសមាជិកសហជីព / កម្មករនិយោជិតនៅពេលអញ្ជើញពួកគាត់ឱ្យចូលរួមលើបញ្ហារបស់កម្មករនិយោជិត</a:t>
            </a:r>
          </a:p>
          <a:p>
            <a:pPr indent="-177610">
              <a:lnSpc>
                <a:spcPct val="150000"/>
              </a:lnSpc>
            </a:pPr>
            <a:r>
              <a:rPr lang="km-KH" sz="2400" dirty="0">
                <a:solidFill>
                  <a:srgbClr val="000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តើសម្រាប់នរណា?</a:t>
            </a:r>
            <a:endParaRPr lang="en-US" sz="2400" dirty="0">
              <a:solidFill>
                <a:srgbClr val="000000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  <a:p>
            <a:pPr marL="559180" lvl="1" indent="-279590" algn="l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ថ្នាក់ដឹកនាំសហជីព / សមាជិកសហជីពនៅរោងចក្រ ( ដែលនាំចេញទៅសហគមអឺរ៉ុប) ដែលនឹងគាំទ្រដល់ការអនុវត្ត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HREDD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នៅថ្នាក់មូលដ្ឋាន 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marL="279590" lvl="1" algn="l">
              <a:lnSpc>
                <a:spcPct val="150000"/>
              </a:lnSpc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  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ឧទាហរណ៍៖ តាមរយៈការផ្តល់ធាតុចូលស្តីពីបញ្ហានៅកន្លែងការងារ ឬពិនិត្យតាមដានការអនុវត្តគោលនយោបាយ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HREDD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នៅកន្លែងធ្វើការងារ</a:t>
            </a:r>
            <a:r>
              <a:rPr lang="km-KH" sz="2400" dirty="0">
                <a:solidFill>
                  <a:srgbClr val="000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ព័ត៌មានលម្អិតដទៃទៀត</a:t>
            </a:r>
            <a:endParaRPr lang="en-US" sz="2400" dirty="0">
              <a:solidFill>
                <a:srgbClr val="000000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  <a:p>
            <a:pPr marL="559180" lvl="1" indent="-279590" algn="l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វគ្គបណ្តុះបណ្តាលនេះត្រូវបានតាក់តែងឡើងសម្រាប់អ្នកចូលរួម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10-25 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នាក់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marL="559180" lvl="1" indent="-279590" algn="l">
              <a:lnSpc>
                <a:spcPct val="150000"/>
              </a:lnSpc>
              <a:buFont typeface="Arial"/>
              <a:buChar char="•"/>
            </a:pP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ក្រុមទាំងមូលត្រូវមានពេលវេលាយ៉ាងតិច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4</a:t>
            </a:r>
            <a:r>
              <a:rPr lang="km-KH" sz="24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ម៉ោង</a:t>
            </a: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ctr">
              <a:lnSpc>
                <a:spcPts val="5880"/>
              </a:lnSpc>
            </a:pPr>
            <a:endParaRPr lang="en-US" sz="3200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3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717961" y="1945054"/>
            <a:ext cx="16437882" cy="8742386"/>
            <a:chOff x="0" y="0"/>
            <a:chExt cx="4743468" cy="25227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743468" cy="2522784"/>
            </a:xfrm>
            <a:custGeom>
              <a:avLst/>
              <a:gdLst/>
              <a:ahLst/>
              <a:cxnLst/>
              <a:rect l="l" t="t" r="r" b="b"/>
              <a:pathLst>
                <a:path w="4743468" h="2522784">
                  <a:moveTo>
                    <a:pt x="24020" y="0"/>
                  </a:moveTo>
                  <a:lnTo>
                    <a:pt x="4719448" y="0"/>
                  </a:lnTo>
                  <a:cubicBezTo>
                    <a:pt x="4725819" y="0"/>
                    <a:pt x="4731928" y="2531"/>
                    <a:pt x="4736433" y="7035"/>
                  </a:cubicBezTo>
                  <a:cubicBezTo>
                    <a:pt x="4740937" y="11540"/>
                    <a:pt x="4743468" y="17649"/>
                    <a:pt x="4743468" y="24020"/>
                  </a:cubicBezTo>
                  <a:lnTo>
                    <a:pt x="4743468" y="2498764"/>
                  </a:lnTo>
                  <a:cubicBezTo>
                    <a:pt x="4743468" y="2505134"/>
                    <a:pt x="4740937" y="2511244"/>
                    <a:pt x="4736433" y="2515749"/>
                  </a:cubicBezTo>
                  <a:cubicBezTo>
                    <a:pt x="4731928" y="2520253"/>
                    <a:pt x="4725819" y="2522784"/>
                    <a:pt x="4719448" y="2522784"/>
                  </a:cubicBezTo>
                  <a:lnTo>
                    <a:pt x="24020" y="2522784"/>
                  </a:lnTo>
                  <a:cubicBezTo>
                    <a:pt x="17649" y="2522784"/>
                    <a:pt x="11540" y="2520253"/>
                    <a:pt x="7035" y="2515749"/>
                  </a:cubicBezTo>
                  <a:cubicBezTo>
                    <a:pt x="2531" y="2511244"/>
                    <a:pt x="0" y="2505134"/>
                    <a:pt x="0" y="2498764"/>
                  </a:cubicBezTo>
                  <a:lnTo>
                    <a:pt x="0" y="24020"/>
                  </a:lnTo>
                  <a:cubicBezTo>
                    <a:pt x="0" y="17649"/>
                    <a:pt x="2531" y="11540"/>
                    <a:pt x="7035" y="7035"/>
                  </a:cubicBezTo>
                  <a:cubicBezTo>
                    <a:pt x="11540" y="2531"/>
                    <a:pt x="17649" y="0"/>
                    <a:pt x="24020" y="0"/>
                  </a:cubicBezTo>
                  <a:close/>
                </a:path>
              </a:pathLst>
            </a:custGeom>
            <a:solidFill>
              <a:srgbClr val="F2EEF1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66675"/>
              <a:ext cx="4743468" cy="25894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V="1">
            <a:off x="11458720" y="819038"/>
            <a:ext cx="4261202" cy="1896062"/>
          </a:xfrm>
          <a:custGeom>
            <a:avLst/>
            <a:gdLst/>
            <a:ahLst/>
            <a:cxnLst/>
            <a:rect l="l" t="t" r="r" b="b"/>
            <a:pathLst>
              <a:path w="4261202" h="1896062">
                <a:moveTo>
                  <a:pt x="0" y="1896062"/>
                </a:moveTo>
                <a:lnTo>
                  <a:pt x="4261202" y="1896062"/>
                </a:lnTo>
                <a:lnTo>
                  <a:pt x="4261202" y="0"/>
                </a:lnTo>
                <a:lnTo>
                  <a:pt x="0" y="0"/>
                </a:lnTo>
                <a:lnTo>
                  <a:pt x="0" y="1896062"/>
                </a:lnTo>
                <a:close/>
              </a:path>
            </a:pathLst>
          </a:custGeom>
          <a:blipFill>
            <a:blip r:embed="rId2"/>
            <a:stretch>
              <a:fillRect l="-289292" b="-11792"/>
            </a:stretch>
          </a:blipFill>
        </p:spPr>
        <p:txBody>
          <a:bodyPr/>
          <a:lstStyle/>
          <a:p>
            <a:endParaRPr lang="nl-NL"/>
          </a:p>
        </p:txBody>
      </p:sp>
      <p:grpSp>
        <p:nvGrpSpPr>
          <p:cNvPr id="6" name="Group 6"/>
          <p:cNvGrpSpPr/>
          <p:nvPr/>
        </p:nvGrpSpPr>
        <p:grpSpPr>
          <a:xfrm>
            <a:off x="942974" y="2644595"/>
            <a:ext cx="13696871" cy="7500402"/>
            <a:chOff x="0" y="0"/>
            <a:chExt cx="4032934" cy="220843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032934" cy="2208433"/>
            </a:xfrm>
            <a:custGeom>
              <a:avLst/>
              <a:gdLst/>
              <a:ahLst/>
              <a:cxnLst/>
              <a:rect l="l" t="t" r="r" b="b"/>
              <a:pathLst>
                <a:path w="4032934" h="2208433">
                  <a:moveTo>
                    <a:pt x="28827" y="0"/>
                  </a:moveTo>
                  <a:lnTo>
                    <a:pt x="4004107" y="0"/>
                  </a:lnTo>
                  <a:cubicBezTo>
                    <a:pt x="4020027" y="0"/>
                    <a:pt x="4032934" y="12906"/>
                    <a:pt x="4032934" y="28827"/>
                  </a:cubicBezTo>
                  <a:lnTo>
                    <a:pt x="4032934" y="2179606"/>
                  </a:lnTo>
                  <a:cubicBezTo>
                    <a:pt x="4032934" y="2195527"/>
                    <a:pt x="4020027" y="2208433"/>
                    <a:pt x="4004107" y="2208433"/>
                  </a:cubicBezTo>
                  <a:lnTo>
                    <a:pt x="28827" y="2208433"/>
                  </a:lnTo>
                  <a:cubicBezTo>
                    <a:pt x="12906" y="2208433"/>
                    <a:pt x="0" y="2195527"/>
                    <a:pt x="0" y="2179606"/>
                  </a:cubicBezTo>
                  <a:lnTo>
                    <a:pt x="0" y="28827"/>
                  </a:lnTo>
                  <a:cubicBezTo>
                    <a:pt x="0" y="12906"/>
                    <a:pt x="12906" y="0"/>
                    <a:pt x="28827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nl-NL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66675"/>
              <a:ext cx="4032934" cy="22751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1271624" y="2784207"/>
            <a:ext cx="13039572" cy="75918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BHR =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អាជីវកម្ម និងសិទ្ធិមនុស្ស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CBA =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អនុសញ្ញារួម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CSDDD =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សេចក្តីបញ្ជាស្តីពីនីតិវិធីត្រួតពិនិត្យភាពត្រឹមត្រូវផ្នែកនិរន្តភាពរបស់សារជីវកម្ម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CSR =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ការទទួលខុសត្រូវផ្នែកសង្គមរបស់សារជីវកម្ម</a:t>
            </a: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CSRD =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សេចក្តីបញ្ជាអំពីការរាយការណ៍ផ្នែកនិរន្តភាពរបស់សារជីវកម្ម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FoA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=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​ សេរីភាពសហជីព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GBV =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អំពើហិង្សាផ្អែកលើយេនឌ័រ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GRDD =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នីតិវិធីត្រួតពិនិត្យភាពត្រឹមត្រូវដែលមានលក្ខណៈឆ្លើយតបផ្នែកយេនឌ័រ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HREDD =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នីតិវិធីត្រួតពិនិត្យភាពត្រឹមត្រូវផ្នែកសិទ្ធិមនុស្ស និងបរិស្ថាន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>
              <a:lnSpc>
                <a:spcPct val="150000"/>
              </a:lnSpc>
            </a:pP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mHREDD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=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នីតិវិធីត្រួតពិនិត្យភាពត្រឹមត្រូវផ្នែកសិទ្ធិមនុស្ស និងបរិស្ថានជាកាតព្វកិច្ច</a:t>
            </a: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NCP =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ជនបង្គោលថ្នាក់ជាតិសម្រាប់គោលការណ៍ណែនាំ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OECD</a:t>
            </a: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OECD =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​ អង្គការសម្រាប់កិច្ចសហប្រតិបត្តិការសេដ្ឋកិច្ច និងការអភិវឌ្ឍ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OSH =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​ សុវត្ថិភាព និងសុខភាពការងារ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RBC =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 ការអនុវត្តអាជីវកម្មប្រកបដោយការទទួលខុសត្រូវ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ct val="150000"/>
              </a:lnSpc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UNGPs = </a:t>
            </a:r>
            <a:r>
              <a:rPr lang="km-KH" sz="2000" dirty="0">
                <a:solidFill>
                  <a:srgbClr val="000000"/>
                </a:solidFill>
                <a:latin typeface="Times New Roman" panose="02020603050405020304" pitchFamily="18" charset="0"/>
                <a:ea typeface="Graphik"/>
                <a:cs typeface="Khmer OS Battambang" panose="02000500000000000000" pitchFamily="2" charset="0"/>
                <a:sym typeface="Graphik"/>
              </a:rPr>
              <a:t>គោលការណ៍មគ្គុទេសក៍របស់អង្គការសហប្រជាជាតិស្តីពីអាជីវកម្ម និងសិទ្ធិមនុស្ស</a:t>
            </a:r>
            <a:endParaRPr lang="en-US" sz="2000" dirty="0">
              <a:solidFill>
                <a:srgbClr val="000000"/>
              </a:solidFill>
              <a:latin typeface="Times New Roman" panose="02020603050405020304" pitchFamily="18" charset="0"/>
              <a:ea typeface="Graphik"/>
              <a:cs typeface="Khmer OS Battambang" panose="02000500000000000000" pitchFamily="2" charset="0"/>
              <a:sym typeface="Graphik"/>
            </a:endParaRPr>
          </a:p>
          <a:p>
            <a:pPr algn="l">
              <a:lnSpc>
                <a:spcPts val="3715"/>
              </a:lnSpc>
            </a:pPr>
            <a:endParaRPr lang="en-US" sz="2653" dirty="0">
              <a:solidFill>
                <a:srgbClr val="000000"/>
              </a:solidFill>
              <a:latin typeface="Khmer OS Muol Light" panose="02000500000000020004" pitchFamily="2" charset="0"/>
              <a:ea typeface="Graphik"/>
              <a:cs typeface="Khmer OS Muol Light" panose="02000500000000020004" pitchFamily="2" charset="0"/>
              <a:sym typeface="Graphik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-3124200" y="300364"/>
            <a:ext cx="18230881" cy="11022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722"/>
              </a:lnSpc>
            </a:pPr>
            <a:r>
              <a:rPr lang="km-KH" sz="4400" b="1" dirty="0">
                <a:solidFill>
                  <a:srgbClr val="FFC000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សទ្ទានុក្រម</a:t>
            </a:r>
            <a:r>
              <a:rPr lang="km-KH" sz="4400" b="1" dirty="0">
                <a:solidFill>
                  <a:schemeClr val="bg2"/>
                </a:solidFill>
                <a:latin typeface="Khmer OS Moul" panose="02000500000000000000" pitchFamily="2" charset="0"/>
                <a:ea typeface="Graphik Bold"/>
                <a:cs typeface="Khmer OS Moul" panose="02000500000000000000" pitchFamily="2" charset="0"/>
                <a:sym typeface="Graphik Bold"/>
              </a:rPr>
              <a:t>សម្រាប់ឧបករណ៍</a:t>
            </a:r>
            <a:endParaRPr lang="en-US" sz="4400" b="1" dirty="0">
              <a:solidFill>
                <a:schemeClr val="bg2"/>
              </a:solidFill>
              <a:latin typeface="Khmer OS Moul" panose="02000500000000000000" pitchFamily="2" charset="0"/>
              <a:ea typeface="Graphik Bold"/>
              <a:cs typeface="Khmer OS Moul" panose="02000500000000000000" pitchFamily="2" charset="0"/>
              <a:sym typeface="Graphik 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1848</Words>
  <Application>Microsoft Office PowerPoint</Application>
  <PresentationFormat>Aangepast</PresentationFormat>
  <Paragraphs>85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6" baseType="lpstr">
      <vt:lpstr>Khmer OS Moul</vt:lpstr>
      <vt:lpstr>Arial</vt:lpstr>
      <vt:lpstr>Khmer OS</vt:lpstr>
      <vt:lpstr>Calibri</vt:lpstr>
      <vt:lpstr>Abadi</vt:lpstr>
      <vt:lpstr>Khmer OS Muol Light</vt:lpstr>
      <vt:lpstr>Times New Roman</vt:lpstr>
      <vt:lpstr>Khmer OS Battambang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0. Introduction to HREDD Toolkit</dc:title>
  <dc:creator>Sakhan</dc:creator>
  <cp:lastModifiedBy>Margot Offerijns</cp:lastModifiedBy>
  <cp:revision>15</cp:revision>
  <dcterms:created xsi:type="dcterms:W3CDTF">2006-08-16T00:00:00Z</dcterms:created>
  <dcterms:modified xsi:type="dcterms:W3CDTF">2024-11-01T14:31:42Z</dcterms:modified>
  <dc:identifier>DAGN1jZmS34</dc:identifier>
</cp:coreProperties>
</file>