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7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8288000" cy="10287000"/>
  <p:notesSz cx="6858000" cy="9144000"/>
  <p:embeddedFontLst>
    <p:embeddedFont>
      <p:font typeface="Graphik" panose="020B0604020202020204" charset="0"/>
      <p:regular r:id="rId12"/>
    </p:embeddedFont>
    <p:embeddedFont>
      <p:font typeface="Graphik Bold" panose="020B0803030202060203" pitchFamily="34" charset="0"/>
      <p:regular r:id="rId13"/>
      <p:bold r:id="rId14"/>
      <p:boldItalic r:id="rId15"/>
    </p:embeddedFont>
    <p:embeddedFont>
      <p:font typeface="Khmer OS Battambang" panose="020B0604020202020204" charset="0"/>
      <p:regular r:id="rId16"/>
    </p:embeddedFont>
    <p:embeddedFont>
      <p:font typeface="Khmer OS Muol Light" panose="020B0604020202020204" charset="0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69855" autoAdjust="0"/>
  </p:normalViewPr>
  <p:slideViewPr>
    <p:cSldViewPr>
      <p:cViewPr varScale="1">
        <p:scale>
          <a:sx n="40" d="100"/>
          <a:sy n="40" d="100"/>
        </p:scale>
        <p:origin x="1526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01.11.2024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‹nr.›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km-KH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Khmer OS Battambang" panose="02000500000000020004" pitchFamily="2" charset="0"/>
              </a:rPr>
              <a:t>តើ​ត្រូវ​ធ្វើ​អ្វី​៖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DaunPenh" panose="01010101010101010101" pitchFamily="2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km-KH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Khmer OS Battambang" panose="02000500000000020004" pitchFamily="2" charset="0"/>
              </a:rPr>
              <a:t>ជាការល្អគួរ​ចែករំលែក​ប្រាប់​អ្នកចូលរួម​ថា​នេះជាម៉ោងពេល​ត្រួសៗ​ប៉ុណ្ណោះ ហើយ​អ្នកនឹង​ប្រកាន់​ខ្ជាប់តាមម៉ោង​ចាប់ផ្ដើម​ និង​ម៉ោងបញ្ចប់​ព្រមទាំងម៉ោងសម្រាកអាហារសម្រន់​ ប៉ុន្តែ​ម៉ោង​ដទៃទៀត​គឺ​អាច​បត់បែនបាន​។ សូមកុំភ្លេច​កែសម្រួល​ម៉ោងពេលឱ្យ​ស្របទៅតាមម៉ោងសម្រាក</a:t>
            </a:r>
            <a:r>
              <a:rPr lang="en-US" sz="180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DaunPenh" panose="01010101010101010101" pitchFamily="2" charset="0"/>
              </a:rPr>
              <a:t>/</a:t>
            </a:r>
            <a:r>
              <a:rPr lang="km-KH" sz="180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DaunPenh" panose="01010101010101010101" pitchFamily="2" charset="0"/>
              </a:rPr>
              <a:t>ម៉ោងបាយថ្ងៃត្រង់ និងម៉ោងការងារ​ប្រចាំថ្ងៃ​របស់ទីតាំង​នោះផងដែរ​!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DaunPenh" panose="01010101010101010101" pitchFamily="2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km-KH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Khmer OS Battambang" panose="02000500000000020004" pitchFamily="2" charset="0"/>
              </a:rPr>
              <a:t>តើ​ត្រូវការអ្វីខ្លះ៖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DaunPenh" panose="01010101010101010101" pitchFamily="2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DaunPenh" panose="01010101010101010101" pitchFamily="2" charset="0"/>
              </a:rPr>
              <a:t>-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DaunPenh" panose="01010101010101010101" pitchFamily="2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DaunPenh" panose="01010101010101010101" pitchFamily="2" charset="0"/>
              </a:rPr>
              <a:t> 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DaunPenh" panose="01010101010101010101" pitchFamily="2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km-KH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Khmer OS Battambang" panose="02000500000000020004" pitchFamily="2" charset="0"/>
              </a:rPr>
              <a:t>តើ​ត្រូវ​ចែក​រំលែក​អ្វីខ្លះ​ជាមួយ​អ្នកចូលរួម​៖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DaunPenh" panose="01010101010101010101" pitchFamily="2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km-KH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Khmer OS Battambang" panose="02000500000000020004" pitchFamily="2" charset="0"/>
              </a:rPr>
              <a:t>“នេះគ្រាន់តែជាការកំណត់​ពេលវេលា​ត្រួសៗ​ប៉ុណ្ណោះ។ យើង​នឹង​ប្រកាន់ខ្ជាប់​នូវម៉ោងពេល​សម្រាប់​សម្រាក​អាហារសម្រន់ ម៉ោងចាប់ផ្ដើម និងម៉ោង​បញ្ចប់​ ប៉ុន្តែ​ម៉ោង​ដទៃទៀតគឺ​​គ្រាន់​តែ​ជាសញ្ញាណ​ត្រួសៗ​ ហើយក៏អាស្រ័យ​ទៅលើការពិភាក្សា​របស់​យើងនៅតាមក្រុមផងដែរ​”។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DaunPenh" panose="01010101010101010101" pitchFamily="2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bh-eurochamcambodia.com/" TargetMode="External"/><Relationship Id="rId3" Type="http://schemas.openxmlformats.org/officeDocument/2006/relationships/hyperlink" Target="https://www.ohchr.org/sites/default/files/documents/publications/guidingprinciplesbusinesshr_en.pdf" TargetMode="External"/><Relationship Id="rId7" Type="http://schemas.openxmlformats.org/officeDocument/2006/relationships/hyperlink" Target="https://www.businessrespecthumanrights.org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oecd.org/industry/inv/mne/responsible-supply-chains-textile-garment-sector.htm" TargetMode="External"/><Relationship Id="rId11" Type="http://schemas.openxmlformats.org/officeDocument/2006/relationships/hyperlink" Target="https://asiagarmenthub.net/themes-1/due-diligence" TargetMode="External"/><Relationship Id="rId5" Type="http://schemas.openxmlformats.org/officeDocument/2006/relationships/hyperlink" Target="https://mneguidelines.oecd.org/OECD-Due-Diligence-Guidance-for-Responsible-Business-Conduct.pdf" TargetMode="External"/><Relationship Id="rId10" Type="http://schemas.openxmlformats.org/officeDocument/2006/relationships/hyperlink" Target="https://www.cnvinternationaal.nl/en/topical/news/new-publication-about-the-rol-of-trade-unions-in-hrdd" TargetMode="External"/><Relationship Id="rId4" Type="http://schemas.openxmlformats.org/officeDocument/2006/relationships/hyperlink" Target="http://mneguidelines.oecd.org/MNEguidelines/" TargetMode="External"/><Relationship Id="rId9" Type="http://schemas.openxmlformats.org/officeDocument/2006/relationships/hyperlink" Target="https://www.ohchr.org/sites/default/files/Documents/Issues/Business/UNWG__NAPGuidance.pd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51559" y="-146709"/>
            <a:ext cx="18339559" cy="9910065"/>
          </a:xfrm>
          <a:custGeom>
            <a:avLst/>
            <a:gdLst/>
            <a:ahLst/>
            <a:cxnLst/>
            <a:rect l="l" t="t" r="r" b="b"/>
            <a:pathLst>
              <a:path w="18339559" h="9910065">
                <a:moveTo>
                  <a:pt x="0" y="0"/>
                </a:moveTo>
                <a:lnTo>
                  <a:pt x="18339559" y="0"/>
                </a:lnTo>
                <a:lnTo>
                  <a:pt x="18339559" y="9910065"/>
                </a:lnTo>
                <a:lnTo>
                  <a:pt x="0" y="99100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4832" b="-14832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-44831" y="2170479"/>
            <a:ext cx="18339559" cy="8344951"/>
          </a:xfrm>
          <a:custGeom>
            <a:avLst/>
            <a:gdLst/>
            <a:ahLst/>
            <a:cxnLst/>
            <a:rect l="l" t="t" r="r" b="b"/>
            <a:pathLst>
              <a:path w="18287871" h="8344951">
                <a:moveTo>
                  <a:pt x="0" y="0"/>
                </a:moveTo>
                <a:lnTo>
                  <a:pt x="18287871" y="0"/>
                </a:lnTo>
                <a:lnTo>
                  <a:pt x="18287871" y="8344951"/>
                </a:lnTo>
                <a:lnTo>
                  <a:pt x="0" y="834495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76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-44830" y="8904617"/>
            <a:ext cx="18339559" cy="1596525"/>
            <a:chOff x="0" y="0"/>
            <a:chExt cx="4830172" cy="360321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30172" cy="360321"/>
            </a:xfrm>
            <a:custGeom>
              <a:avLst/>
              <a:gdLst/>
              <a:ahLst/>
              <a:cxnLst/>
              <a:rect l="l" t="t" r="r" b="b"/>
              <a:pathLst>
                <a:path w="4830172" h="360321">
                  <a:moveTo>
                    <a:pt x="0" y="0"/>
                  </a:moveTo>
                  <a:lnTo>
                    <a:pt x="4830172" y="0"/>
                  </a:lnTo>
                  <a:lnTo>
                    <a:pt x="4830172" y="360321"/>
                  </a:lnTo>
                  <a:lnTo>
                    <a:pt x="0" y="36032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66675"/>
              <a:ext cx="4830172" cy="42699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6672328" y="8690474"/>
            <a:ext cx="11615672" cy="1824956"/>
            <a:chOff x="0" y="0"/>
            <a:chExt cx="15487563" cy="243327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0333814" cy="2433275"/>
            </a:xfrm>
            <a:custGeom>
              <a:avLst/>
              <a:gdLst/>
              <a:ahLst/>
              <a:cxnLst/>
              <a:rect l="l" t="t" r="r" b="b"/>
              <a:pathLst>
                <a:path w="10333814" h="2433275">
                  <a:moveTo>
                    <a:pt x="0" y="0"/>
                  </a:moveTo>
                  <a:lnTo>
                    <a:pt x="10333814" y="0"/>
                  </a:lnTo>
                  <a:lnTo>
                    <a:pt x="10333814" y="2433275"/>
                  </a:lnTo>
                  <a:lnTo>
                    <a:pt x="0" y="24332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Freeform 10"/>
            <p:cNvSpPr/>
            <p:nvPr/>
          </p:nvSpPr>
          <p:spPr>
            <a:xfrm>
              <a:off x="10590500" y="387084"/>
              <a:ext cx="4897063" cy="2046191"/>
            </a:xfrm>
            <a:custGeom>
              <a:avLst/>
              <a:gdLst/>
              <a:ahLst/>
              <a:cxnLst/>
              <a:rect l="l" t="t" r="r" b="b"/>
              <a:pathLst>
                <a:path w="4897063" h="2046191">
                  <a:moveTo>
                    <a:pt x="0" y="0"/>
                  </a:moveTo>
                  <a:lnTo>
                    <a:pt x="4897063" y="0"/>
                  </a:lnTo>
                  <a:lnTo>
                    <a:pt x="4897063" y="2046191"/>
                  </a:lnTo>
                  <a:lnTo>
                    <a:pt x="0" y="204619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TextBox 8">
            <a:extLst>
              <a:ext uri="{FF2B5EF4-FFF2-40B4-BE49-F238E27FC236}">
                <a16:creationId xmlns:a16="http://schemas.microsoft.com/office/drawing/2014/main" id="{DA722308-DCEB-B9B8-7DF2-D4E16F524887}"/>
              </a:ext>
            </a:extLst>
          </p:cNvPr>
          <p:cNvSpPr txBox="1"/>
          <p:nvPr/>
        </p:nvSpPr>
        <p:spPr>
          <a:xfrm>
            <a:off x="1524000" y="8229420"/>
            <a:ext cx="10732584" cy="6370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km-KH" sz="3600" kern="100" dirty="0">
                <a:solidFill>
                  <a:schemeClr val="bg1"/>
                </a:solidFill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ការណែនាំ​សម្រាប់​សិក្ខាសាលា​ថ្នាក់ជាតិ​</a:t>
            </a:r>
            <a:endParaRPr lang="en-US" sz="3600" kern="100" dirty="0">
              <a:solidFill>
                <a:schemeClr val="bg1"/>
              </a:solidFill>
              <a:effectLst/>
              <a:latin typeface="Khmer OS Battambang" panose="02000500000000020004" pitchFamily="2" charset="0"/>
              <a:ea typeface="Aptos" panose="020B0004020202020204" pitchFamily="34" charset="0"/>
              <a:cs typeface="Khmer OS Battambang" panose="02000500000000020004" pitchFamily="2" charset="0"/>
            </a:endParaRP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F1553B84-85D0-ADEF-AEF3-BBEBB958F771}"/>
              </a:ext>
            </a:extLst>
          </p:cNvPr>
          <p:cNvSpPr txBox="1"/>
          <p:nvPr/>
        </p:nvSpPr>
        <p:spPr>
          <a:xfrm>
            <a:off x="1371600" y="5396980"/>
            <a:ext cx="17449799" cy="27943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7416"/>
              </a:lnSpc>
            </a:pPr>
            <a:r>
              <a:rPr lang="km-KH" sz="4800" dirty="0">
                <a:solidFill>
                  <a:srgbClr val="FFFFFF"/>
                </a:solidFill>
                <a:latin typeface="Graphik Bold"/>
                <a:cs typeface="Khmer OS Muol Light" panose="02000500000000020004" pitchFamily="2" charset="0"/>
              </a:rPr>
              <a:t>កញ្ចប់​ឧបករណ៍​ការ​បណ្ដុះបណ្ដាលស្ដីពីនីតិ​វិធី​ត្រួតពិនិត្យភាពត្រឹមត្រូវផ្នែកសិទ្ធិមនុស្ស និងបរិស្ថានសម្រាប់សហជីព</a:t>
            </a:r>
            <a:r>
              <a:rPr lang="nl-NL" sz="4800" dirty="0">
                <a:solidFill>
                  <a:srgbClr val="FFFFFF"/>
                </a:solidFill>
                <a:latin typeface="Graphik Bold"/>
                <a:cs typeface="Khmer OS Muol Light" panose="02000500000000020004" pitchFamily="2" charset="0"/>
              </a:rPr>
              <a:t> (HREDD)</a:t>
            </a:r>
            <a:endParaRPr lang="km-KH" sz="4800" dirty="0">
              <a:solidFill>
                <a:srgbClr val="FFFFFF"/>
              </a:solidFill>
              <a:latin typeface="Graphik Bold"/>
              <a:cs typeface="Khmer OS Muol Light" panose="02000500000000020004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17961" y="1945054"/>
            <a:ext cx="16437882" cy="8742386"/>
            <a:chOff x="0" y="0"/>
            <a:chExt cx="4743468" cy="25227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43468" cy="2522784"/>
            </a:xfrm>
            <a:custGeom>
              <a:avLst/>
              <a:gdLst/>
              <a:ahLst/>
              <a:cxnLst/>
              <a:rect l="l" t="t" r="r" b="b"/>
              <a:pathLst>
                <a:path w="4743468" h="2522784">
                  <a:moveTo>
                    <a:pt x="24020" y="0"/>
                  </a:moveTo>
                  <a:lnTo>
                    <a:pt x="4719448" y="0"/>
                  </a:lnTo>
                  <a:cubicBezTo>
                    <a:pt x="4725819" y="0"/>
                    <a:pt x="4731928" y="2531"/>
                    <a:pt x="4736433" y="7035"/>
                  </a:cubicBezTo>
                  <a:cubicBezTo>
                    <a:pt x="4740937" y="11540"/>
                    <a:pt x="4743468" y="17649"/>
                    <a:pt x="4743468" y="24020"/>
                  </a:cubicBezTo>
                  <a:lnTo>
                    <a:pt x="4743468" y="2498764"/>
                  </a:lnTo>
                  <a:cubicBezTo>
                    <a:pt x="4743468" y="2505134"/>
                    <a:pt x="4740937" y="2511244"/>
                    <a:pt x="4736433" y="2515749"/>
                  </a:cubicBezTo>
                  <a:cubicBezTo>
                    <a:pt x="4731928" y="2520253"/>
                    <a:pt x="4725819" y="2522784"/>
                    <a:pt x="4719448" y="2522784"/>
                  </a:cubicBezTo>
                  <a:lnTo>
                    <a:pt x="24020" y="2522784"/>
                  </a:lnTo>
                  <a:cubicBezTo>
                    <a:pt x="17649" y="2522784"/>
                    <a:pt x="11540" y="2520253"/>
                    <a:pt x="7035" y="2515749"/>
                  </a:cubicBezTo>
                  <a:cubicBezTo>
                    <a:pt x="2531" y="2511244"/>
                    <a:pt x="0" y="2505134"/>
                    <a:pt x="0" y="2498764"/>
                  </a:cubicBezTo>
                  <a:lnTo>
                    <a:pt x="0" y="24020"/>
                  </a:lnTo>
                  <a:cubicBezTo>
                    <a:pt x="0" y="17649"/>
                    <a:pt x="2531" y="11540"/>
                    <a:pt x="7035" y="7035"/>
                  </a:cubicBezTo>
                  <a:cubicBezTo>
                    <a:pt x="11540" y="2531"/>
                    <a:pt x="17649" y="0"/>
                    <a:pt x="24020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743468" cy="25894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-371392" y="601349"/>
            <a:ext cx="16659225" cy="125534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8381" dirty="0">
                <a:solidFill>
                  <a:srgbClr val="FFC000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គោលដៅ</a:t>
            </a:r>
            <a:r>
              <a:rPr lang="km-KH" sz="8381" dirty="0">
                <a:solidFill>
                  <a:srgbClr val="FFFFFF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នៃសិក្ខាសាលា</a:t>
            </a:r>
            <a:endParaRPr lang="en-US" sz="8381" dirty="0">
              <a:solidFill>
                <a:srgbClr val="FFFFFF"/>
              </a:solidFill>
              <a:latin typeface="Khmer OS Muol Light" panose="02000500000000020004" pitchFamily="2" charset="0"/>
              <a:ea typeface="Graphik Bold"/>
              <a:cs typeface="Khmer OS Muol Light" panose="02000500000000020004" pitchFamily="2" charset="0"/>
              <a:sym typeface="Graphik Bold"/>
            </a:endParaRPr>
          </a:p>
        </p:txBody>
      </p:sp>
      <p:grpSp>
        <p:nvGrpSpPr>
          <p:cNvPr id="7" name="Group 7"/>
          <p:cNvGrpSpPr/>
          <p:nvPr/>
        </p:nvGrpSpPr>
        <p:grpSpPr>
          <a:xfrm>
            <a:off x="990600" y="2720270"/>
            <a:ext cx="13696871" cy="6965381"/>
            <a:chOff x="0" y="0"/>
            <a:chExt cx="4032934" cy="2050901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32934" cy="2050901"/>
            </a:xfrm>
            <a:custGeom>
              <a:avLst/>
              <a:gdLst/>
              <a:ahLst/>
              <a:cxnLst/>
              <a:rect l="l" t="t" r="r" b="b"/>
              <a:pathLst>
                <a:path w="4032934" h="2050901">
                  <a:moveTo>
                    <a:pt x="28827" y="0"/>
                  </a:moveTo>
                  <a:lnTo>
                    <a:pt x="4004107" y="0"/>
                  </a:lnTo>
                  <a:cubicBezTo>
                    <a:pt x="4020027" y="0"/>
                    <a:pt x="4032934" y="12906"/>
                    <a:pt x="4032934" y="28827"/>
                  </a:cubicBezTo>
                  <a:lnTo>
                    <a:pt x="4032934" y="2022074"/>
                  </a:lnTo>
                  <a:cubicBezTo>
                    <a:pt x="4032934" y="2037994"/>
                    <a:pt x="4020027" y="2050901"/>
                    <a:pt x="4004107" y="2050901"/>
                  </a:cubicBezTo>
                  <a:lnTo>
                    <a:pt x="28827" y="2050901"/>
                  </a:lnTo>
                  <a:cubicBezTo>
                    <a:pt x="12906" y="2050901"/>
                    <a:pt x="0" y="2037994"/>
                    <a:pt x="0" y="2022074"/>
                  </a:cubicBezTo>
                  <a:lnTo>
                    <a:pt x="0" y="28827"/>
                  </a:lnTo>
                  <a:cubicBezTo>
                    <a:pt x="0" y="12906"/>
                    <a:pt x="12906" y="0"/>
                    <a:pt x="28827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nl-NL" sz="4000" dirty="0">
                <a:latin typeface="Khmer OS Battambang" panose="02000500000000020004" pitchFamily="2" charset="0"/>
                <a:cs typeface="Khmer OS Battambang" panose="02000500000000020004" pitchFamily="2" charset="0"/>
              </a:endParaRP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66675"/>
              <a:ext cx="4032934" cy="21175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 sz="3200"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438435" y="2967611"/>
            <a:ext cx="13039572" cy="61683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715"/>
              </a:lnSpc>
            </a:pPr>
            <a:r>
              <a:rPr lang="km-KH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សិក្ខាសាលានេះមានគោលដៅបី៖</a:t>
            </a:r>
          </a:p>
          <a:p>
            <a:pPr marL="977900" indent="-457200" algn="l">
              <a:lnSpc>
                <a:spcPts val="3715"/>
              </a:lnSpc>
              <a:buAutoNum type="arabicPeriod"/>
              <a:tabLst>
                <a:tab pos="914400" algn="l"/>
              </a:tabLst>
            </a:pPr>
            <a:r>
              <a:rPr lang="km-KH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ដើម្បីផ្ដល់ការយល់ដឹងមូលដ្ឋានជូនដល់ថ្នាក់ដឹកនាំសហជីពស្ដីអំពី </a:t>
            </a:r>
            <a:r>
              <a:rPr lang="en-US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HREDD (</a:t>
            </a:r>
            <a:r>
              <a:rPr lang="km-KH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អនុលោមគោលការណ៍ណែនាំ </a:t>
            </a:r>
            <a:r>
              <a:rPr lang="en-US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OECD </a:t>
            </a:r>
            <a:r>
              <a:rPr lang="km-KH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សម្រាប់សហគ្រាសពហុជាតិ និង</a:t>
            </a:r>
            <a:r>
              <a:rPr lang="en-US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UNGPs)</a:t>
            </a:r>
            <a:endParaRPr lang="km-KH" sz="2400" spc="23" dirty="0">
              <a:solidFill>
                <a:srgbClr val="000000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977900" indent="-457200" algn="l">
              <a:lnSpc>
                <a:spcPts val="3715"/>
              </a:lnSpc>
              <a:buAutoNum type="arabicPeriod"/>
              <a:tabLst>
                <a:tab pos="914400" algn="l"/>
              </a:tabLst>
            </a:pPr>
            <a:r>
              <a:rPr lang="km-KH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ដើម្បីផ្ដល់ការយល់ដឹងមូលដ្ឋានជូនដល់ថ្នាក់ដឹកនាំសហជីពស្ដីពីការអភិវឌ្ឍលិខិតបទដ្ឋានគតិយុត្តជុំវិញ </a:t>
            </a:r>
            <a:r>
              <a:rPr lang="en-US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HREDD</a:t>
            </a:r>
            <a:endParaRPr lang="km-KH" sz="2400" spc="23" dirty="0">
              <a:solidFill>
                <a:srgbClr val="000000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977900" indent="-457200" algn="l">
              <a:lnSpc>
                <a:spcPts val="3715"/>
              </a:lnSpc>
              <a:buAutoNum type="arabicPeriod"/>
              <a:tabLst>
                <a:tab pos="914400" algn="l"/>
              </a:tabLst>
            </a:pPr>
            <a:r>
              <a:rPr lang="km-KH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ដើម្បីផ្ដល់ការយល់ដឹងមូលដ្ឋានជូនដល់ថ្នាក់ដឹកនាំសហជីពស្ដីពីថាតើ </a:t>
            </a:r>
            <a:r>
              <a:rPr lang="en-US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HREDD </a:t>
            </a:r>
            <a:r>
              <a:rPr lang="km-KH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អាចផ្ដល់ឱកាសយ៉ាងណាខ្លះសម្រាប់ការងារសហជីព</a:t>
            </a:r>
          </a:p>
          <a:p>
            <a:pPr algn="l">
              <a:lnSpc>
                <a:spcPts val="3715"/>
              </a:lnSpc>
            </a:pPr>
            <a:endParaRPr lang="km-KH" sz="2400" spc="23" dirty="0">
              <a:solidFill>
                <a:srgbClr val="000000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715"/>
              </a:lnSpc>
            </a:pPr>
            <a:r>
              <a:rPr lang="km-KH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នៅក្នុងសិក្ខាសាលានេះ យើងផ្ដោតការយកចិត្តទុកដាក់លើ </a:t>
            </a:r>
            <a:r>
              <a:rPr lang="en-US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HREDD </a:t>
            </a:r>
            <a:r>
              <a:rPr lang="km-KH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តាមការពន្យល់ដោយអង្គការសហប្រជាតិ និង </a:t>
            </a:r>
            <a:r>
              <a:rPr lang="en-US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OECD </a:t>
            </a:r>
            <a:r>
              <a:rPr lang="km-KH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ព្រោះថានេះជាមូលដ្ឋានគ្រឹះសម្រាប់គ្រប់លិខិតបទដ្ឋានគតិយុត្តទាំងអស់ដែលត្រូវបានអភិវឌ្ឍឡើងនៅទូទាំងពិភពលោក។ ប្រសិនក្រុមហ៊ុនអនុវត្តគោលការណ៍ណែនាំ </a:t>
            </a:r>
            <a:r>
              <a:rPr lang="en-US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OECD </a:t>
            </a:r>
            <a:r>
              <a:rPr lang="km-KH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និង </a:t>
            </a:r>
            <a:r>
              <a:rPr lang="en-US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UNGPs </a:t>
            </a:r>
            <a:r>
              <a:rPr lang="km-KH" sz="2400" spc="23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នោះគឺពួកគេអាចអនុលោមតាមលិខិតបទដ្ឋានគតិយុត្តស្ដីពីការត្រួតពិនិត្យភាពត្រឹមត្រូវទាំងអស់ដែលកំពុងមានជាធរមានបច្ចុប្បន្ន និងដែលកំពុងត្រូវបានអភិវឌ្ឍឡើង។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17961" y="1945054"/>
            <a:ext cx="16437882" cy="8742386"/>
            <a:chOff x="0" y="0"/>
            <a:chExt cx="4743468" cy="25227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43468" cy="2522784"/>
            </a:xfrm>
            <a:custGeom>
              <a:avLst/>
              <a:gdLst/>
              <a:ahLst/>
              <a:cxnLst/>
              <a:rect l="l" t="t" r="r" b="b"/>
              <a:pathLst>
                <a:path w="4743468" h="2522784">
                  <a:moveTo>
                    <a:pt x="24020" y="0"/>
                  </a:moveTo>
                  <a:lnTo>
                    <a:pt x="4719448" y="0"/>
                  </a:lnTo>
                  <a:cubicBezTo>
                    <a:pt x="4725819" y="0"/>
                    <a:pt x="4731928" y="2531"/>
                    <a:pt x="4736433" y="7035"/>
                  </a:cubicBezTo>
                  <a:cubicBezTo>
                    <a:pt x="4740937" y="11540"/>
                    <a:pt x="4743468" y="17649"/>
                    <a:pt x="4743468" y="24020"/>
                  </a:cubicBezTo>
                  <a:lnTo>
                    <a:pt x="4743468" y="2498764"/>
                  </a:lnTo>
                  <a:cubicBezTo>
                    <a:pt x="4743468" y="2505134"/>
                    <a:pt x="4740937" y="2511244"/>
                    <a:pt x="4736433" y="2515749"/>
                  </a:cubicBezTo>
                  <a:cubicBezTo>
                    <a:pt x="4731928" y="2520253"/>
                    <a:pt x="4725819" y="2522784"/>
                    <a:pt x="4719448" y="2522784"/>
                  </a:cubicBezTo>
                  <a:lnTo>
                    <a:pt x="24020" y="2522784"/>
                  </a:lnTo>
                  <a:cubicBezTo>
                    <a:pt x="17649" y="2522784"/>
                    <a:pt x="11540" y="2520253"/>
                    <a:pt x="7035" y="2515749"/>
                  </a:cubicBezTo>
                  <a:cubicBezTo>
                    <a:pt x="2531" y="2511244"/>
                    <a:pt x="0" y="2505134"/>
                    <a:pt x="0" y="2498764"/>
                  </a:cubicBezTo>
                  <a:lnTo>
                    <a:pt x="0" y="24020"/>
                  </a:lnTo>
                  <a:cubicBezTo>
                    <a:pt x="0" y="17649"/>
                    <a:pt x="2531" y="11540"/>
                    <a:pt x="7035" y="7035"/>
                  </a:cubicBezTo>
                  <a:cubicBezTo>
                    <a:pt x="11540" y="2531"/>
                    <a:pt x="17649" y="0"/>
                    <a:pt x="24020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743468" cy="25894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flipV="1">
            <a:off x="11458720" y="819038"/>
            <a:ext cx="4261202" cy="1896062"/>
          </a:xfrm>
          <a:custGeom>
            <a:avLst/>
            <a:gdLst/>
            <a:ahLst/>
            <a:cxnLst/>
            <a:rect l="l" t="t" r="r" b="b"/>
            <a:pathLst>
              <a:path w="4261202" h="1896062">
                <a:moveTo>
                  <a:pt x="0" y="1896062"/>
                </a:moveTo>
                <a:lnTo>
                  <a:pt x="4261202" y="1896062"/>
                </a:lnTo>
                <a:lnTo>
                  <a:pt x="4261202" y="0"/>
                </a:lnTo>
                <a:lnTo>
                  <a:pt x="0" y="0"/>
                </a:lnTo>
                <a:lnTo>
                  <a:pt x="0" y="1896062"/>
                </a:lnTo>
                <a:close/>
              </a:path>
            </a:pathLst>
          </a:custGeom>
          <a:blipFill>
            <a:blip r:embed="rId2"/>
            <a:stretch>
              <a:fillRect l="-289292" b="-11792"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6" name="TextBox 6"/>
          <p:cNvSpPr txBox="1"/>
          <p:nvPr/>
        </p:nvSpPr>
        <p:spPr>
          <a:xfrm>
            <a:off x="838200" y="519062"/>
            <a:ext cx="16096020" cy="125534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8381" dirty="0">
                <a:solidFill>
                  <a:srgbClr val="FFC000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វិធីសាស្ត្រ​</a:t>
            </a:r>
            <a:r>
              <a:rPr lang="km-KH" sz="8381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​នៃសិក្ខាសាលា</a:t>
            </a:r>
            <a:endParaRPr lang="en-US" sz="8381" dirty="0">
              <a:solidFill>
                <a:schemeClr val="bg1"/>
              </a:solidFill>
              <a:latin typeface="Khmer OS Muol Light" panose="02000500000000020004" pitchFamily="2" charset="0"/>
              <a:ea typeface="Graphik Bold"/>
              <a:cs typeface="Khmer OS Muol Light" panose="02000500000000020004" pitchFamily="2" charset="0"/>
              <a:sym typeface="Graphik Bold"/>
            </a:endParaRPr>
          </a:p>
        </p:txBody>
      </p:sp>
      <p:grpSp>
        <p:nvGrpSpPr>
          <p:cNvPr id="7" name="Group 7"/>
          <p:cNvGrpSpPr/>
          <p:nvPr/>
        </p:nvGrpSpPr>
        <p:grpSpPr>
          <a:xfrm>
            <a:off x="942975" y="2824032"/>
            <a:ext cx="13696871" cy="6965381"/>
            <a:chOff x="0" y="0"/>
            <a:chExt cx="4032934" cy="2050901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4032934" cy="2050901"/>
            </a:xfrm>
            <a:custGeom>
              <a:avLst/>
              <a:gdLst/>
              <a:ahLst/>
              <a:cxnLst/>
              <a:rect l="l" t="t" r="r" b="b"/>
              <a:pathLst>
                <a:path w="4032934" h="2050901">
                  <a:moveTo>
                    <a:pt x="28827" y="0"/>
                  </a:moveTo>
                  <a:lnTo>
                    <a:pt x="4004107" y="0"/>
                  </a:lnTo>
                  <a:cubicBezTo>
                    <a:pt x="4020027" y="0"/>
                    <a:pt x="4032934" y="12906"/>
                    <a:pt x="4032934" y="28827"/>
                  </a:cubicBezTo>
                  <a:lnTo>
                    <a:pt x="4032934" y="2022074"/>
                  </a:lnTo>
                  <a:cubicBezTo>
                    <a:pt x="4032934" y="2037994"/>
                    <a:pt x="4020027" y="2050901"/>
                    <a:pt x="4004107" y="2050901"/>
                  </a:cubicBezTo>
                  <a:lnTo>
                    <a:pt x="28827" y="2050901"/>
                  </a:lnTo>
                  <a:cubicBezTo>
                    <a:pt x="12906" y="2050901"/>
                    <a:pt x="0" y="2037994"/>
                    <a:pt x="0" y="2022074"/>
                  </a:cubicBezTo>
                  <a:lnTo>
                    <a:pt x="0" y="28827"/>
                  </a:lnTo>
                  <a:cubicBezTo>
                    <a:pt x="0" y="12906"/>
                    <a:pt x="12906" y="0"/>
                    <a:pt x="28827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0" y="-66675"/>
              <a:ext cx="4032934" cy="21175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176780" y="3215051"/>
            <a:ext cx="13229262" cy="550714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km-KH" sz="240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ថ្វីបើ​សិក្ខាសាលា​មានលក្ខណៈទ្រឹស្ដីច្រើននៅ​​ផ្នែកដំបូង​ក្ដី​ ប៉ុន្តែ​បំណង​របស់​សិក្ខាសាលានេះគឺ​ដើម្បី​ធ្វើ​ឱ្យ​អ្នកចូលរួមមានការ​​ចូលរួមយ៉ាងសកម្ម​​។ តាមរយៈការសួរសំណួរ​ទៅកាន់​អ្នកចូលរួម អនុញ្ញាត​ឱ្យ​ពួកគេ​សួរសំណួរ​ និងការ​ដាក់​ឱ្យមាន​កិច្ចសន្ទនា​ជាក្រុម​នៅក្នុងសិក្ខាសាលានេះ​។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endParaRPr lang="en-US" sz="2400" kern="100" dirty="0">
              <a:effectLst/>
              <a:latin typeface="Khmer OS Battambang" panose="02000500000000020004" pitchFamily="2" charset="0"/>
              <a:ea typeface="Aptos" panose="020B0004020202020204" pitchFamily="34" charset="0"/>
              <a:cs typeface="Khmer OS Battambang" panose="02000500000000020004" pitchFamily="2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km-KH" sz="240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ជាការសំខាន់ដែល​ត្រូវអនុញ្ញាតឱ្យ​​អាច​សួរសំណួរនៅពេលណាក៏បាន​ ត្រូវប្រើឧទាហរណ៍ឱ្យបានច្រើន​ ត្រូវ​អនុញ្ញាត​ឱ្យមានការពិភាក្សា​ និង​អនុញ្ញាត​ឱ្យក្រុម​ផ្ដល់​ការឆ្លើយតប​ក៏ដូច​ជា​ការរៀនសូត្រ​ជាមួយ​គ្នា​។ អ្នកអាច​សង្កត់​ធ្ងន់​ថា​វិធីសាស្ត្រ​បែប​នេះអាច​មានលក្ខណៈ​ថ្មីស្រឡាង​សម្រាប់មនុស្ស​ជាច្រើន​ពុំមែន​សម្រាប់​តែ​សហជីព​តែប៉ុណ្ណោះ​ទេ ប៉ុន្តែ​នេះក៏​ជាវិធីសាស្ត្រ​បែបថ្មី​សម្រាប់​ក្រុមហ៊ុន​ និងរដ្ឋាភិបាលជាច្រើន​ផងដែរ។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endParaRPr lang="en-US" sz="2400" kern="100" dirty="0">
              <a:effectLst/>
              <a:latin typeface="Khmer OS Battambang" panose="02000500000000020004" pitchFamily="2" charset="0"/>
              <a:ea typeface="Aptos" panose="020B0004020202020204" pitchFamily="34" charset="0"/>
              <a:cs typeface="Khmer OS Battambang" panose="02000500000000020004" pitchFamily="2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km-KH" sz="240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ផ្នែកទី​ពីរ​នៃ​សិក្ខាសាលា​គឺ​រួមមានការ​ធ្វើការងារ​តាមក្រុមតូច​ៗដែល​ត្រូវបាន​​តាក់តែងដើម្បី​ធានា​យ៉ាងណា​ឱ្យ​សហជីព​អាច​អភិវឌ្ឍគំនិត​ និង​សកម្មភាព​ថ្មីៗ​ស្ដីពី​វិធី “ប្រើប្រាស់​” </a:t>
            </a:r>
            <a:r>
              <a:rPr lang="en-US" sz="240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HREDD </a:t>
            </a:r>
            <a:r>
              <a:rPr lang="km-KH" sz="240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សម្រាប់ការងារសហជីព​នៅក្នុងបរិបទ​របស់​ពួកគេ​។</a:t>
            </a:r>
            <a:endParaRPr lang="en-US" sz="2400" kern="100" dirty="0">
              <a:effectLst/>
              <a:latin typeface="Khmer OS Battambang" panose="02000500000000020004" pitchFamily="2" charset="0"/>
              <a:ea typeface="Aptos" panose="020B0004020202020204" pitchFamily="34" charset="0"/>
              <a:cs typeface="Khmer OS Battambang" panose="02000500000000020004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42923" y="2231775"/>
            <a:ext cx="20146136" cy="8742386"/>
            <a:chOff x="0" y="0"/>
            <a:chExt cx="5813556" cy="25227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813556" cy="2522784"/>
            </a:xfrm>
            <a:custGeom>
              <a:avLst/>
              <a:gdLst/>
              <a:ahLst/>
              <a:cxnLst/>
              <a:rect l="l" t="t" r="r" b="b"/>
              <a:pathLst>
                <a:path w="5813556" h="2522784">
                  <a:moveTo>
                    <a:pt x="19599" y="0"/>
                  </a:moveTo>
                  <a:lnTo>
                    <a:pt x="5793958" y="0"/>
                  </a:lnTo>
                  <a:cubicBezTo>
                    <a:pt x="5799156" y="0"/>
                    <a:pt x="5804141" y="2065"/>
                    <a:pt x="5807816" y="5740"/>
                  </a:cubicBezTo>
                  <a:cubicBezTo>
                    <a:pt x="5811491" y="9416"/>
                    <a:pt x="5813556" y="14401"/>
                    <a:pt x="5813556" y="19599"/>
                  </a:cubicBezTo>
                  <a:lnTo>
                    <a:pt x="5813556" y="2503185"/>
                  </a:lnTo>
                  <a:cubicBezTo>
                    <a:pt x="5813556" y="2508383"/>
                    <a:pt x="5811491" y="2513368"/>
                    <a:pt x="5807816" y="2517044"/>
                  </a:cubicBezTo>
                  <a:cubicBezTo>
                    <a:pt x="5804141" y="2520719"/>
                    <a:pt x="5799156" y="2522784"/>
                    <a:pt x="5793958" y="2522784"/>
                  </a:cubicBezTo>
                  <a:lnTo>
                    <a:pt x="19599" y="2522784"/>
                  </a:lnTo>
                  <a:cubicBezTo>
                    <a:pt x="14401" y="2522784"/>
                    <a:pt x="9416" y="2520719"/>
                    <a:pt x="5740" y="2517044"/>
                  </a:cubicBezTo>
                  <a:cubicBezTo>
                    <a:pt x="2065" y="2513368"/>
                    <a:pt x="0" y="2508383"/>
                    <a:pt x="0" y="2503185"/>
                  </a:cubicBezTo>
                  <a:lnTo>
                    <a:pt x="0" y="19599"/>
                  </a:lnTo>
                  <a:cubicBezTo>
                    <a:pt x="0" y="14401"/>
                    <a:pt x="2065" y="9416"/>
                    <a:pt x="5740" y="5740"/>
                  </a:cubicBezTo>
                  <a:cubicBezTo>
                    <a:pt x="9416" y="2065"/>
                    <a:pt x="14401" y="0"/>
                    <a:pt x="19599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 sz="2400">
                <a:latin typeface="Khmer OS Battambang" panose="02000500000000020004" pitchFamily="2" charset="0"/>
                <a:cs typeface="Khmer OS Battambang" panose="02000500000000020004" pitchFamily="2" charset="0"/>
              </a:endParaRP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5813556" cy="25894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 sz="2400">
                <a:latin typeface="Khmer OS Battambang" panose="02000500000000020004" pitchFamily="2" charset="0"/>
                <a:cs typeface="Khmer OS Battambang" panose="02000500000000020004" pitchFamily="2" charset="0"/>
              </a:endParaRP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942975" y="2824032"/>
            <a:ext cx="16506734" cy="6965381"/>
            <a:chOff x="0" y="0"/>
            <a:chExt cx="4860275" cy="2050901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60275" cy="2050901"/>
            </a:xfrm>
            <a:custGeom>
              <a:avLst/>
              <a:gdLst/>
              <a:ahLst/>
              <a:cxnLst/>
              <a:rect l="l" t="t" r="r" b="b"/>
              <a:pathLst>
                <a:path w="4860275" h="2050901">
                  <a:moveTo>
                    <a:pt x="23920" y="0"/>
                  </a:moveTo>
                  <a:lnTo>
                    <a:pt x="4836356" y="0"/>
                  </a:lnTo>
                  <a:cubicBezTo>
                    <a:pt x="4842699" y="0"/>
                    <a:pt x="4848783" y="2520"/>
                    <a:pt x="4853270" y="7006"/>
                  </a:cubicBezTo>
                  <a:cubicBezTo>
                    <a:pt x="4857755" y="11492"/>
                    <a:pt x="4860275" y="17576"/>
                    <a:pt x="4860275" y="23920"/>
                  </a:cubicBezTo>
                  <a:lnTo>
                    <a:pt x="4860275" y="2026981"/>
                  </a:lnTo>
                  <a:cubicBezTo>
                    <a:pt x="4860275" y="2040191"/>
                    <a:pt x="4849566" y="2050901"/>
                    <a:pt x="4836356" y="2050901"/>
                  </a:cubicBezTo>
                  <a:lnTo>
                    <a:pt x="23920" y="2050901"/>
                  </a:lnTo>
                  <a:cubicBezTo>
                    <a:pt x="17576" y="2050901"/>
                    <a:pt x="11492" y="2048380"/>
                    <a:pt x="7006" y="2043895"/>
                  </a:cubicBezTo>
                  <a:cubicBezTo>
                    <a:pt x="2520" y="2039409"/>
                    <a:pt x="0" y="2033325"/>
                    <a:pt x="0" y="2026981"/>
                  </a:cubicBezTo>
                  <a:lnTo>
                    <a:pt x="0" y="23920"/>
                  </a:lnTo>
                  <a:cubicBezTo>
                    <a:pt x="0" y="17576"/>
                    <a:pt x="2520" y="11492"/>
                    <a:pt x="7006" y="7006"/>
                  </a:cubicBezTo>
                  <a:cubicBezTo>
                    <a:pt x="11492" y="2520"/>
                    <a:pt x="17576" y="0"/>
                    <a:pt x="2392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66675"/>
              <a:ext cx="4860275" cy="211757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362423" y="3240036"/>
            <a:ext cx="7391450" cy="62837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914400" lvl="1" indent="-457200" algn="l">
              <a:lnSpc>
                <a:spcPts val="3499"/>
              </a:lnSpc>
              <a:buFont typeface="Arial" panose="020B0604020202020204" pitchFamily="34" charset="0"/>
              <a:buChar char="•"/>
            </a:pPr>
            <a:r>
              <a:rPr lang="km-KH" sz="24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សិក្ខាសាលាត្រូវបានតាក់តែងឡើងសម្រាប់ថ្នាក់ដឹកនាំសហជីពចំនួន១០-២៥នាក់នៅថ្នាក់ជាតិសម្រាប់កម្រិតសហព័ទ្ធ ឬសហភាព</a:t>
            </a:r>
          </a:p>
          <a:p>
            <a:pPr marL="914400" lvl="1" indent="-457200" algn="l">
              <a:lnSpc>
                <a:spcPts val="3499"/>
              </a:lnSpc>
              <a:buFont typeface="Arial" panose="020B0604020202020204" pitchFamily="34" charset="0"/>
              <a:buChar char="•"/>
            </a:pPr>
            <a:r>
              <a:rPr lang="km-KH" sz="24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ក្រុមទាំងមូលត្រូវមានពេលវេលាយ៉ាងហោចណាស់ ៣,៥ម៉ោង (កន្លះថ្ងៃ)</a:t>
            </a:r>
          </a:p>
          <a:p>
            <a:pPr marL="914400" lvl="1" indent="-457200" algn="l">
              <a:lnSpc>
                <a:spcPts val="3499"/>
              </a:lnSpc>
            </a:pPr>
            <a:endParaRPr lang="km-KH" sz="2400" dirty="0">
              <a:solidFill>
                <a:srgbClr val="000000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914400" lvl="1" indent="-457200" algn="l">
              <a:lnSpc>
                <a:spcPts val="3499"/>
              </a:lnSpc>
            </a:pPr>
            <a:r>
              <a:rPr lang="km-KH" sz="24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តើត្រូវការអ្វីខ្លះ៖</a:t>
            </a:r>
          </a:p>
          <a:p>
            <a:pPr marL="863600" lvl="1" indent="-406400" algn="l">
              <a:lnSpc>
                <a:spcPts val="3499"/>
              </a:lnSpc>
              <a:buFont typeface="Arial" panose="020B0604020202020204" pitchFamily="34" charset="0"/>
              <a:buChar char="•"/>
            </a:pPr>
            <a:r>
              <a:rPr lang="km-KH" sz="24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បន្ទប់មានទំហំធំគ្រប់គ្រាន់ដើម្បីអាចរៀបចំតុក្នុងទម្រង់ជាការអង្គុយបែបក្នុងសាលមហោស្រពដែលអនុញ្ញាតឱ្យមានការសន្ទនាជាក្រុមបាន</a:t>
            </a:r>
          </a:p>
          <a:p>
            <a:pPr marL="863600" lvl="1" indent="-406400" algn="l">
              <a:lnSpc>
                <a:spcPts val="3499"/>
              </a:lnSpc>
              <a:buFont typeface="Arial" panose="020B0604020202020204" pitchFamily="34" charset="0"/>
              <a:buChar char="•"/>
            </a:pPr>
            <a:r>
              <a:rPr lang="km-KH" sz="24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ម៉ាស៊ីន </a:t>
            </a:r>
            <a:r>
              <a:rPr lang="en-US" sz="24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LCD/</a:t>
            </a:r>
            <a:r>
              <a:rPr lang="km-KH" sz="24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ម៉ាស៊ីនបញ្ចាំងស្លាយមួយគ្រឿង/និងកុំព្យូទ័រសម្រាប់ផ្នែកទ្រឹស្ដី</a:t>
            </a:r>
          </a:p>
          <a:p>
            <a:pPr marL="863600" lvl="1" indent="-406400" algn="l">
              <a:lnSpc>
                <a:spcPts val="3499"/>
              </a:lnSpc>
              <a:buFont typeface="Arial" panose="020B0604020202020204" pitchFamily="34" charset="0"/>
              <a:buChar char="•"/>
            </a:pPr>
            <a:r>
              <a:rPr lang="km-KH" sz="24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ឧបករណ៍សម្លេង</a:t>
            </a:r>
          </a:p>
          <a:p>
            <a:pPr marL="863600" lvl="1" indent="-406400" algn="l">
              <a:lnSpc>
                <a:spcPts val="3499"/>
              </a:lnSpc>
              <a:buFont typeface="Arial" panose="020B0604020202020204" pitchFamily="34" charset="0"/>
              <a:buChar char="•"/>
            </a:pPr>
            <a:r>
              <a:rPr lang="km-KH" sz="24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ឧបករណ៍បកប្រែប្រសិនចាំបាច់ 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759113" y="303332"/>
            <a:ext cx="15142064" cy="10714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36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ការត្រៀម​រៀបចំ​</a:t>
            </a:r>
            <a:r>
              <a:rPr lang="km-KH" sz="36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សម្រាប់​វគ្គបណ្ដុះបណ្ដាល</a:t>
            </a:r>
            <a:endParaRPr lang="en-US" sz="3600" dirty="0">
              <a:solidFill>
                <a:schemeClr val="bg1"/>
              </a:solidFill>
              <a:latin typeface="Khmer OS Muol Light" panose="02000500000000020004" pitchFamily="2" charset="0"/>
              <a:ea typeface="Graphik Bold"/>
              <a:cs typeface="Khmer OS Muol Light" panose="02000500000000020004" pitchFamily="2" charset="0"/>
              <a:sym typeface="Graphik Bold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9221742" y="3240036"/>
            <a:ext cx="7525253" cy="51993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286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km-KH" sz="240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សម្ភារៈដែល​ត្រូវការ​៖</a:t>
            </a:r>
            <a:endParaRPr lang="en-US" sz="2400" kern="100" dirty="0">
              <a:effectLst/>
              <a:latin typeface="Khmer OS Battambang" panose="02000500000000020004" pitchFamily="2" charset="0"/>
              <a:ea typeface="Aptos" panose="020B0004020202020204" pitchFamily="34" charset="0"/>
              <a:cs typeface="Khmer OS Battambang" panose="02000500000000020004" pitchFamily="2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m-KH" sz="240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ក្រដាសផ្ទាំងធំ​</a:t>
            </a:r>
            <a:endParaRPr lang="km-KH" sz="2400" kern="100" dirty="0">
              <a:latin typeface="Khmer OS Battambang" panose="02000500000000020004" pitchFamily="2" charset="0"/>
              <a:ea typeface="Aptos" panose="020B0004020202020204" pitchFamily="34" charset="0"/>
              <a:cs typeface="Khmer OS Battambang" panose="02000500000000020004" pitchFamily="2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m-KH" sz="240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ហ្វឺត​ដែលមានពណ៌ផ្សេងៗ​គ្នា​</a:t>
            </a:r>
            <a:endParaRPr lang="km-KH" sz="2400" kern="100" dirty="0">
              <a:latin typeface="Khmer OS Battambang" panose="02000500000000020004" pitchFamily="2" charset="0"/>
              <a:ea typeface="Aptos" panose="020B0004020202020204" pitchFamily="34" charset="0"/>
              <a:cs typeface="Khmer OS Battambang" panose="02000500000000020004" pitchFamily="2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m-KH" sz="240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ស្គុត​ក្រដាស​ដើម្បីព្យួរ​វត្ថុ​ផ្សេងៗ​នៅលើ​ជញ្ជាំង</a:t>
            </a:r>
            <a:endParaRPr lang="km-KH" sz="2400" kern="100" dirty="0">
              <a:latin typeface="Khmer OS Battambang" panose="02000500000000020004" pitchFamily="2" charset="0"/>
              <a:ea typeface="Aptos" panose="020B0004020202020204" pitchFamily="34" charset="0"/>
              <a:cs typeface="Khmer OS Battambang" panose="02000500000000020004" pitchFamily="2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m-KH" sz="240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ប៊ិច</a:t>
            </a:r>
            <a:r>
              <a:rPr lang="en-US" sz="240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+</a:t>
            </a:r>
            <a:r>
              <a:rPr lang="km-KH" sz="240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សៀវភៅសរសេរ​សម្រាប់​អ្នកចូលរួម​</a:t>
            </a:r>
            <a:endParaRPr lang="km-KH" sz="2400" kern="100" dirty="0">
              <a:latin typeface="Khmer OS Battambang" panose="02000500000000020004" pitchFamily="2" charset="0"/>
              <a:ea typeface="Aptos" panose="020B0004020202020204" pitchFamily="34" charset="0"/>
              <a:cs typeface="Khmer OS Battambang" panose="02000500000000020004" pitchFamily="2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m-KH" sz="240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ស្លាកឈ្មោះ</a:t>
            </a:r>
            <a:endParaRPr lang="km-KH" sz="2400" kern="100" dirty="0">
              <a:latin typeface="Khmer OS Battambang" panose="02000500000000020004" pitchFamily="2" charset="0"/>
              <a:ea typeface="Aptos" panose="020B0004020202020204" pitchFamily="34" charset="0"/>
              <a:cs typeface="Khmer OS Battambang" panose="02000500000000020004" pitchFamily="2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km-KH" sz="240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ឯកសារចែក​សម្រាប់​អ្នកចូលរួម​ (អាចចែករំលែក​​ក្រោយ​វគ្គ​បណ្ដុះបណ្ដាល​)</a:t>
            </a:r>
            <a:endParaRPr lang="en-US" sz="2400" kern="100" dirty="0">
              <a:effectLst/>
              <a:latin typeface="Khmer OS Battambang" panose="02000500000000020004" pitchFamily="2" charset="0"/>
              <a:ea typeface="Aptos" panose="020B0004020202020204" pitchFamily="34" charset="0"/>
              <a:cs typeface="Khmer OS Battambang" panose="02000500000000020004" pitchFamily="2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 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km-KH" sz="2400" kern="100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ពិចារណា​ឆ្លុះបញ្ចាំងអំពីអ្នកចូលរួម​ឱ្យបាន​ជាមុន៖ តើ​ពួកគេជានរណា?​ តើពួកគេ​មាន​ចំណេះដឹងកម្រិតណាហើយ​លើប្រធានបទនេះ? តើ​ពួកគេមានតួនាទីអ្វីខ្លះនៅក្នុងស្ថាប័ន?</a:t>
            </a:r>
            <a:endParaRPr lang="en-US" sz="2400" kern="100" dirty="0">
              <a:effectLst/>
              <a:latin typeface="Khmer OS Battambang" panose="02000500000000020004" pitchFamily="2" charset="0"/>
              <a:ea typeface="Aptos" panose="020B0004020202020204" pitchFamily="34" charset="0"/>
              <a:cs typeface="Khmer OS Battambang" panose="02000500000000020004" pitchFamily="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8871" y="1852489"/>
            <a:ext cx="15044559" cy="7984808"/>
            <a:chOff x="0" y="0"/>
            <a:chExt cx="4683653" cy="24858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83653" cy="2485820"/>
            </a:xfrm>
            <a:custGeom>
              <a:avLst/>
              <a:gdLst/>
              <a:ahLst/>
              <a:cxnLst/>
              <a:rect l="l" t="t" r="r" b="b"/>
              <a:pathLst>
                <a:path w="4683653" h="2485820">
                  <a:moveTo>
                    <a:pt x="26245" y="0"/>
                  </a:moveTo>
                  <a:lnTo>
                    <a:pt x="4657408" y="0"/>
                  </a:lnTo>
                  <a:cubicBezTo>
                    <a:pt x="4671903" y="0"/>
                    <a:pt x="4683653" y="11750"/>
                    <a:pt x="4683653" y="26245"/>
                  </a:cubicBezTo>
                  <a:lnTo>
                    <a:pt x="4683653" y="2459576"/>
                  </a:lnTo>
                  <a:cubicBezTo>
                    <a:pt x="4683653" y="2466536"/>
                    <a:pt x="4680888" y="2473212"/>
                    <a:pt x="4675966" y="2478133"/>
                  </a:cubicBezTo>
                  <a:cubicBezTo>
                    <a:pt x="4671044" y="2483055"/>
                    <a:pt x="4664369" y="2485820"/>
                    <a:pt x="4657408" y="2485820"/>
                  </a:cubicBezTo>
                  <a:lnTo>
                    <a:pt x="26245" y="2485820"/>
                  </a:lnTo>
                  <a:cubicBezTo>
                    <a:pt x="11750" y="2485820"/>
                    <a:pt x="0" y="2474070"/>
                    <a:pt x="0" y="2459576"/>
                  </a:cubicBezTo>
                  <a:lnTo>
                    <a:pt x="0" y="26245"/>
                  </a:lnTo>
                  <a:cubicBezTo>
                    <a:pt x="0" y="19284"/>
                    <a:pt x="2765" y="12609"/>
                    <a:pt x="7687" y="7687"/>
                  </a:cubicBezTo>
                  <a:cubicBezTo>
                    <a:pt x="12609" y="2765"/>
                    <a:pt x="19284" y="0"/>
                    <a:pt x="26245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83653" cy="25524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3192009" y="331136"/>
            <a:ext cx="12079212" cy="11406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rgbClr val="FFFFFF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ប្លង់មេរៀន</a:t>
            </a:r>
            <a:r>
              <a:rPr lang="en-US" sz="5400" dirty="0">
                <a:solidFill>
                  <a:srgbClr val="FFFFFF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 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(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១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/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៣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) </a:t>
            </a:r>
          </a:p>
        </p:txBody>
      </p: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894886"/>
              </p:ext>
            </p:extLst>
          </p:nvPr>
        </p:nvGraphicFramePr>
        <p:xfrm>
          <a:off x="2101588" y="2528044"/>
          <a:ext cx="14084823" cy="7123073"/>
        </p:xfrm>
        <a:graphic>
          <a:graphicData uri="http://schemas.openxmlformats.org/drawingml/2006/table">
            <a:tbl>
              <a:tblPr/>
              <a:tblGrid>
                <a:gridCol w="1202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8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435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916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ម៉ោង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ប្លង់មេរៀន និងវិធីសាស្ត្របង្រៀន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សម្ភារៈ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377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ការស្វាគមន៍ និងរាក់ទាក់​ដើម្បី​ស្គាល់​គ្នា​ទៅវិញទៅមក​៖ 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មតិស្វាគមន៍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​ផ្លូវការធ្វើឡើង​ដោយភាគី​ម្ចាស់ផ្ទះ និងភាគី​អ្នករៀបចំ​ដើម្បីធ្វើ​ឱ្យ​អ្នក​អ្នកចូលរួម​មានអារម្មណ៍ថា​បានទទួលការស្វាគមន៍​ និងដើម្បីសង្កត់ធ្ងន់​អំពីសារៈសំខាន់​នៃ​សិក្ខាសាលា​។ បន្ទាប់ពីនេះជាការ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បង្កើត​បរិយាកាស​គួរ​ជាទី​រីករាយ​ និងបើកចំហ​នៅ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ក្នុងសិក្ខាសាលា​ដើម្បី​ធ្វើ​ឱ្យ​អ្នកចូលរួមមានអារម្មណ៍​បានទទួល​ការស្វាគមន៍ និងមានសន្តិសុខ​។ លំហាត់នេះ​ទាមទារ​ឱ្យ​អ្នកចូលរួម​ត្រូវ​ក្រោកឈរ និងដើរ​ទៅលាយឡំ​ជាមួយ​អ្នកចូលរួម​ដទៃ​ដែល​អាច​បង្កើត​បរិយាកាស​បើកចំហ​បាន​ភ្លាមៗ។​ សូមបញ្ជាក់ឱ្យ​ច្បាស់ថាអ្នកចូលរួម​អាចឈរនៅជ្រុងណាក៏បាន​នៅក្នុងបន្ទប់​។ មិនមាន​ចម្លើយ​ណា​ជាចម្លើយ​ត្រូវ​ ឬខុសនោះទេ ហើយ​ភាគច្រើន​អ្នកចូលរួម​នឹង​ឈរនៅ​ផ្នែកកណ្ដាល។ លំហាត់នេះមានចេតនា​តែមួយ​គត់​គឺ​ដើម្បី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ធ្វើ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​​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ឱ្យចាប់ផ្ដើម​មាន​ការសន្ទនា​គ្នា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​។ បន្ទាប់ពីលំហាត់នេះ​៖ សូម​ចែក​រំលែកអំពី​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គោលដៅ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​របស់​សិក្ខាសាលា និងការពិភាក្សា​អំពី​</a:t>
                      </a:r>
                      <a:r>
                        <a:rPr lang="km-KH" sz="1800" u="sng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កម្មវិធី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​។​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ស្លាយទី​១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៥</a:t>
                      </a:r>
                      <a:endParaRPr lang="en-US" sz="1800" dirty="0"/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បន្ទប់​មានទំហំធំគ្រប់គ្រាន់​អាច​ឱ្យ​អ្នកចូលរួម​ឈរជាជួរ ឬឈរជារង្វង់​ប្រសិន​បន្ទប់​នោះ​ពុំ​អនុញ្ញាត​ឱ្យអាច​​បង្កើត​ជាជួរបាន​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ក្រដាសផ្ទាំងធំ និងហ្វឺត 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ស្គុតក្រដាស 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Khmer OS Battambang" panose="02000500000000020004" pitchFamily="2" charset="0"/>
                        <a:ea typeface="+mn-ea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603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សេចក្ដីផ្ដើម​អំពីការអនុវត្ត​អាជីវកម្ម​ប្រកបដោយការទទួល​ខុសត្រូវ (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RBC)  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និងគោលការណ៍ណែនាំ​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OECD 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ដោយ​ក្នុងនោះ​រួមមាន​ទាំង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HREDD​ 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ផងដែរ៖ សូមបង្ហាញសាវតារ​ទ្រឹស្ដីសំខាន់ៗ។ ផ្នែកនេះគឺ​វែងខ្លាំងណាស់​ ដូច្នេះអ្នកអាច​បំព្រួញឱ្យ​​ខ្លីបាន​អាស្រ័យ​ទៅតាមប្រភេទអ្នកចូលរួម និង​ចំណាប់​អារម្មណ៍​របស់​ក្រុម​។ ត្រូវ​សង្ខេប​ឱ្យ​ខ្លី​បំផុត​តាមដែល​អាច​ធ្វើបាន​។ 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ស្លាយទី​៦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២៤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586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 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២០ នាទី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defRPr/>
                      </a:pP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 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ទិដ្ឋភាព​ទូទៅ និងការប្រៀបធៀបអំពី​​លិខិតបទដ្ឋានគតិយុត្ត​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RBC </a:t>
                      </a:r>
                      <a:r>
                        <a:rPr lang="km-KH" sz="1800" kern="1200" dirty="0">
                          <a:solidFill>
                            <a:schemeClr val="tx1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</a:rPr>
                        <a:t>នៅអឺរ៉ុប៖</a:t>
                      </a:r>
                      <a:r>
                        <a:rPr lang="en-US" sz="1800" kern="1200" spc="23" dirty="0">
                          <a:solidFill>
                            <a:srgbClr val="000000"/>
                          </a:solidFill>
                          <a:effectLst/>
                          <a:latin typeface="Khmer OS Battambang" panose="02000500000000020004" pitchFamily="2" charset="0"/>
                          <a:ea typeface="+mn-ea"/>
                          <a:cs typeface="Khmer OS Battambang" panose="02000500000000020004" pitchFamily="2" charset="0"/>
                          <a:sym typeface="Graphik Bold"/>
                        </a:rPr>
                        <a:t> </a:t>
                      </a:r>
                      <a:r>
                        <a:rPr lang="km-KH" sz="1800" kern="12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សូម​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​​ចែករំលែកអំពីការ​វិវត្តតាមពេលវេលា​ជាបន្តបន្ទាប់ដោយ​ចាប់ផ្ដើម​​ចេញពី​</a:t>
                      </a:r>
                      <a:r>
                        <a:rPr lang="km-KH" sz="1800" u="sng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គោលការណ៍​ណែនាំ​ស្ម័គ្រចិត្ត​ទៅជាច្បាប់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​។ សូមកុំនិយាយ​លម្អិតអំពី​ខ្លឹមសារ​របស់​ច្បាប់​ទាំងអស់​ព្រោះយើងជឿជាក់​ថាប្រសិនអ្នក​​យល់​គោលការណ៍ណែនាំ​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OECD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 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ច្បាស់ហើយនោះអ្នកអាច​គាំទ្រដល់​ក្រុមហ៊ុន​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/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ចាប់ឱ្យ​ក្រុមហ៊ុនមានគណនេយ្យភាពក្នុងការអនុវត្ត​​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HREDD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 </a:t>
                      </a:r>
                      <a:r>
                        <a:rPr lang="km-KH" sz="1800" kern="12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បាន​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"/>
                        </a:rPr>
                        <a:t>ព្រោះថាការងារ​ទាំងអស់នេះគឺផ្អែកលើ​គោលការណ៍ណែនាំ​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OECD</a:t>
                      </a:r>
                      <a:r>
                        <a:rPr lang="km-KH" sz="1800" dirty="0">
                          <a:solidFill>
                            <a:srgbClr val="000000"/>
                          </a:solidFill>
                          <a:latin typeface="Graphik"/>
                          <a:ea typeface="Graphik"/>
                          <a:cs typeface="Graphik"/>
                          <a:sym typeface="Graphik"/>
                        </a:rPr>
                        <a:t> </a:t>
                      </a:r>
                      <a:r>
                        <a:rPr lang="km-KH" sz="1800" kern="12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។</a:t>
                      </a:r>
                      <a:endParaRPr lang="en-US" sz="18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ស្លាយទី​២៥</a:t>
                      </a:r>
                      <a:r>
                        <a:rPr lang="en-US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18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២៧</a:t>
                      </a:r>
                      <a:endParaRPr lang="en-US" sz="1800" dirty="0"/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8871" y="1852489"/>
            <a:ext cx="15044559" cy="7984808"/>
            <a:chOff x="0" y="0"/>
            <a:chExt cx="4683653" cy="24858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83653" cy="2485820"/>
            </a:xfrm>
            <a:custGeom>
              <a:avLst/>
              <a:gdLst/>
              <a:ahLst/>
              <a:cxnLst/>
              <a:rect l="l" t="t" r="r" b="b"/>
              <a:pathLst>
                <a:path w="4683653" h="2485820">
                  <a:moveTo>
                    <a:pt x="26245" y="0"/>
                  </a:moveTo>
                  <a:lnTo>
                    <a:pt x="4657408" y="0"/>
                  </a:lnTo>
                  <a:cubicBezTo>
                    <a:pt x="4671903" y="0"/>
                    <a:pt x="4683653" y="11750"/>
                    <a:pt x="4683653" y="26245"/>
                  </a:cubicBezTo>
                  <a:lnTo>
                    <a:pt x="4683653" y="2459576"/>
                  </a:lnTo>
                  <a:cubicBezTo>
                    <a:pt x="4683653" y="2466536"/>
                    <a:pt x="4680888" y="2473212"/>
                    <a:pt x="4675966" y="2478133"/>
                  </a:cubicBezTo>
                  <a:cubicBezTo>
                    <a:pt x="4671044" y="2483055"/>
                    <a:pt x="4664369" y="2485820"/>
                    <a:pt x="4657408" y="2485820"/>
                  </a:cubicBezTo>
                  <a:lnTo>
                    <a:pt x="26245" y="2485820"/>
                  </a:lnTo>
                  <a:cubicBezTo>
                    <a:pt x="11750" y="2485820"/>
                    <a:pt x="0" y="2474070"/>
                    <a:pt x="0" y="2459576"/>
                  </a:cubicBezTo>
                  <a:lnTo>
                    <a:pt x="0" y="26245"/>
                  </a:lnTo>
                  <a:cubicBezTo>
                    <a:pt x="0" y="19284"/>
                    <a:pt x="2765" y="12609"/>
                    <a:pt x="7687" y="7687"/>
                  </a:cubicBezTo>
                  <a:cubicBezTo>
                    <a:pt x="12609" y="2765"/>
                    <a:pt x="19284" y="0"/>
                    <a:pt x="26245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83653" cy="25524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393751"/>
              </p:ext>
            </p:extLst>
          </p:nvPr>
        </p:nvGraphicFramePr>
        <p:xfrm>
          <a:off x="2297415" y="2056763"/>
          <a:ext cx="14161785" cy="7057290"/>
        </p:xfrm>
        <a:graphic>
          <a:graphicData uri="http://schemas.openxmlformats.org/drawingml/2006/table">
            <a:tbl>
              <a:tblPr/>
              <a:tblGrid>
                <a:gridCol w="1209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569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9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157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ម៉ោង</a:t>
                      </a:r>
                      <a:endParaRPr lang="en-US" sz="20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ប្លង់មេរៀន និងវិធីសាស្ត្របង្រៀន</a:t>
                      </a:r>
                      <a:endParaRPr lang="en-US" sz="20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សម្ភារៈ</a:t>
                      </a:r>
                      <a:endParaRPr lang="en-US" sz="20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469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២០ នាទី</a:t>
                      </a:r>
                      <a:endParaRPr lang="en-US" sz="20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2000" u="none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តួនាទីរបស់​សហជីព៖ សូមចែកតួអង្គអ្នកពាក់ព័ន្ធ និងសហជីព​ដែលមានលក្ខណៈទូទៅនៅ​ក្នុង </a:t>
                      </a:r>
                      <a:r>
                        <a:rPr lang="en-US" sz="2000" u="none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HREDD ​</a:t>
                      </a:r>
                      <a:r>
                        <a:rPr lang="km-KH" sz="2000" u="none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។ </a:t>
                      </a:r>
                      <a:endParaRPr lang="en-US" sz="2000" dirty="0">
                        <a:highlight>
                          <a:srgbClr val="00FF00"/>
                        </a:highlight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20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ស្លាយទី​២៨</a:t>
                      </a:r>
                      <a:r>
                        <a:rPr lang="en-US" sz="20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20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៣២</a:t>
                      </a:r>
                      <a:endParaRPr lang="en-US" sz="20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306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១៥ នាទី</a:t>
                      </a:r>
                      <a:endParaRPr lang="en-US" sz="20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បន្ទាប់ពីការពិភាក្សាលើទ្រឹស្ដីទូទៅស្ដីពី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HREDD </a:t>
                      </a:r>
                      <a:r>
                        <a:rPr lang="km-KH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និងតួនាទីរបស់សហជីពនៅក្នុងដំណើរការនេះហើយ ជាការសំខាន់ដែលត្រូវបញ្ចប់ផ្នែកទ្រឹស្ដីនៅក្នុងវគ្គបណ្ដុះបណ្ដាលនេះដោយផ្ដល់ទិដ្ឋភាពទូទៅជាក់លាក់របស់ប្រទេស (ឬតំបន់)។ ផ្នែកនេះ គួរត្រូវបានរៀបចំឡើងដោយអ្នកជំនាញ/គ្រូបណ្ដុះបណ្ដាលរបស់ប្រទេសនោះដែលមានចំណេះដឹងឯកទេសស្ដីពីដំណើរការនៅក្នុងប្រទេសរបស់ខ្លួន។</a:t>
                      </a:r>
                      <a:endParaRPr lang="en-US" sz="20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20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ស្លាយទី​៣៣</a:t>
                      </a:r>
                      <a:endParaRPr lang="en-US" sz="20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331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20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កិច្ច​សន្ទនា៖ សារៈសំខាន់របស់​​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HREDD</a:t>
                      </a:r>
                      <a:r>
                        <a:rPr lang="km-KH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 ក្នុងប្រទេសរបស់អ្នក៖ បង្កើតទៅជាក្រុមយ៉ាងច្រើនបំផុត៤ក្រុម។ ប្រសិនបើក្រុមទាំងអស់មានការជឿទុកចិត្តគ្នាខ្លះៗនោះ សូមព្យាយាមឱ្យក្រុមទាំងឡាយនៅលាយឡំគ្នា។ ប្រាប់ក្រុមអ្នកចូលរួមឱ្យបង្កើតការវិភាគ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SWOT </a:t>
                      </a:r>
                      <a:r>
                        <a:rPr lang="km-KH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។ យើងសង្ឃឹមថាលំហាត់នេះអាចជួយដល់អ្នកពាក់ព័ន្ធនានា ហើយក៏ដូចជារដ្ឋាភិបាលរបស់អ្នកផងដែរក្នុងការអភិវឌ្ឍយុទ្ធសាស្ត្រត្រឹមត្រូវដើម្បីត្រៀមខ្លួនជាស្រេចសម្រាប់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HREDD</a:t>
                      </a:r>
                      <a:r>
                        <a:rPr lang="km-KH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។</a:t>
                      </a:r>
                      <a:endParaRPr lang="en-US" sz="20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20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ស្លាយទី​៣៤</a:t>
                      </a:r>
                      <a:endParaRPr lang="en-US" sz="20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  <a:p>
                      <a:pPr marL="384629" lvl="1" indent="-192314" algn="l"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km-KH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កន្លែងមួយ​ដើម្បី​ឱ្យ​ក្រុមនីមួយៗ​ធ្វើការងារក្រុម (អាចនៅក្នុងបន្ទប់តែមួយ​ ឬនៅក្នុងបន្ទប់​បំបែកផ្សេងពីគ្នា​)</a:t>
                      </a:r>
                    </a:p>
                    <a:p>
                      <a:pPr marL="384629" lvl="1" indent="-192314" algn="l"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km-KH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ក្រដាសផ្ទាំងធំមួយសន្លឹក​សម្រាប់​ក្រុមនីមួយៗ​</a:t>
                      </a:r>
                    </a:p>
                    <a:p>
                      <a:pPr marL="384629" lvl="1" indent="-192314" algn="l"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km-KH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ហ្វឺតដែលមានពណ៌ផ្សេងៗ​គ្នា​</a:t>
                      </a:r>
                    </a:p>
                    <a:p>
                      <a:pPr marL="384629" lvl="1" indent="-192314" algn="l"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km-KH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ស្គុតក្រដាស​ដើម្បី​យក​ក្រដាសផ្ទាំងធំដែលមានការវិភាគ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SWOT </a:t>
                      </a:r>
                      <a:r>
                        <a:rPr lang="km-KH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យកទៅព្យួរលើជញ្ជាំង</a:t>
                      </a:r>
                    </a:p>
                    <a:p>
                      <a:pPr marL="384629" lvl="1" indent="-192314" algn="l"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km-KH" sz="20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ក្រដាសស្អិតដែលមានបួនពណ៌ផ្សេងៗ​គ្នា៖មួយពណ៌សម្រាប់មួយជ្រុង</a:t>
                      </a: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5">
            <a:extLst>
              <a:ext uri="{FF2B5EF4-FFF2-40B4-BE49-F238E27FC236}">
                <a16:creationId xmlns:a16="http://schemas.microsoft.com/office/drawing/2014/main" id="{95B9ADEC-BAC0-687D-487A-C21C513671B1}"/>
              </a:ext>
            </a:extLst>
          </p:cNvPr>
          <p:cNvSpPr txBox="1"/>
          <p:nvPr/>
        </p:nvSpPr>
        <p:spPr>
          <a:xfrm>
            <a:off x="3192009" y="331136"/>
            <a:ext cx="12079212" cy="11406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rgbClr val="FFFFFF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ប្លង់មេរៀន</a:t>
            </a:r>
            <a:r>
              <a:rPr lang="en-US" sz="5400" dirty="0">
                <a:solidFill>
                  <a:srgbClr val="FFFFFF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 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(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២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/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៣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)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678871" y="1852489"/>
            <a:ext cx="15044559" cy="7984808"/>
            <a:chOff x="0" y="0"/>
            <a:chExt cx="4683653" cy="248582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683653" cy="2485820"/>
            </a:xfrm>
            <a:custGeom>
              <a:avLst/>
              <a:gdLst/>
              <a:ahLst/>
              <a:cxnLst/>
              <a:rect l="l" t="t" r="r" b="b"/>
              <a:pathLst>
                <a:path w="4683653" h="2485820">
                  <a:moveTo>
                    <a:pt x="26245" y="0"/>
                  </a:moveTo>
                  <a:lnTo>
                    <a:pt x="4657408" y="0"/>
                  </a:lnTo>
                  <a:cubicBezTo>
                    <a:pt x="4671903" y="0"/>
                    <a:pt x="4683653" y="11750"/>
                    <a:pt x="4683653" y="26245"/>
                  </a:cubicBezTo>
                  <a:lnTo>
                    <a:pt x="4683653" y="2459576"/>
                  </a:lnTo>
                  <a:cubicBezTo>
                    <a:pt x="4683653" y="2466536"/>
                    <a:pt x="4680888" y="2473212"/>
                    <a:pt x="4675966" y="2478133"/>
                  </a:cubicBezTo>
                  <a:cubicBezTo>
                    <a:pt x="4671044" y="2483055"/>
                    <a:pt x="4664369" y="2485820"/>
                    <a:pt x="4657408" y="2485820"/>
                  </a:cubicBezTo>
                  <a:lnTo>
                    <a:pt x="26245" y="2485820"/>
                  </a:lnTo>
                  <a:cubicBezTo>
                    <a:pt x="11750" y="2485820"/>
                    <a:pt x="0" y="2474070"/>
                    <a:pt x="0" y="2459576"/>
                  </a:cubicBezTo>
                  <a:lnTo>
                    <a:pt x="0" y="26245"/>
                  </a:lnTo>
                  <a:cubicBezTo>
                    <a:pt x="0" y="19284"/>
                    <a:pt x="2765" y="12609"/>
                    <a:pt x="7687" y="7687"/>
                  </a:cubicBezTo>
                  <a:cubicBezTo>
                    <a:pt x="12609" y="2765"/>
                    <a:pt x="19284" y="0"/>
                    <a:pt x="26245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683653" cy="25524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207499"/>
              </p:ext>
            </p:extLst>
          </p:nvPr>
        </p:nvGraphicFramePr>
        <p:xfrm>
          <a:off x="1999061" y="2552700"/>
          <a:ext cx="14079138" cy="7161068"/>
        </p:xfrm>
        <a:graphic>
          <a:graphicData uri="http://schemas.openxmlformats.org/drawingml/2006/table">
            <a:tbl>
              <a:tblPr/>
              <a:tblGrid>
                <a:gridCol w="14222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066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502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32578">
                <a:tc>
                  <a:txBody>
                    <a:bodyPr/>
                    <a:lstStyle/>
                    <a:p>
                      <a:pPr algn="l">
                        <a:lnSpc>
                          <a:spcPts val="2377"/>
                        </a:lnSpc>
                        <a:defRPr/>
                      </a:pPr>
                      <a:r>
                        <a:rPr lang="km-KH" sz="24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ម៉ោង</a:t>
                      </a:r>
                      <a:endParaRPr lang="en-US" sz="24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24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ប្លង់មេរៀន និងវិធីសាស្ត្របង្រៀន</a:t>
                      </a:r>
                      <a:endParaRPr lang="en-US" sz="24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24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សម្ភារៈ</a:t>
                      </a:r>
                      <a:endParaRPr lang="en-US" sz="24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5424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24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៣០ នាទី</a:t>
                      </a:r>
                      <a:endParaRPr lang="en-US" sz="24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24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យោបល់ត្រលប់ពីក្រុមពិភាក្សា៖ សូមពិភាក្សាលើលទ្ធផលការងារក្រុមនៅក្នុងលំហាត់ការដើរក្នុងវិចិត្រសាល។ អ្នកចូលរួមទាំងអស់គួរក្រោកឈរ រួចដើរពីក្រុមមួយទៅក្រុមមួយ។ តាមរយៈនេះ អ្នកចូលរួមមានការចូលរួមសកម្មច្រើនក្នុងការពិភាក្សា និងកាន់តែមានថាមពលរស់រវើក។ ត្រូវប្រាកដថាអ្នករក្សាម៉ោងពេលឱ្យបានខ្ជាប់ខ្ជួន។ យើងមានពេលត្រឹមតែ៥-៧នាទីប៉ុណ្ណោះសម្រាប់មួយក្រុម ហេតុដូច្នេះ ត្រូវធ្វើបទបង្ហាញដោយសង្ខេបខ្លី រួចទទួលយោបល់/សំណួរ១ ឬ២។</a:t>
                      </a:r>
                      <a:endParaRPr lang="en-US" sz="24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24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ស្លាយទី​៣៥</a:t>
                      </a:r>
                      <a:endParaRPr lang="en-US" sz="24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9998">
                <a:tc>
                  <a:txBody>
                    <a:bodyPr/>
                    <a:lstStyle/>
                    <a:p>
                      <a:pPr algn="l">
                        <a:lnSpc>
                          <a:spcPts val="2137"/>
                        </a:lnSpc>
                        <a:defRPr/>
                      </a:pPr>
                      <a:r>
                        <a:rPr lang="km-KH" sz="24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២០ នាទី</a:t>
                      </a:r>
                      <a:endParaRPr lang="en-US" sz="24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24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 Bold"/>
                          <a:cs typeface="Khmer OS Battambang" panose="02000500000000020004" pitchFamily="2" charset="0"/>
                          <a:sym typeface="Graphik Bold"/>
                        </a:rPr>
                        <a:t>ជំហានបន្ទាប់នឹងបិទកម្មវិធី៖ មុនពេលបិទកម្មវិធីជាផ្លូវការ ត្រូវស្នើសុំពេលវេលាបន្តិចដើម្បីឱ្យក្រុមឆ្លុះបញ្ចាំងលើអ្វីដែលចាំបាច់ត្រូវធ្វើនៅជំហានបន្ទាប់។ ប្រាប់អ្នកចូលរួមឱ្យយកចម្លើយរបស់ខ្លួនទៅបិទលើក្រដាសផ្ទាំងធំ រួចចែករំលែកជាមួយពួកគាត់ថាតើលទ្ធផលដែលទទួលបាននេះនឹងត្រូវយកទៅធ្វើអ្វីខ្លះ ហើយម្យ៉ាងទៀតក៏សូមបញ្ជាក់ប្រាប់អ្នកចូលរួមថាសម្រាប់ការងារបន្ទាប់ដែលត្រូវធ្វើគឺអាស្រ័យទៅលើពួកគេផងដែរ។ បន្ទាប់ពីនោះ សូមនិយាយថ្លែងអរគុណដល់អ្នកចូលរួម ម្ចាស់ផ្ទះ បុគ្គលិកគាំទ្រ អ្នកបច្ចេកទេសជាដើមសម្រាប់ការគាំទ្ររបស់ពួកគេផងដែរ។</a:t>
                      </a:r>
                      <a:endParaRPr lang="en-US" sz="24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defRPr/>
                      </a:pPr>
                      <a:r>
                        <a:rPr lang="km-KH" sz="24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ស្លាយទី​៣៦</a:t>
                      </a:r>
                      <a:r>
                        <a:rPr lang="en-US" sz="24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-</a:t>
                      </a:r>
                      <a:r>
                        <a:rPr lang="km-KH" sz="2400" spc="23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៣៨</a:t>
                      </a:r>
                      <a:endParaRPr lang="en-US" sz="2400" dirty="0">
                        <a:latin typeface="Khmer OS Battambang" panose="02000500000000020004" pitchFamily="2" charset="0"/>
                        <a:cs typeface="Khmer OS Battambang" panose="02000500000000020004" pitchFamily="2" charset="0"/>
                      </a:endParaRPr>
                    </a:p>
                    <a:p>
                      <a:pPr marL="384629" lvl="1" indent="-192314" algn="l"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km-KH" sz="24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ក្រដាសផ្ទាំងធំពីរសន្លឹកនៅលើជញ្ជាំង៖ មួយសន្លឹកមានចំណងជើងថាសេចក្ដីត្រូវការ និងមួយសន្លឹកទៀតមានចំណងជើងថាជំហានបន្ទាប់?</a:t>
                      </a:r>
                    </a:p>
                    <a:p>
                      <a:pPr marL="384629" lvl="1" indent="-192314" algn="l"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km-KH" sz="2400" dirty="0">
                          <a:solidFill>
                            <a:srgbClr val="000000"/>
                          </a:solidFill>
                          <a:latin typeface="Khmer OS Battambang" panose="02000500000000020004" pitchFamily="2" charset="0"/>
                          <a:ea typeface="Graphik"/>
                          <a:cs typeface="Khmer OS Battambang" panose="02000500000000020004" pitchFamily="2" charset="0"/>
                          <a:sym typeface="Graphik"/>
                        </a:rPr>
                        <a:t>ក្រដាសស្អិត និងប៊ិច</a:t>
                      </a:r>
                    </a:p>
                  </a:txBody>
                  <a:tcPr marL="109086" marR="109086" marT="109086" marB="109086" anchor="ctr">
                    <a:lnL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68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extBox 5">
            <a:extLst>
              <a:ext uri="{FF2B5EF4-FFF2-40B4-BE49-F238E27FC236}">
                <a16:creationId xmlns:a16="http://schemas.microsoft.com/office/drawing/2014/main" id="{8A20B11D-0568-7CFB-2A11-F9DA2B1B5D68}"/>
              </a:ext>
            </a:extLst>
          </p:cNvPr>
          <p:cNvSpPr txBox="1"/>
          <p:nvPr/>
        </p:nvSpPr>
        <p:spPr>
          <a:xfrm>
            <a:off x="3192009" y="331136"/>
            <a:ext cx="12079212" cy="11406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rgbClr val="FFFFFF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ប្លង់មេរៀន</a:t>
            </a:r>
            <a:r>
              <a:rPr lang="en-US" sz="5400" dirty="0">
                <a:solidFill>
                  <a:srgbClr val="FFFFFF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 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(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៣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/</a:t>
            </a: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៣</a:t>
            </a:r>
            <a:r>
              <a:rPr lang="en-US" sz="5400" dirty="0">
                <a:solidFill>
                  <a:srgbClr val="FBBC43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)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49858" y="1959735"/>
            <a:ext cx="16437882" cy="8742386"/>
            <a:chOff x="0" y="0"/>
            <a:chExt cx="4743468" cy="25227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43468" cy="2522784"/>
            </a:xfrm>
            <a:custGeom>
              <a:avLst/>
              <a:gdLst/>
              <a:ahLst/>
              <a:cxnLst/>
              <a:rect l="l" t="t" r="r" b="b"/>
              <a:pathLst>
                <a:path w="4743468" h="2522784">
                  <a:moveTo>
                    <a:pt x="24020" y="0"/>
                  </a:moveTo>
                  <a:lnTo>
                    <a:pt x="4719448" y="0"/>
                  </a:lnTo>
                  <a:cubicBezTo>
                    <a:pt x="4725819" y="0"/>
                    <a:pt x="4731928" y="2531"/>
                    <a:pt x="4736433" y="7035"/>
                  </a:cubicBezTo>
                  <a:cubicBezTo>
                    <a:pt x="4740937" y="11540"/>
                    <a:pt x="4743468" y="17649"/>
                    <a:pt x="4743468" y="24020"/>
                  </a:cubicBezTo>
                  <a:lnTo>
                    <a:pt x="4743468" y="2498764"/>
                  </a:lnTo>
                  <a:cubicBezTo>
                    <a:pt x="4743468" y="2505134"/>
                    <a:pt x="4740937" y="2511244"/>
                    <a:pt x="4736433" y="2515749"/>
                  </a:cubicBezTo>
                  <a:cubicBezTo>
                    <a:pt x="4731928" y="2520253"/>
                    <a:pt x="4725819" y="2522784"/>
                    <a:pt x="4719448" y="2522784"/>
                  </a:cubicBezTo>
                  <a:lnTo>
                    <a:pt x="24020" y="2522784"/>
                  </a:lnTo>
                  <a:cubicBezTo>
                    <a:pt x="17649" y="2522784"/>
                    <a:pt x="11540" y="2520253"/>
                    <a:pt x="7035" y="2515749"/>
                  </a:cubicBezTo>
                  <a:cubicBezTo>
                    <a:pt x="2531" y="2511244"/>
                    <a:pt x="0" y="2505134"/>
                    <a:pt x="0" y="2498764"/>
                  </a:cubicBezTo>
                  <a:lnTo>
                    <a:pt x="0" y="24020"/>
                  </a:lnTo>
                  <a:cubicBezTo>
                    <a:pt x="0" y="17649"/>
                    <a:pt x="2531" y="11540"/>
                    <a:pt x="7035" y="7035"/>
                  </a:cubicBezTo>
                  <a:cubicBezTo>
                    <a:pt x="11540" y="2531"/>
                    <a:pt x="17649" y="0"/>
                    <a:pt x="24020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743468" cy="25894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flipV="1">
            <a:off x="11458720" y="819038"/>
            <a:ext cx="4261202" cy="1896062"/>
          </a:xfrm>
          <a:custGeom>
            <a:avLst/>
            <a:gdLst/>
            <a:ahLst/>
            <a:cxnLst/>
            <a:rect l="l" t="t" r="r" b="b"/>
            <a:pathLst>
              <a:path w="4261202" h="1896062">
                <a:moveTo>
                  <a:pt x="0" y="1896062"/>
                </a:moveTo>
                <a:lnTo>
                  <a:pt x="4261202" y="1896062"/>
                </a:lnTo>
                <a:lnTo>
                  <a:pt x="4261202" y="0"/>
                </a:lnTo>
                <a:lnTo>
                  <a:pt x="0" y="0"/>
                </a:lnTo>
                <a:lnTo>
                  <a:pt x="0" y="1896062"/>
                </a:lnTo>
                <a:close/>
              </a:path>
            </a:pathLst>
          </a:custGeom>
          <a:blipFill>
            <a:blip r:embed="rId2"/>
            <a:stretch>
              <a:fillRect l="-289292" b="-11792"/>
            </a:stretch>
          </a:blipFill>
        </p:spPr>
        <p:txBody>
          <a:bodyPr/>
          <a:lstStyle/>
          <a:p>
            <a:endParaRPr lang="nl-NL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37E0F6-ABEE-E15A-A215-EC53007C503C}"/>
              </a:ext>
            </a:extLst>
          </p:cNvPr>
          <p:cNvSpPr txBox="1"/>
          <p:nvPr/>
        </p:nvSpPr>
        <p:spPr>
          <a:xfrm>
            <a:off x="1371600" y="444002"/>
            <a:ext cx="14419631" cy="11406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cs typeface="Khmer OS Muol Light" panose="02000500000000020004" pitchFamily="2" charset="0"/>
                <a:sym typeface="Graphik Bold"/>
              </a:rPr>
              <a:t>ធនធាន</a:t>
            </a: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សម្រាប់ការបណ្ដុះបណ្ដាល</a:t>
            </a:r>
            <a:endParaRPr lang="en-US" sz="8381" dirty="0">
              <a:solidFill>
                <a:srgbClr val="FBBC43"/>
              </a:solidFill>
              <a:latin typeface="Graphik Bold"/>
              <a:ea typeface="Graphik Bold"/>
              <a:cs typeface="Graphik Bold"/>
              <a:sym typeface="Graphik Bold"/>
            </a:endParaRPr>
          </a:p>
        </p:txBody>
      </p:sp>
      <p:sp>
        <p:nvSpPr>
          <p:cNvPr id="9" name="TextBox 10">
            <a:extLst>
              <a:ext uri="{FF2B5EF4-FFF2-40B4-BE49-F238E27FC236}">
                <a16:creationId xmlns:a16="http://schemas.microsoft.com/office/drawing/2014/main" id="{9D7897F8-E4D5-7C6F-AD53-2C507E468376}"/>
              </a:ext>
            </a:extLst>
          </p:cNvPr>
          <p:cNvSpPr txBox="1"/>
          <p:nvPr/>
        </p:nvSpPr>
        <p:spPr>
          <a:xfrm>
            <a:off x="2023049" y="2322513"/>
            <a:ext cx="13445551" cy="56444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3" tooltip="https://www.ohchr.org/sites/default/files/documents/publications/guidingprinciplesbusinesshr_en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គោលការណ៍មគ្គុទេសក៍​របស់​អង្គការសហប្រជាជាតិ​ស្ដីពី​អាជីវកម្ម​ </a:t>
            </a:r>
            <a:r>
              <a:rPr lang="km-KH" u="sng" spc="23" dirty="0"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  <a:hlinkClick r:id="rId3" tooltip="https://www.ohchr.org/sites/default/files/documents/publications/guidingprinciplesbusinesshr_en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និងសិទ្</a:t>
            </a:r>
            <a:r>
              <a:rPr lang="km-KH" u="sng" spc="23" dirty="0"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ធិមនុស្ស (២០១១) </a:t>
            </a:r>
            <a:endParaRPr lang="en-US" u="sng" spc="23" dirty="0">
              <a:latin typeface="Khmer OS Battambang" panose="02000500000000020004" pitchFamily="2" charset="0"/>
              <a:cs typeface="Khmer OS Battambang" panose="02000500000000020004" pitchFamily="2" charset="0"/>
              <a:sym typeface="Graphik"/>
            </a:endParaRP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4" tooltip="http://mneguidelines.oecd.org/MNEguideline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គោលការណ៍ណែនាំ </a:t>
            </a:r>
            <a:r>
              <a:rPr lang="en-US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4" tooltip="http://mneguidelines.oecd.org/MNEguideline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OECD </a:t>
            </a: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4" tooltip="http://mneguidelines.oecd.org/MNEguideline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សម្រាប់​សហគ្រាស​ពហុជាតិ</a:t>
            </a: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(២០២៣) </a:t>
            </a:r>
            <a:endParaRPr lang="en-US" spc="23" dirty="0"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5" tooltip="https://mneguidelines.oecd.org/OECD-Due-Diligence-Guidance-for-Responsible-Business-Conduct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គោលការណ៍ណែនាំ </a:t>
            </a:r>
            <a:r>
              <a:rPr lang="en-US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5" tooltip="https://mneguidelines.oecd.org/OECD-Due-Diligence-Guidance-for-Responsible-Business-Conduct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OECD </a:t>
            </a: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5" tooltip="https://mneguidelines.oecd.org/OECD-Due-Diligence-Guidance-for-Responsible-Business-Conduct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ស្ដីពីការអនុវត្ត​នីតិវិធីត្រួតពិនិត្យភាពត្រឹមត្រូវសម្រាប់ការអនុវត្ត​អាជីវកម្ម​ប្រកបដោយការទទួលខុសត្រូវ (២០១៨)</a:t>
            </a:r>
            <a:endParaRPr lang="en-US" spc="23" dirty="0"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6" tooltip="https://www.oecd.org/industry/inv/mne/responsible-supply-chains-textile-garment-sector.ht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ឯកសារណែនាំស្ដីពី​នីតិវិធី​ត្រួតពិនិត្យ​ភាព​ត្រឹមត្រូវរបស់​ </a:t>
            </a:r>
            <a:r>
              <a:rPr lang="en-US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6" tooltip="https://www.oecd.org/industry/inv/mne/responsible-supply-chains-textile-garment-sector.ht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OECD </a:t>
            </a: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6" tooltip="https://www.oecd.org/industry/inv/mne/responsible-supply-chains-textile-garment-sector.htm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សម្រាប់​សង្វាក់​ផ្គត់ផ្គង់​ប្រកបដោយ​ការទទួលខុសត្រូវ​នៅក្នុងវិស័យកាត់ដេរ​​ និងស្បែកជើង (២០១៧)</a:t>
            </a:r>
            <a:endParaRPr lang="en-US" spc="23" dirty="0"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7" tooltip="https://www.businessrespecthumanrights.org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ការអនុវត្ត​អាជីវកម្ម​ប្រកបដោយការទទួលខុសត្រូវ​</a:t>
            </a:r>
            <a:r>
              <a:rPr lang="en-US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7" tooltip="https://www.businessrespecthumanrights.org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(Oxfam/ Shift)</a:t>
            </a: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8" tooltip="https://rbh-eurochamcambodia.com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មជ្ឈមណ្ឌល​អនុវត្ត​អាជីវកម្ម​ប្រកបដោយ​ការទទួលខុសត្រូវកម្ពុជា</a:t>
            </a:r>
            <a:r>
              <a:rPr lang="en-US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(GIZ/ </a:t>
            </a:r>
            <a:r>
              <a:rPr lang="en-US" spc="23" dirty="0" err="1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Eurocham</a:t>
            </a:r>
            <a:r>
              <a:rPr lang="en-US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Cambodia 2023)</a:t>
            </a: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sz="1800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9" tooltip="https://www.ohchr.org/sites/default/files/Documents/Issues/Business/UNWG__NAPGuidance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ឯកសារណែនាំ​ </a:t>
            </a:r>
            <a:r>
              <a:rPr lang="en-US" sz="1800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9" tooltip="https://www.ohchr.org/sites/default/files/Documents/Issues/Business/UNWG__NAPGuidance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OCHR </a:t>
            </a:r>
            <a:r>
              <a:rPr lang="km-KH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9" tooltip="https://www.ohchr.org/sites/default/files/Documents/Issues/Business/UNWG__NAPGuidance.pdf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ស្ដីពី​ផែនការសកម្មភាពជាតិសម្រាប់​អាជីវកម្ម និងសិទ្ធិមនុស្ស​ (២០១៦)</a:t>
            </a:r>
            <a:endParaRPr lang="en-US" sz="1800" spc="23" dirty="0"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sz="1800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សន្លឹកព័ត៌មាន​ស្ដីពី​ការវិភាគ</a:t>
            </a:r>
            <a:r>
              <a:rPr lang="en-US" sz="1800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SWOT </a:t>
            </a: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r>
              <a:rPr lang="km-KH" sz="1800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10" tooltip="https://www.cnvinternationaal.nl/en/topical/news/new-publication-about-the-rol-of-trade-unions-in-hrdd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តួនាទីសហជីព​នៅក្នុង​</a:t>
            </a:r>
            <a:r>
              <a:rPr lang="en-US" sz="1800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10" tooltip="https://www.cnvinternationaal.nl/en/topical/news/new-publication-about-the-rol-of-trade-unions-in-hrdd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HREDD (CNV </a:t>
            </a:r>
            <a:r>
              <a:rPr lang="en-US" sz="1800" u="sng" spc="23" dirty="0" err="1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10" tooltip="https://www.cnvinternationaal.nl/en/topical/news/new-publication-about-the-rol-of-trade-unions-in-hrdd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Internationaal</a:t>
            </a:r>
            <a:r>
              <a:rPr lang="en-US" sz="1800" u="sng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10" tooltip="https://www.cnvinternationaal.nl/en/topical/news/new-publication-about-the-rol-of-trade-unions-in-hrdd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2024)</a:t>
            </a:r>
          </a:p>
          <a:p>
            <a:pPr marL="572921" lvl="1" indent="-286461">
              <a:lnSpc>
                <a:spcPts val="3715"/>
              </a:lnSpc>
              <a:buFont typeface="Arial"/>
              <a:buChar char="•"/>
            </a:pPr>
            <a:r>
              <a:rPr lang="km-KH" sz="1800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មជ្ឈមណ្ឌល​កាត់ដេរ​អាស៊ី​ទទួលបន្ទុកត្រួតពិនិត្យភាពត្រឹមត្រូវ​</a:t>
            </a:r>
            <a:r>
              <a:rPr lang="en-US" sz="1800" spc="23" dirty="0"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endParaRPr lang="en-US" sz="1800" spc="23" dirty="0"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572921" lvl="1" indent="-286461" algn="l">
              <a:lnSpc>
                <a:spcPts val="3715"/>
              </a:lnSpc>
              <a:buFont typeface="Arial"/>
              <a:buChar char="•"/>
            </a:pPr>
            <a:endParaRPr lang="en-US" u="sng" spc="23" dirty="0"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17961" y="1945054"/>
            <a:ext cx="16437882" cy="8742386"/>
            <a:chOff x="0" y="0"/>
            <a:chExt cx="4743468" cy="25227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43468" cy="2522784"/>
            </a:xfrm>
            <a:custGeom>
              <a:avLst/>
              <a:gdLst/>
              <a:ahLst/>
              <a:cxnLst/>
              <a:rect l="l" t="t" r="r" b="b"/>
              <a:pathLst>
                <a:path w="4743468" h="2522784">
                  <a:moveTo>
                    <a:pt x="24020" y="0"/>
                  </a:moveTo>
                  <a:lnTo>
                    <a:pt x="4719448" y="0"/>
                  </a:lnTo>
                  <a:cubicBezTo>
                    <a:pt x="4725819" y="0"/>
                    <a:pt x="4731928" y="2531"/>
                    <a:pt x="4736433" y="7035"/>
                  </a:cubicBezTo>
                  <a:cubicBezTo>
                    <a:pt x="4740937" y="11540"/>
                    <a:pt x="4743468" y="17649"/>
                    <a:pt x="4743468" y="24020"/>
                  </a:cubicBezTo>
                  <a:lnTo>
                    <a:pt x="4743468" y="2498764"/>
                  </a:lnTo>
                  <a:cubicBezTo>
                    <a:pt x="4743468" y="2505134"/>
                    <a:pt x="4740937" y="2511244"/>
                    <a:pt x="4736433" y="2515749"/>
                  </a:cubicBezTo>
                  <a:cubicBezTo>
                    <a:pt x="4731928" y="2520253"/>
                    <a:pt x="4725819" y="2522784"/>
                    <a:pt x="4719448" y="2522784"/>
                  </a:cubicBezTo>
                  <a:lnTo>
                    <a:pt x="24020" y="2522784"/>
                  </a:lnTo>
                  <a:cubicBezTo>
                    <a:pt x="17649" y="2522784"/>
                    <a:pt x="11540" y="2520253"/>
                    <a:pt x="7035" y="2515749"/>
                  </a:cubicBezTo>
                  <a:cubicBezTo>
                    <a:pt x="2531" y="2511244"/>
                    <a:pt x="0" y="2505134"/>
                    <a:pt x="0" y="2498764"/>
                  </a:cubicBezTo>
                  <a:lnTo>
                    <a:pt x="0" y="24020"/>
                  </a:lnTo>
                  <a:cubicBezTo>
                    <a:pt x="0" y="17649"/>
                    <a:pt x="2531" y="11540"/>
                    <a:pt x="7035" y="7035"/>
                  </a:cubicBezTo>
                  <a:cubicBezTo>
                    <a:pt x="11540" y="2531"/>
                    <a:pt x="17649" y="0"/>
                    <a:pt x="24020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743468" cy="25894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" name="Freeform 5"/>
          <p:cNvSpPr/>
          <p:nvPr/>
        </p:nvSpPr>
        <p:spPr>
          <a:xfrm flipV="1">
            <a:off x="11458720" y="819038"/>
            <a:ext cx="4261202" cy="1896062"/>
          </a:xfrm>
          <a:custGeom>
            <a:avLst/>
            <a:gdLst/>
            <a:ahLst/>
            <a:cxnLst/>
            <a:rect l="l" t="t" r="r" b="b"/>
            <a:pathLst>
              <a:path w="4261202" h="1896062">
                <a:moveTo>
                  <a:pt x="0" y="1896062"/>
                </a:moveTo>
                <a:lnTo>
                  <a:pt x="4261202" y="1896062"/>
                </a:lnTo>
                <a:lnTo>
                  <a:pt x="4261202" y="0"/>
                </a:lnTo>
                <a:lnTo>
                  <a:pt x="0" y="0"/>
                </a:lnTo>
                <a:lnTo>
                  <a:pt x="0" y="1896062"/>
                </a:lnTo>
                <a:close/>
              </a:path>
            </a:pathLst>
          </a:custGeom>
          <a:blipFill>
            <a:blip r:embed="rId2"/>
            <a:stretch>
              <a:fillRect l="-289292" b="-11792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942975" y="2507883"/>
            <a:ext cx="13696871" cy="7500402"/>
            <a:chOff x="0" y="0"/>
            <a:chExt cx="4032934" cy="220843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032934" cy="2208433"/>
            </a:xfrm>
            <a:custGeom>
              <a:avLst/>
              <a:gdLst/>
              <a:ahLst/>
              <a:cxnLst/>
              <a:rect l="l" t="t" r="r" b="b"/>
              <a:pathLst>
                <a:path w="4032934" h="2208433">
                  <a:moveTo>
                    <a:pt x="28827" y="0"/>
                  </a:moveTo>
                  <a:lnTo>
                    <a:pt x="4004107" y="0"/>
                  </a:lnTo>
                  <a:cubicBezTo>
                    <a:pt x="4020027" y="0"/>
                    <a:pt x="4032934" y="12906"/>
                    <a:pt x="4032934" y="28827"/>
                  </a:cubicBezTo>
                  <a:lnTo>
                    <a:pt x="4032934" y="2179606"/>
                  </a:lnTo>
                  <a:cubicBezTo>
                    <a:pt x="4032934" y="2195527"/>
                    <a:pt x="4020027" y="2208433"/>
                    <a:pt x="4004107" y="2208433"/>
                  </a:cubicBezTo>
                  <a:lnTo>
                    <a:pt x="28827" y="2208433"/>
                  </a:lnTo>
                  <a:cubicBezTo>
                    <a:pt x="12906" y="2208433"/>
                    <a:pt x="0" y="2195527"/>
                    <a:pt x="0" y="2179606"/>
                  </a:cubicBezTo>
                  <a:lnTo>
                    <a:pt x="0" y="28827"/>
                  </a:lnTo>
                  <a:cubicBezTo>
                    <a:pt x="0" y="12906"/>
                    <a:pt x="12906" y="0"/>
                    <a:pt x="28827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66675"/>
              <a:ext cx="4032934" cy="22751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" name="TextBox 9">
            <a:extLst>
              <a:ext uri="{FF2B5EF4-FFF2-40B4-BE49-F238E27FC236}">
                <a16:creationId xmlns:a16="http://schemas.microsoft.com/office/drawing/2014/main" id="{1B51D4E6-2C0F-5FFA-19D0-584D899AF049}"/>
              </a:ext>
            </a:extLst>
          </p:cNvPr>
          <p:cNvSpPr txBox="1"/>
          <p:nvPr/>
        </p:nvSpPr>
        <p:spPr>
          <a:xfrm>
            <a:off x="2286000" y="2715100"/>
            <a:ext cx="10187095" cy="70838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BHR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អាជីវកម្ម និងសិទ្ធមនុស្ស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CBA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អនុសញ្ញារួម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CSDDD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សេចក្តីបញ្ជាស្តីពីនីតិវិធីត្រួតពិនិត្យភាពត្រឹមត្រូវផ្នែកនិរន្តភាពរបស់សារជីវកម្ម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CSR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ការទទួលខុសត្រូវផ្នែកសង្គមរបស់សារជីវកម្ម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CSRD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សេចក្តីបញ្ជាអំពីការរាយការណ៍ផ្នែកនិរន្តភាពរបស់សារជីវកម្ម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FoA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សេរីភាពសហជីព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GBV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អំពើហិង្សាផ្អែកលើយេនឌ័រ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GRDD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នីតិវិធីត្រួតពិនិត្យភាពត្រឹមត្រូវដែលមានលក្ខណៈឆ្លើយតបផ្នែកយេនឌ័រ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HREDD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នីតិវិធីត្រួតពិនិត្យភាពត្រឹមត្រូវផ្នែកសិទ្ធិមនុស្ស និងបរិស្ថាន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mHREDD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នីតិវិធីត្រួតពិនិត្យភាពត្រឹមត្រូវផ្នែកសិទ្ធិមនុស្ស និងបរិស្ថានជាកាតព្វកិច្ច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NCP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ជនបង្គោលថ្នាក់ជាតិសម្រាប់គោលការណ៍ណែនាំ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OECD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អង្គការសម្រាប់កិច្ចសហប្រតិបត្តិការសេដ្ឋកិច្ច និងការអភិវឌ្ឍ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OSH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សុវត្ថិភាព និងសុខភាពការងារ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RBC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ការអនុវត្តអាជីវកម្មប្រកបដោយការទទួលខុសត្រូវ</a:t>
            </a:r>
          </a:p>
          <a:p>
            <a:pPr marL="0" marR="0" lvl="0" indent="0" algn="l" defTabSz="914400" rtl="0" eaLnBrk="1" fontAlgn="auto" latinLnBrk="0" hangingPunct="1">
              <a:lnSpc>
                <a:spcPts val="371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UNGPs = </a:t>
            </a:r>
            <a:r>
              <a:rPr lang="km-KH" dirty="0">
                <a:effectLst/>
                <a:latin typeface="Khmer OS Battambang" panose="02000500000000020004" pitchFamily="2" charset="0"/>
                <a:ea typeface="Aptos" panose="020B0004020202020204" pitchFamily="34" charset="0"/>
                <a:cs typeface="Khmer OS Battambang" panose="02000500000000020004" pitchFamily="2" charset="0"/>
              </a:rPr>
              <a:t>គោលការណ៍មគ្គុទេសក៍របស់អង្គការសហប្រជាជាតិស្តីពីអាជីវកម្ម និងសិទ្ធិមនុស្ស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870551-464D-B4C1-D34A-73E2B19D31D0}"/>
              </a:ext>
            </a:extLst>
          </p:cNvPr>
          <p:cNvSpPr txBox="1"/>
          <p:nvPr/>
        </p:nvSpPr>
        <p:spPr>
          <a:xfrm>
            <a:off x="942975" y="469870"/>
            <a:ext cx="13290021" cy="11406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5400" dirty="0">
                <a:solidFill>
                  <a:srgbClr val="FBBC43"/>
                </a:solidFill>
                <a:latin typeface="Khmer OS Muol Light" panose="02000500000000020004" pitchFamily="2" charset="0"/>
                <a:cs typeface="Khmer OS Muol Light" panose="02000500000000020004" pitchFamily="2" charset="0"/>
                <a:sym typeface="Graphik Bold"/>
              </a:rPr>
              <a:t>សន្ទានុក្រម</a:t>
            </a:r>
            <a:r>
              <a:rPr lang="km-KH" sz="5400" dirty="0">
                <a:solidFill>
                  <a:schemeClr val="bg1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សម្រាប់​វគ្គបណ្ដុះបណ្ដាល</a:t>
            </a:r>
            <a:endParaRPr lang="en-US" sz="8381" dirty="0">
              <a:solidFill>
                <a:srgbClr val="FBBC43"/>
              </a:solidFill>
              <a:latin typeface="Graphik Bold"/>
              <a:ea typeface="Graphik Bold"/>
              <a:cs typeface="Graphik Bold"/>
              <a:sym typeface="Graphik 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2827</Words>
  <Application>Microsoft Office PowerPoint</Application>
  <PresentationFormat>Aangepast</PresentationFormat>
  <Paragraphs>120</Paragraphs>
  <Slides>9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7" baseType="lpstr">
      <vt:lpstr>Khmer OS Muol Light</vt:lpstr>
      <vt:lpstr>Arial</vt:lpstr>
      <vt:lpstr>Khmer OS Battambang</vt:lpstr>
      <vt:lpstr>Graphik Bold</vt:lpstr>
      <vt:lpstr>Calibri</vt:lpstr>
      <vt:lpstr>Aptos</vt:lpstr>
      <vt:lpstr>Graphik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 Instructions national level workshop</dc:title>
  <dc:creator>Sakhan</dc:creator>
  <cp:lastModifiedBy>Margot Offerijns</cp:lastModifiedBy>
  <cp:revision>29</cp:revision>
  <dcterms:created xsi:type="dcterms:W3CDTF">2006-08-16T00:00:00Z</dcterms:created>
  <dcterms:modified xsi:type="dcterms:W3CDTF">2024-11-01T14:34:24Z</dcterms:modified>
  <dc:identifier>DAGEdbQdOH0</dc:identifier>
</cp:coreProperties>
</file>