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42"/>
  </p:notesMasterIdLst>
  <p:sldIdLst>
    <p:sldId id="29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300" r:id="rId20"/>
    <p:sldId id="316" r:id="rId21"/>
    <p:sldId id="275" r:id="rId22"/>
    <p:sldId id="276" r:id="rId23"/>
    <p:sldId id="326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327" r:id="rId36"/>
    <p:sldId id="289" r:id="rId37"/>
    <p:sldId id="290" r:id="rId38"/>
    <p:sldId id="291" r:id="rId39"/>
    <p:sldId id="292" r:id="rId40"/>
    <p:sldId id="293" r:id="rId41"/>
  </p:sldIdLst>
  <p:sldSz cx="18288000" cy="10287000"/>
  <p:notesSz cx="6858000" cy="9144000"/>
  <p:embeddedFontLst>
    <p:embeddedFont>
      <p:font typeface="Cambria" panose="02040503050406030204" pitchFamily="18" charset="0"/>
      <p:regular r:id="rId43"/>
      <p:bold r:id="rId44"/>
      <p:italic r:id="rId45"/>
      <p:boldItalic r:id="rId46"/>
    </p:embeddedFont>
    <p:embeddedFont>
      <p:font typeface="Graphik" panose="020B0604020202020204" charset="0"/>
      <p:regular r:id="rId47"/>
    </p:embeddedFont>
    <p:embeddedFont>
      <p:font typeface="Graphik Bold" panose="020B0803030202060203" pitchFamily="34" charset="0"/>
      <p:regular r:id="rId48"/>
      <p:bold r:id="rId49"/>
      <p:boldItalic r:id="rId50"/>
    </p:embeddedFont>
    <p:embeddedFont>
      <p:font typeface="Hanuman" panose="020B0604020202020204" charset="0"/>
      <p:regular r:id="rId51"/>
      <p:bold r:id="rId52"/>
    </p:embeddedFont>
    <p:embeddedFont>
      <p:font typeface="Khmer OS Battambang" panose="020B0604020202020204" charset="0"/>
      <p:regular r:id="rId53"/>
    </p:embeddedFont>
    <p:embeddedFont>
      <p:font typeface="Khmer OS Muol Light" panose="020B0604020202020204" charset="0"/>
      <p:regular r:id="rId5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04" autoAdjust="0"/>
    <p:restoredTop sz="60638" autoAdjust="0"/>
  </p:normalViewPr>
  <p:slideViewPr>
    <p:cSldViewPr>
      <p:cViewPr varScale="1">
        <p:scale>
          <a:sx n="35" d="100"/>
          <a:sy n="35" d="100"/>
        </p:scale>
        <p:origin x="1968" y="3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4" d="100"/>
          <a:sy n="64" d="100"/>
        </p:scale>
        <p:origin x="811" y="-25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3.fntdata"/><Relationship Id="rId53" Type="http://schemas.openxmlformats.org/officeDocument/2006/relationships/font" Target="fonts/font11.fntdata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font" Target="fonts/font9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4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7.fntdata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2.fntdata"/><Relationship Id="rId52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01.11.2024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37584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dirty="0"/>
              <a:t>នៅក្នុងស្លាយបន្ទាប់ទៀត យើងនឹងពិនិត្យមើលលើសាវតារផ្នែកទ្រឹស្ដីសំខាន់ៗ។ ផ្នែកនេះ គឺរាងវែងបន្ដិច ហើយអ្នកអាចបង្រួញឱ្យខ្លីបាន អាស្រ័យទៅតាមអ្នកចូលរួម និងចំណាប់អារម្មណ៍របស់ក្រុម។ សូមរក្សាផ្នែកនេះឱ្យបានខ្លីបំផុតតាមដែលអាចធ្វើបាន។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គោលការណ៍ណែនាំអង្គការសហប្រជាជាតិសម្រាប់អាជីវកម្មសិទ្ធិមនុស្ស </a:t>
            </a:r>
            <a:r>
              <a:rPr lang="en-US" dirty="0"/>
              <a:t>(UNGPs)</a:t>
            </a:r>
            <a:r>
              <a:rPr lang="km-KH" dirty="0"/>
              <a:t> និងទស្សនាទានស្ដីពីការត្រួតពិនិត្យភាពត្រឹមត្រូវផ្នែកសិទ្ធិមនុស្សត្រូវបានអភិវឌ្ឍឡើង បន្ទាប់ពីមានការពិគ្រោះយោបល់ជាង៥០ នៅទូទាំងពិភពលោកជាមួយអ្នកពាក់ព័ន្ធគ្រប់ប្រភេទទាំងអស់ អាជីវកម្មមូលដ្ឋាន អាជីវកម្មពហុជាតិ រដ្ឋាភិបាលថ្នាក់មូលដ្ឋាន, </a:t>
            </a:r>
            <a:r>
              <a:rPr lang="en-US" dirty="0"/>
              <a:t> </a:t>
            </a:r>
            <a:r>
              <a:rPr lang="km-KH" dirty="0"/>
              <a:t>​</a:t>
            </a:r>
            <a:r>
              <a:rPr lang="en-US" dirty="0"/>
              <a:t>NGOs, </a:t>
            </a:r>
            <a:r>
              <a:rPr lang="km-KH" dirty="0"/>
              <a:t>សហជីព អ្នកដឹកនាំសហគមន៍មូលដ្ឋាន។ល។ ការពិគ្រោះយោបល់ទាំងនេះបានផ្ដល់លទ្ធផលធ្វើឱ្យមានស្ដង់ដាថ្មីមួយសម្រាប់អាជីវកម្ម និងសិទ្ធិមនុស្សក្នុងឆ្នាំ២០១១ ដែលមានឈ្មោះថា៖ គោលការណ៍ណែនាំអង្គការសហប្រជាជាតិសម្រាប់អាជីវកម្ម និងសិទ្ធិមនុស្ស​ </a:t>
            </a:r>
            <a:r>
              <a:rPr lang="en-US" dirty="0"/>
              <a:t>(UNGPs)</a:t>
            </a:r>
            <a:r>
              <a:rPr lang="km-KH" dirty="0"/>
              <a:t>។ គោលការណ៍ទាំងនេះត្រូវបានអនុម័តដោយក្រុមប្រឹក្សាសិទ្ធិមនុស្សអង្គការសហប្រជាជាតិនៅថ្ងៃទី១៦ ខែមិថុនា ឆ្នាំ២០១១។”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dirty="0"/>
              <a:t> </a:t>
            </a:r>
          </a:p>
          <a:p>
            <a:r>
              <a:rPr lang="km-KH" dirty="0"/>
              <a:t>នៅក្នុងស្លាយបន្ទាប់ទៀត យើងនឹងពិនិត្យមើលលើសាវតារផ្នែកទ្រឹស្ដីសំខាន់ៗ។ ផ្នែកនេះ គឺរាងវែងបន្ដិច ហើយអ្នកអាចបង្រួញឱ្យខ្លីបាន អាស្រ័យទៅតាមអ្នកចូលរួម និងចំណាប់អារម្មណ៍របស់ក្រុម។ សូមរក្សាផ្នែកនេះឱ្យបានខ្លីបំផុតតាមដែលអាចធ្វើបាន។ នៅទីនេះ ជាការសំខាន់ត្រូវសង្កត់ធ្ងន់ថា រដ្ឋាភិបាលរបស់គ្រប់ប្រទេសទាំងអស់ក្នុងទូទាំងពិភពលោកត្រូវបានរំពឹងថានឹងការពារសិទ្ធិមនុស្ស ដូចមានចែកក្នុងសេចក្ដីថ្លែងអន្តរជាតិស្ដីពីសិទ្ធិមនុស្ស និងអនុសញ្ញាស្នូលរបស់អង្គការ </a:t>
            </a:r>
            <a:r>
              <a:rPr lang="en-US" dirty="0"/>
              <a:t>ILO </a:t>
            </a:r>
            <a:r>
              <a:rPr lang="km-KH" dirty="0"/>
              <a:t>។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" UNGPs </a:t>
            </a:r>
            <a:r>
              <a:rPr lang="km-KH" dirty="0"/>
              <a:t>គឺផ្អែកលើក្របខណ្ឌការងារមួយដែលក្នុងនោះរួមមានសសរស្ដម្ភបី គឺ៖ ការពារ គោរព និងផ្ដល់សំណង។ រដ្ឋមានកាតព្វកិច្ចត្រូវការពារសិទ្ធិមនុស្ស។ រដ្ឋទាំងអស់នៅក្នុងគ្រប់ប្រទេសទូទាំងពិភពលោកមានកាតព្វកិច្ចត្រូវការពារកុំឱ្យមានការរំលោភបំពានសិទ្ធិ ឧទាហរណ៍ដូចជា តាមរយៈគោលនយោបាយ លិខិតបទដ្ឋានគតិយុត្តិ និងនិយ័តកម្មនានា។ ក្រុមហ៊ុនចាំបាច់ត្រូវគោរពសិទ្ធិមនុស្ស ត្រូវដោះស្រាយផលប៉ះពាល់អវិជ្ជមានផ្នែកសិទ្ធិមនុស្ស ដែលពួកគេជាប់ពាក់ព័ន្ធ ហើយត្រូវ​អនុលោមតាមគ្រប់ច្បាប់ពាក់ព័ន្ធទាំងអស់។ ចំណែកជនរងគ្រោះនៃផលប៉ះពាល់អវិជ្ជមានផ្នែកសិទ្ធិមនុស្ស គឺមានសិទ្ធិទទួលបានសំណងប្រកបដោយប្រសិទ្ធភាព​ ដែលជាការទទួលខុសត្រូវរួមគ្នារបស់រដ្ឋ និងក្រុមហ៊ុន”។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dirty="0"/>
              <a:t> </a:t>
            </a:r>
          </a:p>
          <a:p>
            <a:r>
              <a:rPr lang="km-KH" dirty="0"/>
              <a:t>នៅក្នុងស្លាយបន្ទាប់ទៀត យើងនឹងពិនិត្យមើលលើសាវតារផ្នែកទ្រឹស្ដីសំខាន់ៗ។ ផ្នែកនេះ គឺរាងវែងបន្ដិច ហើយអ្នកអាចបង្រួញឱ្យខ្លីបាន អាស្រ័យទៅតាមអ្នកចូលរួម និងចំណាប់អារម្មណ៍របស់ក្រុម។ សូមរក្សាផ្នែកនេះឱ្យបានខ្លីបំផុតតាមដែលអាចធ្វើបាន។ ជាការល្អ ដែលត្រូវសង្កត់ធ្ងន់ថា </a:t>
            </a:r>
            <a:r>
              <a:rPr lang="en-US" dirty="0"/>
              <a:t>UNGPs</a:t>
            </a:r>
            <a:r>
              <a:rPr lang="km-KH" dirty="0"/>
              <a:t> គឺត្រូវអនុវត្តចំពោះគ្រប់រដ្ឋសមាជិកអង្គការសហប្រជាជាតិទាំងអស់។</a:t>
            </a:r>
          </a:p>
          <a:p>
            <a:endParaRPr lang="en-US" b="1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គោលការណ៍ណែនាំអង្គការសហប្រជាជាតិស្ដីពីសិទ្ធិមនុស្ស និងអាជីវកម្ម ដែលហៅកាត់ថា</a:t>
            </a:r>
            <a:r>
              <a:rPr lang="en-US" dirty="0"/>
              <a:t> UNGPS</a:t>
            </a:r>
            <a:r>
              <a:rPr lang="km-KH" dirty="0"/>
              <a:t> គឺបើកទទួលការស្វាគមន៍យ៉ាងល្អ ៖ ក្រុមហ៊ុន រដ្ឋាភិបាល </a:t>
            </a:r>
            <a:r>
              <a:rPr lang="en-US" dirty="0"/>
              <a:t>,NGOs, </a:t>
            </a:r>
            <a:r>
              <a:rPr lang="km-KH" dirty="0"/>
              <a:t>សហជីព គឺសុទ្ធតែទទួលយកគោលការណ៍ណែនាំនេះ និងសង្កត់ធ្ងន់អំពីសារៈសំខាន់របស់គោលការណ៍ណែនាំ។ ភ្លាមៗក្រោយពេលដែលគោលការណ៍ណែនាំ </a:t>
            </a:r>
            <a:r>
              <a:rPr lang="en-US" dirty="0"/>
              <a:t>OECD </a:t>
            </a:r>
            <a:r>
              <a:rPr lang="km-KH" dirty="0"/>
              <a:t>សម្រាប់សហគ្រាសពហុជាតិត្រូវបានកែសម្រួលឡើងវិញ ដើម្បីដាក់បញ្ចូល </a:t>
            </a:r>
            <a:r>
              <a:rPr lang="en-US" dirty="0"/>
              <a:t>UNGPS </a:t>
            </a:r>
            <a:r>
              <a:rPr lang="km-KH" dirty="0"/>
              <a:t>ជាពិសេស គឺទស្សនាទានស្ដីពីការត្រួតពិនិត្យភាពត្រឹមត្រូវផ្នែកសិទ្ធិមនុស្ស ដែលត្រូវបានពង្រីក ដោយរួមបញ្ចូលទាំងបរិស្ថាន ហើយចាប់ពីឆ្នាំ២០២៣មក ក៏បានរួមបញ្ចូលអាកាសធាតុផងដែរ។ ​​</a:t>
            </a:r>
            <a:r>
              <a:rPr lang="en-US" dirty="0"/>
              <a:t>UNGPs </a:t>
            </a:r>
            <a:r>
              <a:rPr lang="km-KH" dirty="0"/>
              <a:t>និងគោលការណ៍ណែនាំ</a:t>
            </a:r>
            <a:r>
              <a:rPr lang="en-US" dirty="0"/>
              <a:t> OECD </a:t>
            </a:r>
            <a:r>
              <a:rPr lang="km-KH" dirty="0"/>
              <a:t>គឺជានិយាមស្ដង់ដាអន្តរជាតិនាពេលបច្ចុប្បន្នសម្រាប់សកម្មភាពអាជីវម្មប្រកបដោយការទទួលខុសត្រូវ”។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dirty="0"/>
              <a:t>នៅក្នុងស្លាយបន្ទាប់ទៀត យើងនឹងពិនិត្យមើលលើសាវតារផ្នែកទ្រឹស្ដីសំខាន់ៗ។ ផ្នែកនេះ គឺរាងវែងបន្ដិច ហើយអ្នកអាចបង្រួញឱ្យខ្លីបាន អាស្រ័យទៅតាមអ្នកចូលរួម និងចំណាប់អារម្មណ៍របស់ក្រុម។ សូមរក្សាផ្នែកនេះឱ្យបានខ្លីបំផុតតាមដែលអាចធ្វើបាន។</a:t>
            </a:r>
            <a:r>
              <a:rPr lang="en-US" dirty="0"/>
              <a:t> </a:t>
            </a:r>
            <a:r>
              <a:rPr lang="km-KH" dirty="0"/>
              <a:t>ជាការល្អគួរសង្កត់ធ្ងន់ថា រដ្ឋាភិបាលរបស់គ្រប់ប្រទេសទាំងអស់នៅទូទាំងពិភពលោក មានកាតព្វកិច្ចត្រូវការពារសិទ្ធិមនុស្ស អនុលោមតាមសេចក្ដីប្រកាសអន្តរជាតិស្ដីពីសិទ្ធិមនុស្ស និងអនុសញ្ញាស្នូលរបស់អង្គការ ​</a:t>
            </a:r>
            <a:r>
              <a:rPr lang="en-US" dirty="0"/>
              <a:t> ILO </a:t>
            </a:r>
            <a:r>
              <a:rPr lang="km-KH" dirty="0"/>
              <a:t>​។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សេចក្ដីប្រកាសជាសាកលស្ដីពីសិទ្ធិមនុស្ស កតិកាសញ្ញាអន្តរជាតិស្ដីពីសិទ្ធិសេដ្ឋកិច្ច សង្គម និងវប្បធម៌ និងកតិកាសញ្ញាអន្តរជាតិស្ដីពីសិទ្ធិពលរដ្ឋ និងនយោបាយ (ក៏ដូចជាសេចក្ដីស្នើច្បាប់អន្តរជាតិស្ដីពីសិទ្ធិមនុស្ស) និងអនុសញ្ញាស្នូលរបស់អង្គការ </a:t>
            </a:r>
            <a:r>
              <a:rPr lang="en-US" dirty="0"/>
              <a:t>ILO (</a:t>
            </a:r>
            <a:r>
              <a:rPr lang="km-KH" dirty="0"/>
              <a:t>អង្គការអន្តរជាតិខាងការងារ) គឺជាមូលដ្ឋានគ្រឹះសម្រាប់ ​</a:t>
            </a:r>
            <a:r>
              <a:rPr lang="en-US" dirty="0"/>
              <a:t>UNGPs</a:t>
            </a:r>
            <a:r>
              <a:rPr lang="km-KH" dirty="0"/>
              <a:t> ដែលត្រូវបានអភិវឌ្ឍបន្ថែមនៅក្នុងគោលការណ៍ណែនាំ </a:t>
            </a:r>
            <a:r>
              <a:rPr lang="en-US" dirty="0"/>
              <a:t>OECD </a:t>
            </a:r>
            <a:r>
              <a:rPr lang="km-KH" dirty="0"/>
              <a:t>។ បន្ទាប់ពីនោះ មានគោលការណ៍ណែនាំជាក់លាក់ដែលត្រូវបាន </a:t>
            </a:r>
            <a:r>
              <a:rPr lang="en-US" dirty="0"/>
              <a:t>OECD </a:t>
            </a:r>
            <a:r>
              <a:rPr lang="km-KH" dirty="0"/>
              <a:t>សរសេរឡើងសម្រាប់វិស័យជាក់លាក់។”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dirty="0"/>
              <a:t> </a:t>
            </a:r>
          </a:p>
          <a:p>
            <a:r>
              <a:rPr lang="km-KH" dirty="0"/>
              <a:t>នៅក្នុងស្លាយបន្ទាប់ទៀត យើងនឹងពិនិត្យមើលលើសាវតារផ្នែកទ្រឹស្ដីសំខាន់ៗ។ ផ្នែកនេះ គឺរាងវែងបន្ដិច ហើយអ្នកអាចបង្រួញឱ្យខ្លីបាន អាស្រ័យទៅតាមអ្នកចូលរួម និងចំណាប់អារម្មណ៍របស់ក្រុម។ សូមរក្សាផ្នែកនេះឱ្យបានខ្លីបំផុតតាមដែលអាចធ្វើបាន។</a:t>
            </a:r>
            <a:r>
              <a:rPr lang="en-US" dirty="0"/>
              <a:t> </a:t>
            </a:r>
            <a:endParaRPr lang="km-KH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ក្រុមហ៊ុនទាំងអស់មិនថាធំក្ដីតូចក្ដី គឺត្រូវមានការទទួលខុសត្រូវក្នុងការគោរពសិទ្ធិកម្មករនិយោជិត សុខុមាលភាពរបស់សហគមន៍ និងបរិស្ថាន រួមទាំងអាកាសធាតុផងដែរ។ ការទទួលខុសត្រូវនេះគឺអនុវត្តចំពោះសង្វាក់ផ្គត់ផ្គង់របស់គេទាំងមូល។ ក្នុងនោះ គឺមិនមែនមានត្រឹមតែសិទ្ធិការងារតែប៉ុណ្ណោះទេ ប៉ុន្តែក៏ត្រូវរួមទាំងសិទ្ធិរបស់អ្នកផ្គត់ផ្គង់ និងសហគមន៍ដែលក្រុមហ៊ុន ឬអ្នកផ្គត់ផ្គង់មានប្រតិបត្តិការផងដែរ។ ហានិភ័យចំពោះអ្វីៗដែលនៅជុំវិញក្រុមហ៊ុន គឺជាចំណុចស្នូលដ៏សំខាន់។ ក្រុមហ៊ុនត្រូវបានរំពឹងថានឹងបំពេញការទទួលខុសត្រូវនេះតាមរយៈការអនុវត្តនីតិវិធីត្រួតពិនិត្យភាពត្រឹមត្រូវ៖ ដំណើរការគ្រប់គ្រងជាបន្ត។”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dirty="0"/>
              <a:t>នៅក្នុងស្លាយបន្ទាប់ទៀត យើងនឹងពិនិត្យមើលលើសាវតារផ្នែកទ្រឹស្ដីសំខាន់ៗ។ ផ្នែកនេះ គឺរាងវែងបន្ដិច ហើយអ្នកអាចបង្រួញឱ្យខ្លីបាន អាស្រ័យទៅតាមអ្នកចូលរួម និងចំណាប់អារម្មណ៍របស់ក្រុម។ សូមរក្សាផ្នែកនេះឱ្យបានខ្លីបំផុតតាមដែលអាចធ្វើបាន។</a:t>
            </a:r>
            <a:r>
              <a:rPr lang="en-US" dirty="0"/>
              <a:t>  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នីតិវិធីត្រួតពិនិត្យភាពត្រឹមត្រូវនេះ គឺរួមមាន៦ជំហាន ដែលនឹងត្រូវពន្យល់លម្អិតបន្ថែមទៀតក្នុងវគ្គបណ្ដុះបណ្ដាលនេះ។ ជំហានទី១ គឺការដាក់បង្កប់សកម្មភាពអាជីវកម្មប្រកបដោយការទទួលខុសត្រូវទៅក្នុងគោលនយោបាយ និងប្រព័ន្ធគ្រប់គ្រង។ ជំហានទី២ គឺការកំណត់ និងប៉ាន់ប្រមាណផលប៉ះពាល់អវិជ្ជមានមកលើសិទ្ធិមនុស្ស និងបរិស្ថាននៅក្នុងសង្វាក់តម្លៃទាំងមូល៖ ប្រតិបត្តិការរបស់ខ្លួនឯងទាំងអស់ ប្រតិបត្តិការនៅក្នុងសង្វាក់ការផ្គត់ផ្គង់ និងប្រតិបត្តិការរបស់ទំនាក់ទំនងអាជីវកម្ម។ ជំហានទី៣ គឺត្រូវបញ្ឈប់ បង្ការ ឬកាត់បន្ថយផលប៉ះពាល់អវិជ្ជមានដែលបានរកឃើញ។ ក្នុងជំហានទី៤ ក្រុមហ៊ុនចាំបាច់ត្រូវតាមដានលទ្ធផលអនុវត្តការងាររបស់ខ្លួន សម្រាប់នីតិវិធីត្រួតពិនិត្យភាពត្រឹមត្រូវ៖  តើដំណើរការត្រូវបានអនុវត្តក្នុងវិធីត្រឹមត្រូវឬទេ ហើយតើបានទទួលលទ្ធផលអ្វីខ្លះ។ ជំហានទី៥ គឺស្ដីអំពីការប្រាស្រ័យទាក់ទង៖ តើក្រុមហ៊ុនបានឆ្លើយតបផលប៉ះពាល់អវិជ្ជមានដែលបានរកឃើញឬទេ? ហើយចុងក្រោយជំហានទី៦៖ ប្រសិនបានរកឃើញផលប៉ះពាល់អវិជ្ជមាន ក្រុមហ៊ុនចាំបាច់ត្រូវផ្ដល់សំណង ឬសហការក្នុងការផ្ដល់សំណងតាមការសមស្រប។ យើងនឹងពិភាក្សាលើជំហានទាំង៦នេះនៅក្នុងពេលវគ្គសិក្ខាសាលារបស់យើង។</a:t>
            </a:r>
            <a:r>
              <a:rPr lang="en-US" dirty="0"/>
              <a:t>”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នៅក្នុង​ស្លាយ​បន្ទាប់​ទៅទៀត​នេះ យើងនឹង​ពន្យល់​សង្ខេប​អំពីជំហាន​ទាំងប្រាំមួយ​នៃ​នីតិវិធី​ត្រួត​ពិនិត្យ​ភាព​ត្រឹមត្រូវ​។ ​សូម​បរិយាយ​ផ្នែក​ទ្រឹស្ដី​ដោយសង្ខេប​ខ្លីៗ!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នៅពេលសរសេរព្រាងគោលនយោបាយ៖ គោលនយោបាយគួរបានទទួលការអនុម័តពីថ្នាក់គ្រប់គ្រងជាន់ខ្ពស់ ត្រូវមានគោលដៅជាក់ច្បាស់ និងអាចវាស់វែងបាន (ការបកស្រាយអំពីការទទួលខុសត្រូវ និងដំណើរការគោលនយោបាយ) និងការពិពណ៌នាអំពីប្រព័ន្ធពីខាងក្រៅ (ឧ. វិញ្ញាបនបត្របញ្ជាក់) និងតួនាទីរបស់ប្រព័ន្ធពីខាងក្រៅនៅក្នុងដំណើរការ​​នីតិវិធីត្រួតពិនិត្យភាពត្រឹមត្រូវ។ ម្យ៉ាងទៀត គោលនយោបាយគួរត្រូវបានសរសេរឡើងក្នុងការពិគ្រោះយោបល់ជាមួយអ្នកជំនាញ (ពីខាងក្រៅ) និងដាក់ឱ្យមានជាសាធារណៈ/ចែករំលែកជាមួយនិយោជិត/អ្នកផ្គត់ផ្គង់ និងភាគីពីខាងក្រៅ។ គោលនយោបាយគួរត្រូវបានវាយតម្លៃក្នុងចន្លោះរយៈពេលទៀងទាត់។ ដើម្បីប្រាកដថា គោលនយោបាយនេះ ពុំមែនគ្រាន់តែជាក្រដាសដែលនឹងត្រូវទុកនៅក្នុងថតតុបាត់បន្ទាប់ពីបានសរសេររួច គួរច្របាច់បញ្ចូលគោលនយោបាយទាំងនេះទៅក្នុងប្រព័ន្ធការគ្រប់គ្រង។ នេះជាជំហានដ៏សំខាន់យ៉ាងពិតប្រាកដ។ ការអនុវត្តអាជីវកម្មប្រកបដោយការទទួលខុសត្រូវ គួរតែក្លាយជាផ្នែកមួយកាត់ផ្ដាច់ចេញមិនបានពីប្រតិបត្តិការប្រចាំថ្ងៃរបស់អាជីវកម្ម។”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ជំហាន​ទី ២ ពោលគឺ ការ​កំណត់​អំពី​ផលប៉ះពាល់​អវិជ្ជមាន គឺជា​មធ្យោបាយដែល​ក្រុម​ហ៊ុនភាគច្រើន​ចូលរួម​ពាក់​ព័ន្ធ។ ពួកគេ​រកឃើញ​អំពីផលប៉ះពាល់​​អវិជ្ជមាន រួចចាប់ផ្ដើមដោះស្រាយ​បញ្ហាអវិជ្ជមានទាំងនោះជំនួស​ឱ្យការបង្កើតជាគោលនយោបាយ​ទាំងមូលជាមុន។ សូម​អត្ថាធិប្បាយផ្នែកទ្រឹស្ដី​ដោយ​សង្ខេប!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ក្រុមហ៊ុនចំាបាច់ត្រូវធ្វើផែនទីសង្វាក់តម្លៃទាំងមូលសម្រាប់ផលិតផលរបស់ខ្លួនដោយក្នុងនោះរួមមានទាំងប្រភពវត្ថុធាតុដើមក៏ដូចជាធាតុចូលដែលចាំបាច់ដើម្បីផលិតវត្ថុធាតុដើមទាំងអស់នេះ។ បន្ទាប់មក ពួកគេចាំបាច់ត្រូវកំណត់អំពីផលប៉ះពាល់អវិជ្ជមាន (ជាសក្ដានុពល) ទាំងអស់ដែលអាចមានមកលើកម្មករនិយោជិត សហគមន៍ អ្នកផ្គត់ផ្គង់ បរិស្ថាន និងអាកាសធាតុសម្រាប់ផលិតផលនីមួយៗរបស់ខ្លួន។ ក្រុមហ៊ុនប្រហែលជាចាំបាច់ត្រូវធ្វើការស្រាវជ្រាវមួយចំនួនដើម្បីទទួលបានព័ត៌មានមួយចំនួនទាំងនេះ។ គេអាចពិភាក្សាផ្ទៃក្នុងជាមួយអ្នកបញ្ជាទិញ ឬនាយកដ្ឋានបញ្ជាទិញជាដើមដើម្បីដឹងថាតើធាតុផ្សំ ឬសមាសធាតុនានារបស់ផលិតផលមានប្រភពបញ្ជាទិញមកពីណា។ ប្រភពដែលអាចមានដទៃទៀតមានដូចជាសវនកម្ម ពាក្យបណ្ដឹង ប្រព័ន្ធផ្សព្វផ្សាយ និងអ្នកពាក់ព័ន្ធនានាដូចជាសហជីព និងអ្នកផ្គត់ផ្គង់ជាដើម។”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ការកំណត់ភាពធ្ងន់ធ្ងរគឺពុំមែនងាយស្រួលឡើយ។ ហេតុនេះត្រូវបា្រកដថាអ្នកផ្ដល់ឧទាហរណ៍មួយចំនួន។ ការពន្យល់ដ៏ល្អសម្រាប់ទស្សនាទាននេះគឺអាចបើកមើលនៅទីនេះ៖ </a:t>
            </a:r>
            <a:r>
              <a:rPr lang="en-US" dirty="0"/>
              <a:t>https://www.businessrespecthumanrights.org/nl/page/344/assessing-impacts (</a:t>
            </a:r>
            <a:r>
              <a:rPr lang="km-KH" dirty="0"/>
              <a:t>ការណែនាំចំណុចទី២៖ ការចាត់អាទិភាពផលប៉ះពាល់ធ្ងន់ធ្ងរលើសិទ្ធិមនុស្ស) </a:t>
            </a:r>
            <a:r>
              <a:rPr lang="en-US" dirty="0"/>
              <a:t> </a:t>
            </a:r>
            <a:r>
              <a:rPr lang="km-KH" dirty="0"/>
              <a:t>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</a:p>
          <a:p>
            <a:endParaRPr lang="km-KH" b="1" dirty="0"/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</a:pPr>
            <a:r>
              <a:rPr lang="km-K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ប្រសិនបើចាំបាច់​ក្រុមហ៊ុនអាចចាត់​អាទិភាពហានិភ័យ។ នេះ​ពុំមែន​មានន័យថា​ក្រុមហ៊ុ​ន​អាច​ព្រងើយ​កន្តើយ​មិនអើពើ​ចំពោះ​ផលប៉ះពាល់​អវិជ្ជមាន​មួយចំនួននោះទេ ប៉ុន្តែ​បានន័យថាក្រុមហ៊ុន​អាច​សម្រេច​ចិត្ត​ធ្វើការទប់​ស្កាត់ បញ្ឈប់​ ឬកាត់បន្ថយផលប៉ះពាល់ជាក់លាក់​ណាមួយ​ជាមុនសិន ​មុនពេល​បន្ត​ឈានទៅ​ចាត់ចែង​នូវ​ផលប៉ះពាល់បន្ទាប់ទៀត​។ នៅទីបញ្ចប់​ ក្រុមហ៊ុន​ចាំបាច់ត្រូវ​ដោះស្រាយ​ចំពោះ​គ្រប់​ផលប៉ះពាល់​អវិជ្ជមាន​ទាំងអស់​របស់​ខ្លួន។ ដើម្បីសម្រេច​ចិត្ត​ថាតើ​ផលប៉ះពាល់​ណាខ្លះ​ដែល​ក្រុមហ៊ុន​គួរ​ផ្ដោត​ការយកចិត្ត​ទុកដាក់ ក្រុមហ៊ុនចាំបាច់​ត្រូវ​ពិនិត្យ​លើកម្រិត​នៃ​ភាពធ្ងន់ធ្ងរ​របស់​ផលប៉ះពាល់​ និង​ពិនិត្យលើលទ្ធភាព​ដែលផល​ប៉ះពាល់​ទាំងនោះ​អាចកើតមាន​។ ភាពធ្ងន់ធ្ងរនៃ​ផលប៉ះពាល់មានន័យថា​ ជាភាព​ធ្ងន់ធ្ងរ​នៃផលប៉ះពាល់​ចំពោះ​មនុស្ស​ បរិស្ថាន និង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km-K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ឬអាកាសធាតុ។ ភាពធ្ងន់ធ្ងរនៅទីនេះគឺពុំមែន​​សំដៅលើ​ភាព​ធ្ងន់ធ្ងរ​នៃផលប៉ះពាល់​សម្រាប់​ក្រុមហ៊ុនឡើយ។ ​ភាពធ្ងន់ធ្ងរ​មាន​ទម្ងន់ធ្ងន់​ជាង​លទ្ធភាព​ដែល​អាចកើតមាន​ ហេតុដូច្នេះ ក្រុមហ៊ុន​គួរ​ចាត់​អាទិភាពផលប៉ះពាល់​ទាំងឡាយណា​ដែល​មានលក្ខណៈធ្ងន់ធ្ងរ​ជាងគេបំផុត​ជាមុន។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</a:pPr>
            <a:r>
              <a:rPr lang="km-K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ក្រុមហ៊ុន​គួរ​ចាត់​អាទិភាព​លើផលប៉ះពាល់​ទាំងឡាយ​ណាដែលមាន​ភាពធ្ងន់ធ្ងរបំផុត​។ ភាព​ធ្ងន់ធ្ងរ​ត្រូវបាន​កំណត់​ដោយ​ធាតុផ្សំចំនួន​បី៖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514350" marR="0" indent="-28575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km-K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ទំហំ៖ តើផលប៉ះពាល់នោះ​នឹងអាចធ្ងន់ធ្ងរ​កម្រិតណា​​​។ ឧទាហរណ៍៖ កុមារ​អាយុ​ ១១ឆ្នាំ​ម្នាក់​កំពុងធ្វើការ​ដោយប្រើប្រាស់​កាំបិតផ្គាក់នៅក្នុងចម្ការមួយ​ ឬ​កុមារអាយុ​ ១៤ឆ្នាំម្នាក់កំពុង​ធ្វើការ​នៅក្នុង​កសិដ្ឋាន​របស់​គ្រួសារ​ក្រោយម៉ោង​ចេញពី​រៀន​។</a:t>
            </a:r>
          </a:p>
          <a:p>
            <a:pPr marL="514350" marR="0" indent="-28575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km-K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វិសាលភាព៖ តើផលប៉ះពាល់​នោះមានភាព​​សាយភាយ​កម្រិតណា​ តើមនុស្ស​ប៉ុន្មាន​នាក់​នឹងរងផលប៉ះពាល់​ ឬតើ​បរិវេណ​ទំហំ​ប៉ុនណាដែល​អាច​រងផលប៉ះពាល់​។ ឧទារហណ៍៖ រោងចក្រ​មួយដែល​មាន​មនុស្ស​មួយនាក់​ ឬពីរនាក់​ពុំបាន​ទទួលប្រាក់​ឈ្នួលការងារ​ថែមម៉ោង ឬ​រោងចក្រ​ទាំងមូលមួយដែល​​មានកម្មករ​រាប់រយ​នាក់​ពុំបានទទួល​ប្រាក់​ឈ្នួល​ថែមម៉ោង។</a:t>
            </a:r>
          </a:p>
          <a:p>
            <a:pPr marL="514350" marR="0" indent="-28575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km-K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ការអាច​ប៉ះប៉ូវ​សងវិញបាន៖​ តើស្ថានភាពនោះ​​អាចស្ដារឱ្យត្រលប់​​​មកជា​ស្ថានភាព​​មុនពេល​ផលប៉ះពាល់ អវិជ្ជមាន​កើតមាន​ឡើងបានឬទេ។ ឧទាហរណ៍៖ ការស្លាប់របស់​​កម្មករនិយោជិតម្នាក់​គឺ​ពុំអាច​ប៉ះប៉ូវ​សងវិញបានទេ​ ហេតុដូច្នេះ​ បញ្ហានេះ​ជានិច្ច​កាល​គឺ​ជាហានិភ័យធ្ងន់ធ្ងរ​ដែលមាន​អាទិភាព​ខ្ពស់​បំផុត​។ ផ្ទុយមកវិញ ស្ត្រីដែល​រងការបៀតបៀន​ផ្លូវភេទ​គឺ​ត្រូវ​រងគ្រោះ​ពី​ផលវិបាក​ពេញមួយ​ជីវិត​ ប៉ុន្តែ​ពួកគេ​អាច​ទទួលការគាំទ្រផ្នែកផ្លូវចិត្ត​ និងផ្លូវកាយ​ គេ​អាច​បណ្ដេញជនល្មើស​ចេញពីការងារ​ ឬ​ចាប់ទៅដាក់​ពន្ធនាគារបាន​ ល។ 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</a:pPr>
            <a:r>
              <a:rPr lang="km-K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បន្ទាប់ពី​មើលទៅលើ​ភាពធ្ងន់ធ្ងរ​របស់​ផលប៉ះពាល់​ហើយ ក្រុមហ៊ុនក៏គួរ​វាយ​តម្លៃ​លើ​លទ្ធភាព​អាចកើតមាន​ផងដែរ​។ កត្តា​នានា​ដែល​​មាន​សារៈសំខាន់​ក្នុងការកំណត់​លទ្ធភាព​អាចកើតមានគឺមាន​ដូចជា​តើ​មានប្រព័ន្ធ​ច្បាប់​អាច​បំពេញ​មុខងារបានល្អ ឬមាន​អធិការការងារនៅក្នុងប្រទេស​នោះឬទេ តើអ្នកផ្គត់ផ្គង់​តែង​ជាកម្មវត្ថុ​នៃការ​ធ្វើសវនកម្មដោយភាគី​ទីបី​ឯករាជ្យ​ជាប្រចាំឬទេ? តើ​ហានិភ័យ​នោះ​ត្រូវបាន​យកមកពិភាក្សា​ជាមួយ​អ្នក​ផ្គត់​ផ្គង់ដែលពាក់ព័ន្ធ​​ពីមុនមកដែរ​ឬទេ ហើយ​តើ​មានការ​បង្កើត​ផែនការ​សកម្មភាព​ដើម្បី​ដោះស្រាយ​ជាមួយ​ផលប៉ះពាល់​ទាំងអស់នេះ​ឬទេ?”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b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ក្រុមហ៊ុន​គួរ​តែ​មាន​ភាពជាក់ស្ដែង​ច្បាស់​លាស់​សម្រាប់​ជំហាន​ទី ៣ ហេតុដូច្នេះចាំបាច់​ត្រូវ​អភិវឌ្ឍផែនការ​សកម្មភាពដូច​មាន​ពន្យល់នៅក្នុង​ស្លាយ​។ សូមបង្ហាញ​ផ្នែក​ទ្រឹស្ដី​ដោយសង្ខេបបំផុត​!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“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ដើម្បីអាចបញ្ឈប់ បង្ការ និង/ឬកាត់​បន្ថយ​ផលប៉ះពាល់​អវិជ្ជមាន​ដែល​បាន​រកឃើញ ក្រុមហ៊ុនគួរបង្កើត​ផែនការ​សកម្មភាព។ ​ផែនការ​សកម្មភាពនេះ ​គួរ​តែ​មាន​លក្ខណៈ​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SMART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(ជាក់​លាក់​ ​អាច​វាស់​វែង​បាន អាចធ្វើសកម្មភាព/អាច​សម្រេចបាន មាន​លក្ខណៈប្រាកដ​និយម និងមា​ន​ពេលវេលាជាក់​លាក់) ហើយផែនការសកម្មភាព​គួរប​បញ្ជាក់​ថាតើ​នៅក្នុង​ក្រុម​ហ៊ុន​នរណាជាអ្នក​ទទួល​ខុស​ត្រូវចំពោះ​សកម្មភាព​មួយ​ណា ហើយថវិកា​ណា​ដែល​ត្រូវបានចាត់​តាំងសម្រាប់​សកម្មភាពនោះ។ ​ផែនការ​សកម្មភាពនេះ គឺ​អាចធ្វើ​ឡើង​ក្នុង​ទម្រង់​ណា​ក៏​បាន ពោលគឺជា​ទម្រង់ដែល​ក្រុម​ងហ៊ុនបានប្រើប្រាស់​រួច​ហើយ​សម្រាប់​ផែនការសកម្មភាព​នៅក្នុង​ផ្នែកដទៃទៀត​។​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r>
              <a:rPr lang="km-KH" dirty="0"/>
              <a:t>មតិស្វាគមន៍ជាផ្លូវការពីសំណាក់ម្ចាស់ផ្ទះ និងភាគីជាអ្នករៀបចំដើម្បីធ្វើឱ្យអ្នកចូលរួមមានអារម្មណ៍ថាបានទទួលការស្វាគមន៍ និងសង្កត់ធ្ងន់សារៈសំខាន់នៃបណ្ដុះបណ្ដាល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km-KH" dirty="0"/>
              <a:t>ភាគីអ្នករៀបចំជាអ្នកសម្រេច៖ តើហេតុអ្វីបានជាវគ្គបណ្ដុះបណ្ដាលនេះមានសារៈសំខាន់សម្រាប់ភាគីអ្នករៀបចំ​</a:t>
            </a:r>
            <a:endParaRPr lang="en-US" dirty="0"/>
          </a:p>
          <a:p>
            <a:r>
              <a:rPr lang="km-KH" dirty="0"/>
              <a:t>ប៉ុន្តែក្នុងនោះក៏ត្រូវបញ្ជាក់ផងដែរអំពី៖ ព័ត៌មានភស្ដុភារ ឧ. លេខកូដ </a:t>
            </a:r>
            <a:r>
              <a:rPr lang="en-US" dirty="0"/>
              <a:t>Wi-Fi</a:t>
            </a:r>
            <a:r>
              <a:rPr lang="km-KH" dirty="0"/>
              <a:t>, ទីតាំងបន្ទប់ទឹក, ការបកប្រែ។ល។ ​</a:t>
            </a:r>
            <a:endParaRPr lang="en-US" dirty="0"/>
          </a:p>
          <a:p>
            <a:endParaRPr lang="en-US" dirty="0"/>
          </a:p>
          <a:p>
            <a:r>
              <a:rPr lang="en-US" dirty="0"/>
              <a:t>“</a:t>
            </a:r>
            <a:r>
              <a:rPr lang="km-KH" dirty="0"/>
              <a:t>នៅពេលមានភាពចាំបាច់កាន់តែខ្លាំងឡើងឱ្យក្រុមហ៊ុនត្រូវបញ្ឈប់ ទប់ស្កាត់ និង/ឬកាត់បន្ថយផលប៉ះពាល់អវិជ្ជមានរបស់ពួកគេមកលើមនុស្ស និងភពផែនដីនៅក្នុងសង្វាក់តម្លៃអន្តរជាតិ។ ហេតុនេះសហជីពកាន់តែមានតួនាទីពាក់ព័ន្ធឡើងៗ ជារៀងរាល់ថ្ងៃ។ ​ចាប់តាំងពីការអនុម័តលើគោលការណ៍មគ្គុទេសក៍អង្គការសហប្រជាជាតិស្ដីពីអាជីវកម្ម និងសិទ្ធិមនុស្សក្នុងឆ្នាំ២០១១ និងការរួមបញ្ចូលគោលការណ៍ណែនាំទាំងនេះទៅក្នុងគោលការណ៍ណែនាំ </a:t>
            </a:r>
            <a:r>
              <a:rPr lang="en-US" dirty="0"/>
              <a:t>OECD </a:t>
            </a:r>
            <a:r>
              <a:rPr lang="km-KH" dirty="0"/>
              <a:t>សម្រាប់សហគ្រាសពហុជាតិ (ធ្វើបច្ចុប្បន្នភាពក្នុងឆ្នាំ២០២៣) មក ក្រុមហ៊ុនទាំងឡាយនៅទូទាំងពិភពលោកត្រូវបានរំពឹងថានឹងត្រូវអនុវត្តនីតិវិធីត្រួតពិនិត្យភាពត្រឹមត្រូវ ដោយបង្ហាញគណនេយ្យភាពរបស់ខ្លួនពាក់ព័ន្ធជាមួយសិទ្ធិមនុស្ស ក្នុងនោះរួមមានទាំងសិទ្ធិការងារផងដែរ នៅក្នុងសង្វាក់តម្លៃរបស់ខ្លួនទាំងមូល។ បច្ចុប្បន្ន មានរដ្ឋាភិបាលកាន់តែច្រើនឡើងៗកំពុងដាក់ចេញឱ្យមានលិខិតបទដ្ឋានគតិយុត្តិ ដោយរួមបញ្ចូលគោលការណ៍ណែនាំទាំងអស់នេះ ដែលតម្រូវឱ្យក្រុមហ៊ុនត្រូវអនុវត្តនីតិវិធីត្រួតពិនិត្យភាពត្រឹមត្រូវផ្នែកសិទ្ធិមនុស្ស និងបរិស្ថាន ​</a:t>
            </a:r>
            <a:r>
              <a:rPr lang="en-US" dirty="0"/>
              <a:t>(HREDD)</a:t>
            </a:r>
            <a:r>
              <a:rPr lang="km-KH" dirty="0"/>
              <a:t>។</a:t>
            </a:r>
            <a:endParaRPr lang="en-US" dirty="0"/>
          </a:p>
          <a:p>
            <a:endParaRPr lang="en-US" dirty="0"/>
          </a:p>
          <a:p>
            <a:r>
              <a:rPr lang="km-KH" dirty="0"/>
              <a:t>ទិដ្ឋភាពនេះផ្ដល់ឱកាសពិសេសសម្រាប់សហជីព ជាពិសេសសហជីពនៅក្នុងបណ្ដាប្រទេសផលិត ឱ្យទាមទារយកនូវតួនាទីជាអ្នកពាក់ព័ន្ធសំខាន់មួយនៅក្នុងដំណើរការ  </a:t>
            </a:r>
            <a:r>
              <a:rPr lang="en-US" dirty="0"/>
              <a:t>​HREDD ​។ </a:t>
            </a:r>
            <a:r>
              <a:rPr lang="en-US" dirty="0" err="1"/>
              <a:t>ជាការសំខាន់ដែលសហជីព</a:t>
            </a:r>
            <a:r>
              <a:rPr lang="en-US" dirty="0"/>
              <a:t> និងភាគីពាក់ព័ន្ធដទៃទៀតត្រូវយល់ឱ្យច្បាស់ថាតើសហជីពមានសារៈសំខាន់កម្រិតណាក្នុងនាមជាម្ចាស់សិទ្ធិនៅក្នុងដំណើរការនេះ។ </a:t>
            </a:r>
            <a:r>
              <a:rPr lang="en-US" dirty="0" err="1"/>
              <a:t>គួរឱ្យសោកស្ដាយ</a:t>
            </a:r>
            <a:r>
              <a:rPr lang="en-US" dirty="0"/>
              <a:t> ពុំមែនគ្រប់ក្រុមហ៊ុនទាំងអស់សុទ្ធតែដឹងអំពីតួនាទីដែលសហជីពអាចអនុវត្តបាននៅក្នុងដំណើរការ HREDD </a:t>
            </a:r>
            <a:r>
              <a:rPr lang="km-KH" dirty="0"/>
              <a:t>ទេ។</a:t>
            </a:r>
            <a:r>
              <a:rPr lang="en-US" dirty="0"/>
              <a:t> </a:t>
            </a:r>
            <a:r>
              <a:rPr lang="km-KH" dirty="0"/>
              <a:t>សិទ្ធិសហជីព​​ គឺជាសិទ្ធិមូលដ្ឋានដ៏មានសារៈសំខាន់ដោយខ្លួនឯងតែម្ដង។ ម្យ៉ាងទៀត សិទ្ធិនេះក៏ត្រូវបានទទួលស្គាល់ថាជាសិទ្ធិបង្កឱកាស មានន័យថា ការគោរពសិទ្ធិទាំងនេះជារឿយៗតែងនាំឈានទៅសម្រេចបាននូវសិទ្ធិការងារដទៃទៀតជាច្រើន រួមទាំងប្រាក់ឈ្នួលគ្រប់គ្រាន់ ម៉ោងការងារសមរម្យ និងសមត្ថភាពនៅកន្លែងការងារ។ បន្ថែមលើនេះ វត្តមាននៃសហជីពដែលដំណើរការបានល្អ អាចជួយកាត់បន្ថយជម្លោះនៅកន្លែងការងារ និងការសុំច្បាប់ឈប់សម្រាកឈឺ ដោយសារតែពួកគេបានចូលរួមក្នុងកិច្ចសន្ទនាសង្គម។ ទាំងអស់នេះ នៅទីបំផុតអាចជួយបង្កើនផលិតភាពការងារ។</a:t>
            </a:r>
          </a:p>
          <a:p>
            <a:endParaRPr lang="en-US" dirty="0"/>
          </a:p>
          <a:p>
            <a:r>
              <a:rPr lang="km-KH" dirty="0"/>
              <a:t>ដោយមានការយល់ច្បាស់យ៉ាងជ្រាលជ្រៅអំពីដំណើរការ  </a:t>
            </a:r>
            <a:r>
              <a:rPr lang="en-US" dirty="0"/>
              <a:t>HREDD </a:t>
            </a:r>
            <a:r>
              <a:rPr lang="km-KH" dirty="0"/>
              <a:t>និងតួនាទីដែលសហជីពអាចបំពេញនៅក្នុងដំណើរការនេះ ហេតុនេះសហជីពអាចក្លាយជាភ្នាក់ងារនៃការផ្លាស់ប្តូរសម្រាប់តួអង្គដែលពួកគេតំណាងឱ្យ។ ​</a:t>
            </a:r>
            <a:r>
              <a:rPr lang="en-US" dirty="0"/>
              <a:t>HREDD</a:t>
            </a:r>
            <a:r>
              <a:rPr lang="km-KH" dirty="0"/>
              <a:t> ផ្ដល់ឱកាសឱ្យសហជីពអាចចូលរួមក្នុងលក្ខណៈបុរេសកម្មជាមួយថ្នាក់គ្រប់គ្រង់ ដៃគូក្នុងសង្វាក់ផ្គត់ផ្គង់ និងអ្នកពាក់ព័ន្ធដទៃទៀតដើម្បីឆ្លើយតបចំពោះទំនាក់ទំនងអំណាចដែលជាមូលដ្ឋាននៃបញ្ហាជារចនាសម្ព័ន្ធជាច្រើន ដែលកម្មករនិយោជិតត្រូវជួបប្រទះនៅក្នុងសង្វាក់ផ្គត់ផ្គង់អន្តរជាតិ។ វគ្គបណ្ដុះបណ្ដាលនេះនឹងលើកឡើងអំពីថាតើសហជីពអាចអនុវត្តតួនាទីរបស់ខ្លួននៅក្នុងដំណើរការ ​</a:t>
            </a:r>
            <a:r>
              <a:rPr lang="en-US" dirty="0"/>
              <a:t>HREDD </a:t>
            </a:r>
            <a:r>
              <a:rPr lang="km-KH" dirty="0"/>
              <a:t>បានដោយរបៀបណាខ្លះ។</a:t>
            </a:r>
            <a:r>
              <a:rPr lang="en-US" dirty="0"/>
              <a:t>”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យើងនឹងបន្តទៅកា់ជំហានទី៤។ ​សូមបរិយាយផ្នែកទ្រឹស្ដីឱ្យបានសង្ខេបខ្លី!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"</a:t>
            </a:r>
            <a:r>
              <a:rPr lang="km-KH" dirty="0"/>
              <a:t>ឧបករណ៍ត្រួតពិនិត្យនីតិវិធីត្រួតពិនិត្យភាពត្រឹមត្រូវ ផ្ដល់ឱ្យមានប្រព័ន្ធដើម្បីពិនិត្យតាមដានការអនុវត្ត និងលទ្ធផល។ ក្រុមហ៊ុនទាំងឡាយ គួរពិនិត្យតាមដានកិច្ចខិតខំផ្ទៃក្នុង សកម្មភាព និងគោលដោរបស់ខ្លួនតាមរយៈការត្រួតពិនិត្យ ឬសវនកម្មខាងក្នុងក្រុមហ៊ុន ឬពីខាងក្រៅតាមរយៈការប្រើប្រាស់៖</a:t>
            </a:r>
          </a:p>
          <a:p>
            <a:r>
              <a:rPr lang="km-KH" dirty="0"/>
              <a:t>●  សូចនាករបែបបរិមាណ និងសូចនាករបែបគុណភាព</a:t>
            </a:r>
          </a:p>
          <a:p>
            <a:r>
              <a:rPr lang="km-KH" dirty="0"/>
              <a:t>●  ប្រភពព័ត៌មានពីខាងក្នុង និងប្រភពព័ត៌មានពីខាងក្រៅ</a:t>
            </a:r>
          </a:p>
          <a:p>
            <a:r>
              <a:rPr lang="km-KH" dirty="0"/>
              <a:t>●  ការត្រួតពិនិត្យតាមពេលវេលាទៀងទាត់</a:t>
            </a:r>
          </a:p>
          <a:p>
            <a:r>
              <a:rPr lang="km-KH" dirty="0"/>
              <a:t>បន្ថែមលើនេះ គួរពិនិត្យប៉ាន់ប្រមាណលើទំនាក់ទំនងអាជីវកម្មក្នុងចន្លោះរយៈពេលទៀងទាត់ ហើយគួរយកសេចក្ដីសន្និដ្ឋានពីការប៉ាន់ប្រមាណទាំងនេះមកប្រើប្រាស់ដើម្បីកែលម្អគោលនយោបាយ ដំណើរការ និងផែនការសកម្មភាព។</a:t>
            </a:r>
            <a:r>
              <a:rPr lang="en-US" dirty="0"/>
              <a:t>"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តើត្រូវធ្វើអ្វីខ្លះ៖</a:t>
            </a:r>
            <a:endParaRPr lang="en-US" b="1" dirty="0"/>
          </a:p>
          <a:p>
            <a:r>
              <a:rPr lang="km-KH" dirty="0"/>
              <a:t>ឥឡូវនេះយើងបានឈានដល់ជំហានចុងក្រោយដែលយើងនឹងពិភក្សានៅក្នុងវគ្គបណ្តុះបណ្តាលនេះហើយ ពោលគឺជំហានទី ៥​ </a:t>
            </a:r>
            <a:r>
              <a:rPr lang="en-US" dirty="0"/>
              <a:t>! </a:t>
            </a:r>
            <a:r>
              <a:rPr lang="km-KH" dirty="0"/>
              <a:t>ជាថ្មីម្តងទៀត សូមធ្វើការពន្យល់ផ្នែកទ្រឹស្តីជាសង្ខេបប៉ុណ្ណោះ ។</a:t>
            </a:r>
            <a:endParaRPr lang="en-US" dirty="0"/>
          </a:p>
          <a:p>
            <a:r>
              <a:rPr lang="km-KH" b="1" dirty="0"/>
              <a:t>តើត្រូវការអ្វីខ្លះ៖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តើត្រូវចែករំលែកអ្វីខ្លះជាមួយអ្នកចូលរួម៖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 ក្រុមហ៊ុនចាំបាច់ត្រូវប្រាស្រ័យទាក់ទងប្រាប់អំពីព័ត៌មានពាក់ព័ន្ធទាំងអស់ស្តីពីផលប៉ះពាល់អវិជ្ជមានដែលបានរកឃើញ ផែនការសកម្មភាព និងវឌ្ឍនភាពនៃការអនុវត្ត សំណង។ល។ ជាមួយអ្នកពាក់ព័ន្ធនានាតាមមធ្យោបាយពាក់ព័ន្ធ ។ នេះមានន័យថាក្រុមហ៊ុនចាំបាច់ត្រូវគិតរកឧបករណ៍ប្រាស្រ័យទាក់ទងដើម្បីយកមកប្រើប្រាស់នៅពេលប្រាស្រ័យទាក់ទងទៅកាន់អ្នកពាក់ព័ន្ធជាក់លាក់ ។ អ្នកពាក់ព័ន្ធមួយចំនួន ការប្រាស្រ័យទាក់ទងតាមគេហទំព័រអាចជាមធ្យោបាយប្រសើរបំផុត ឬយ៉ាងហោចណាស់ក៏ជាជំហានដំបូងដែរ ( ឧទាហរណ៍៖ ប្រព័ន្ធផ្សព្វផ្សាយ ឬ </a:t>
            </a:r>
            <a:r>
              <a:rPr lang="en-US" dirty="0"/>
              <a:t>NGOs</a:t>
            </a:r>
            <a:r>
              <a:rPr lang="km-KH" dirty="0"/>
              <a:t> </a:t>
            </a:r>
            <a:r>
              <a:rPr lang="en-US" dirty="0"/>
              <a:t>)</a:t>
            </a:r>
            <a:r>
              <a:rPr lang="km-KH" dirty="0"/>
              <a:t> ប៉ុន្តែសម្រាប់អ្នកពាក់ព័ន្ធដទៃមួយចំនួនទៀតអ្នកប្រហែលជាត្រូវរៀបចំបើកកិច្ចប្រជុំ( ជាមួយសហជីព និង</a:t>
            </a:r>
            <a:r>
              <a:rPr lang="en-US" dirty="0"/>
              <a:t> NGOs</a:t>
            </a:r>
            <a:r>
              <a:rPr lang="km-KH" dirty="0"/>
              <a:t> អ្នកអាចរៀបចំកិច្ចប្រជុំប្រចាំឆ្នាំដើម្បីបង្ហាញថាតើក្រុមហ៊ុនបានអនុវត្តន៍យ៉ាងណាខ្លះពាក់ព័ន្ធជាមួយការគោរពសិទ្ធមនុស្ស បរិស្ថាន និងអាកាសធាតុ ឬនៅពេលអ្នកចាំបាច់ត្រូវទាក់ទងទៅអ្នកប្រាស្រ័យទាក់ទងសហគមមូលដ្ឋានស្តីអំពីផលប៉ះពាល់ជាក់លាក់ដែល</a:t>
            </a:r>
            <a:r>
              <a:rPr lang="en-US" dirty="0"/>
              <a:t> </a:t>
            </a:r>
            <a:r>
              <a:rPr lang="km-KH" dirty="0"/>
              <a:t>សកម្មភាពរបស់អ្នកមានមកលើសហគម នោះអ្នកប្រហែលជាអាចរៀបចំគិតកិច្ចប្រជុំរួមក្នុងសហគម ) ។</a:t>
            </a:r>
            <a:endParaRPr lang="en-US" dirty="0"/>
          </a:p>
          <a:p>
            <a:r>
              <a:rPr lang="km-KH" dirty="0"/>
              <a:t>ជាការសំខាន់ដែលត្រូវយល់ថាការប្រាស្រ័យទាក់ទង គឺពុំមែនដូចគ្នាជាមួយការរាយការណ៍ទេ ។ ក្រុមហ៊ុនចាំបាច់ត្រូវរាយការណ៍ជារៀងរាល់ឆ្នាំអំពីកិច្ចខិតខំនៅក្នុងនីតិវិធីត្រួតពិនិត្យភាពត្រឹមត្រូវដែលខ្លួនសម្រេចបាន ដូចគ្នាជាមួយការរាយការណ៍អំពីឆ្នាំសារពើពន្ធរបស់ពួកគេផងដែរ ។ ប៉ុន្តែការប្រាស្រ័យទាក់ទងនៅក្នុងវដ្តនីតិវិធីត្រួតពិនិត្យភាពត្រឹមត្រូវមានន័យថាជាការប្រាស្រ័យទាក់ទងជាបន្តបន្ទាប់ជាមួយអ្នកពាក់ព័ន្ធនានាតាមការចាំបាច់ ។ ការប្រាស្រ័យទាក់ទងនេះ ជានិច្ចកាលត្រូវតែប្រកបដោយអត្ថន័យ៖ ការប្រាស្រ័យទាក់ទងដោយចិត្តបើកចំហ មុនពេលមានការសម្រេចចិត្តធំៗត្រូវបានធ្វើឡើង និងក្នុងចេតនាដើម្បីចែករំលែកព័ត៌មានទៅវិញទៅមករវាងភាគីទាំងពីរ ។​​ </a:t>
            </a:r>
            <a:r>
              <a:rPr lang="en-US" dirty="0"/>
              <a:t>”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dirty="0"/>
              <a:t>យើងបន្តជាមួយជំហានទី៦។ សូមអធិប្បាយផ្នែកទ្រឹស្ដីនេះឱ្យខ្លីបំផុតតាមដែលអាចធ្វើបាន!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“បុគ្គល ឬក្រុម​ដែល​បានរងគ្រោះថ្នាក់ដោយ​សកម្មភាព​អាជីវកម្មគឺមានសិទ្ធិ​​ទទួលបានសំណង​៖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១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ជាលក្ខណៈផ្លូវការ​ សំណងមានន័យថា​ជា​ការ​ស្ដារ​ស្ថានភាពឱ្យ​ត្រលប់​​ទៅក្នុង​សភាព​ប្រៀប​បីដូច​ជា​ផលប៉ះពាល់​ពុំបានកើតឡើង​៖ ជាការពិតណាស់ ការធ្វើ​បែប​នេះ​គឺ​ស្ទើរតែពុំអាច​​ទៅរួចបាន៖ ត្រូវ​ព្យាយាមស្ដារឡើងវិញ​ឱ្យបាន​ច្រើនបផុត​តាម​ដែល​អាច​ធ្វើ​បាន​ដើម្បី​ត្រលប់​ទៅស្ថានភាព​ដែល​គួរតែ​កើតមាន​ប្រៀប​ដូចជាផលប៉ះពាល់​ពុំបានកើតឡើង​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២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ហេតុនេះក្រុមហ៊ុន​គួរព្យាយាម​​កែ​តម្រូវ​ចំពោះ​គ្រោះថ្នាក់​ដែលបានបង្ក​ឡើង។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៣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គេអាច​ប្រើប្រាស់​វិធានការផ្សេងៗ​ជាច្រើន។ សំណង​គឺពុំមែន​​​សុទ្ធតែ​ជាលុយ​នោះទេ ពេលខ្លះសំណង​អាច​​រួមមាន​ជាការសុំទោស​ ការប៉ះប៉ូវសង ការស្ដារនីតិសម្បទា ការផ្ដល់​សំណង​ហិរញ្ញវត្ថុ ឬមិនមែន​ហិរញ្ញវត្ថុ​ និង​ការដាក់​ទោស​ទណ្ឌកម្ម (មិនថាជា​ទណ្ឌកម្ម​ព្រហ្មទណ្ឌ​ ឬ​ទណ្ឌកម្មរដ្ឋបាល​ដូចជា​ការផាក​ពិន័យ​ជាដើម)​ ក៏ដូចជា​ការបង្ការទប់​ស្កាត់គ្រោះថ្នាក់​​តាមរយៈ​ដីកាការពារ ឬ​កិច្ច​សន្យា​ធានា​ថាមិនប្រព្រឹត្ត​ច្រំដែលជាដើម។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៤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ផ្នែកដ៏សំខាន់​មួយនៃ​​ជំហាន​ទី៦ គឺ​កាតព្វកិច្ច​របស់​ក្រុមហ៊ុន​ក្នុងការបង្កើត​យន្តការ​បណ្ដឹង​សារទុក្ខ​។​”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dirty="0"/>
              <a:t> </a:t>
            </a:r>
          </a:p>
          <a:p>
            <a:r>
              <a:rPr lang="km-KH" dirty="0"/>
              <a:t>នៅក្នុងស្លាយបន្ទាប់ទៀត យើងនឹងពិនិត្យមើលលើសាវតារផ្នែកទ្រឹស្ដីសំខាន់ៗ។ ផ្នែកនេះ គឺរាងវែងបន្ដិច ហើយអ្នកអាចបង្រួញឱ្យខ្លីបាន អាស្រ័យទៅតាមអ្នកចូលរួម និងចំណាប់អារម្មណ៍របស់ក្រុម។ សូមរក្សាផ្នែកនេះឱ្យបានខ្លីបំផុតតាមដែលអាចធ្វើបាន។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ជាការសង្ខេប៖ ទស្សនាទានសំខាន់នៃ </a:t>
            </a:r>
            <a:r>
              <a:rPr lang="en-US" dirty="0"/>
              <a:t>UNGPs </a:t>
            </a:r>
            <a:r>
              <a:rPr lang="km-KH" dirty="0"/>
              <a:t>និងគោលការណ៍ណែនាំ</a:t>
            </a:r>
            <a:r>
              <a:rPr lang="en-US" dirty="0"/>
              <a:t> OECD </a:t>
            </a:r>
            <a:r>
              <a:rPr lang="km-KH" dirty="0"/>
              <a:t>គឺនីតិវិធីត្រួតពិនិត្យភាពត្រឹមត្រូវផ្នែកសិទ្ធិមនុស្ស និងបរិស្ថាន។ នេះជាដំណើរការគ្រប់គ្រងជាបន្តដែលរួមមាន៦ ជំហាន ដោយក្នុងនោះក្រុមហ៊ុនដែលមានសង្វាក់តម្លៃអន្តរជាតិចាំបាច់ត្រូវអនុវត្តដើម្បីធានាឱ្យបានថាក្រុមហ៊ុនគោរពសិទ្ធិមនុស្ស បរិស្ថាន និងអាកាសធាតុនៅក្នុងសង្វាក់តម្លៃទាំងមូលរបស់ខ្លួន។ ហេតុដូច្នេះ នេះគឺជាដំណើរការមួយដែលក្រុមហ៊ុនចាំបាច់ត្រូវអនុវត្ត! ទស្សនាទាននេះត្រូវបានអភិវឌ្ឍន៍ឡើងជាទស្សនាទានបែបស្ម័គ្រចិត្ត ប៉ុន្តែលែងមានការមិនចងកាតព្វកិច្ចតទៅទៀតហើយ ព្រោះថារដ្ឋសមាជិកអង្គការសហប្រជាជាតិមានកាតព្វកិច្ចតាមផ្លូវច្បាប់ក្នុងការការពារសិទ្ធិមនុស្សផងដែរ ឱ្យរួចផុតពីការរំលោភបំពានពីសំណាក់ក្រុមហ៊ុនដែលមានប្រតិបត្តិការក្នុងដែនដីរបស់ខ្លួន។ រដ្ឋសមាជិកអង្គការសហប្រជាជាតិបានអនុម័តទទួលយក ​</a:t>
            </a:r>
            <a:r>
              <a:rPr lang="en-US" dirty="0"/>
              <a:t>UNGPs</a:t>
            </a:r>
            <a:r>
              <a:rPr lang="km-KH" dirty="0"/>
              <a:t> ។ ជាផ្លូវការ រដ្ឋសមាជិក</a:t>
            </a:r>
            <a:r>
              <a:rPr lang="en-US" dirty="0"/>
              <a:t> OECD </a:t>
            </a:r>
            <a:r>
              <a:rPr lang="km-KH" dirty="0"/>
              <a:t>គឺជាអ្នកដែលបានចុះហត្ថលេខាលើគោលការណ៍ណែនាំ </a:t>
            </a:r>
            <a:r>
              <a:rPr lang="en-US" dirty="0"/>
              <a:t>OECD</a:t>
            </a:r>
            <a:r>
              <a:rPr lang="km-KH" dirty="0"/>
              <a:t> ហើយមានកាតព្វកិច្ចត្រូវលើកទឹកចិត្តក្រុមហ៊ុន “របស់ខ្លួន” ឱ្យអនុវត្តគោលការណ៍ណែនាំទាំងនេះ”។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r>
              <a:rPr lang="km-KH" dirty="0"/>
              <a:t>យើងបានធ្វើដំណើរយ៉ាងរហ័សពិនិត្យមើលប្រវត្តិសាស្ត្រ និងសាវតារផ្នែកទ្រឹស្ដីនៃលិខិតបទដ្ឋានគតិយុត្តិស្ដីពីនីតិវិធីត្រួតពិនិត្យភាពត្រឹមត្រូវ។ ឥឡូវ ជាការសំខាន់ត្រូវសង្ខេបធាតុផ្សំសំខាន់ៗ។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 </a:t>
            </a:r>
            <a:r>
              <a:rPr lang="km-KH" dirty="0"/>
              <a:t>ជាសរុបសេចក្ដី ធាតុផ្សំសំខាន់ៗនៃនីតិវិធីត្រួតពិនិត្យភាពត្រឹមត្រូវមាន៖ ​</a:t>
            </a:r>
            <a:endParaRPr lang="en-US" dirty="0"/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គឺផ្អែក​លើ​ស្ដង់ដាការអនុវត្ត​​អាជីវកម្ម​ប្រកបដោយការទទួលខុសត្រូវ​ដែល​ត្រូវបាន​ទទួលស្គាល់​ជាអន្តរជាតិ ពោលគឺពុំមែនត្រូវបានទទួលស្គាល់ត្រឹមតែដោយ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តែប៉ុណ្ណោះទេ ប៉ុន្តែក៏ត្រូវបានទទួលស្គាល់ដោយអង្គការសហប្រជាជាតិផងដែរ ហេតុដូច្នេះនេះគឺជាទស្សនាទានសកលដែលអាចអនុវត្តបានសម្រាប់គ្រប់ក្រុមហ៊ុនទាំងអស់នៅក្នុងសង្វាក់តម្លៃអន្តរជាតិ ហេតុនេះ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ក៏អាចយកទៅអនុវត្តបានសម្រាប់ក្រុមហ៊ុននានានៅក្នុងបណ្ដាប្រទេសផលិតផងដែរ។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គោលដៅ​ចម្បង​របស់​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គឺដើម្បី​ទប់ស្កាត់​ផលប៉ះពាល់​អវិជ្ជមាន​។ ជាការពិតណាស់​ ការផ្ដល់​សំណង​សម្រាប់​ផលប៉ះពាល់​អវិជ្ជមាន​គឺជាធាតុផ្សំ​ដ៏សំខាន់ ​ប៉ុន្តែធាតុផ្សំដំបូង និងចម្បង​បំផុតគឺការទប់ស្កាត់​។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គឺជាដំណើរការដែលមានលក្ខណៈ​រស់រវើក​ ជាបន្ត​បន្ទាប់​ មានលក្ខណៈប្រតិកម្ម និងបត់បែនបាន​៖ អាច​កែសម្រួល​ឱ្យ​ស្របទៅតាម​បរិបទ​ដែល​ក្រុមហ៊ុន​កំពុង​ប្រតិបត្តិការ​។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គឺ​ផ្ដោត​ទៅលើហានិភ័យ ប៉ុន្តែ​ហានិភ័យទាំងនេះ​គឺពុំមែនត្រឹម​តែ​​ហានិភ័យសម្រាប់​ក្រុមហ៊ុនតែប៉ុណ្ណោះ​ទេ ប៉ុន្តែអ្វីដែល​សំខាន់​គឺ​ផ្ដោតលើ​ហានិភ័យ​ចំពោះ​អ្វីៗ​ដែល​នៅជុំវិញ​ក្រុមហ៊ុន​ ហានិភ័យសម្រាប់​អ្នកនៅខាងក្រៅក្រុមហ៊ុន​។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នៅពេល​​អនុវត្ត​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គួរតែ​មានការយកចិត្ត​ទុកដាក់បន្ថែម​ចំពោះ​យេនឌ័រ និងក្រុមងាយរងគ្រោះ៖ ​ស្ត្រី និងកុមារជារឿយៗ​តែ​រងផលប៉ះពាល់​ពីការរំលោភបំពានសិទ្ធិមនុស្ស​ច្រើនជាងបុរស និងក្មេងប្រុស ហើយ​ជារឿយៗអាចពិបាកចូលទៅរកជាង។ កុមារ ឬមនុស្សមានពិការភាពគឺមានភាពងាយរងគ្រោះពិសេស​ផងដែរ។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Khmer OS Battambang" panose="02000500000000020004" pitchFamily="2" charset="0"/>
              </a:rPr>
              <a:t> គឺមានលក្ខណៈសមាមាត្រ​ មានន័យថា​​អ្វីដែល​ក្រុមហ៊ុន​គួរ​ធ្វើ​គឺ​អាស្រ័យទៅលើ​ទំហំ​របស់​ក្រុមហ៊ុន ទីតាំ​ង​ដែល​ក្រុមហ៊ុន​តាំង​នៅក្នុង​​សង្វាក់តម្លៃព្រមទាំង​កម្រិត</a:t>
            </a:r>
            <a:r>
              <a:rPr lang="en-US" sz="12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Arial" panose="020B0604020202020204" pitchFamily="34" charset="0"/>
                <a:cs typeface="DaunPenh" panose="01010101010101010101" pitchFamily="2" charset="0"/>
              </a:rPr>
              <a:t>/</a:t>
            </a:r>
            <a:r>
              <a:rPr lang="km-KH" sz="12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Arial" panose="020B0604020202020204" pitchFamily="34" charset="0"/>
                <a:cs typeface="DaunPenh" panose="01010101010101010101" pitchFamily="2" charset="0"/>
              </a:rPr>
              <a:t>ទំហំ​ផលប៉ះពាល់​អវិជ្ជមាន​ (​កាលណា​ផលប៉ះពាល់​អវិជ្ជមានកាន់តែ​​ជះឥទ្ធិពលខ្លាំង​ ការទទួលខុស​ក៏កាន់តែធំ​)។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Khmer OS Battambang" panose="02000500000000020004" pitchFamily="2" charset="0"/>
              </a:rPr>
              <a:t>ដូចបានបញ្ជាក់ហើយថា ការចូលរួម​របស់​អ្នកពាក់ព័ន្ធ​គឺ​ជាគន្លឹះ​ដ៏សំខាន់​នៅក្នុងគ្រប់​ជំហាន​ទាំងអស់​របស់​ </a:t>
            </a:r>
            <a:r>
              <a:rPr lang="en-US" sz="12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Arial" panose="020B0604020202020204" pitchFamily="34" charset="0"/>
                <a:cs typeface="DaunPenh" panose="01010101010101010101" pitchFamily="2" charset="0"/>
              </a:rPr>
              <a:t>HREDD</a:t>
            </a:r>
            <a:r>
              <a:rPr lang="km-KH" sz="12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Arial" panose="020B0604020202020204" pitchFamily="34" charset="0"/>
                <a:cs typeface="DaunPenh" panose="01010101010101010101" pitchFamily="2" charset="0"/>
              </a:rPr>
              <a:t> 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Khmer OS Battambang" panose="02000500000000020004" pitchFamily="2" charset="0"/>
              </a:rPr>
              <a:t>ជាចុងក្រោយ </a:t>
            </a:r>
            <a:r>
              <a:rPr lang="en-US" sz="12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Arial" panose="020B0604020202020204" pitchFamily="34" charset="0"/>
                <a:cs typeface="DaunPenh" panose="01010101010101010101" pitchFamily="2" charset="0"/>
              </a:rPr>
              <a:t>HREDD</a:t>
            </a:r>
            <a:r>
              <a:rPr lang="km-KH" sz="12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Arial" panose="020B0604020202020204" pitchFamily="34" charset="0"/>
                <a:cs typeface="DaunPenh" panose="01010101010101010101" pitchFamily="2" charset="0"/>
              </a:rPr>
              <a:t> ជាក់ស្ដែងគឺ​​ពាក់ព័ន្ធ​ជាមួយការចែក​រំលែក​ការទទួលខុសត្រូវ​៖ ម៉ាកយីហោ​ទទួល​ខុសត្រូវ​ចំពោះ​សង្វាក់តម្លៃ​របស់​ខ្លួន​ រួមជាមួយ​ដៃគូ​ទាំងអស់នៅក្នុងសង្វាក់​តម្លៃ​។ ដៃគូ​នៅក្នុងសង្វាក់តម្លៃ​គួរ​គាំទ្រ​គ្នា​ទៅវិញទៅមក​នៅក្នុងការគោរព​សិទ្ធិមនុស្ស​​ អាកាសធាតុ និងបរិស្ថាន។</a:t>
            </a:r>
            <a:r>
              <a:rPr lang="km-KH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DaunPenh" panose="01010101010101010101" pitchFamily="2" charset="0"/>
              </a:rPr>
              <a:t>”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ស្លាយ​ទាំងនេះបង្ហាញអំពី​ការ​វិវត្តន៍​ចេញពី​គោលការណ៍​ណែនាំ​ស្ម័គ្រចិត្ត​​ទៅជាច្បាប់។ យើងមិន​ពិនិត្យ​លម្អិត​ទៅលើ​ខ្លឹមសាររបស់​​ច្បាប់​ទាំង​អស់​នោះ​ទេព្រោះ​យើង​ជឿជាក់​ថា ប្រសិន​អ្នកយល់​អំពី​គោលការណ៍​ណែនាំ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OESO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នោះ​គឺអ្នកអាច​គាំទ្រ​ក្រុមហ៊ុន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/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ចាប់​ឱ្យ​ក្រុមហ៊ុនទទួលខុសត្រូវ​ក្នុងការអនុវត្ត​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ព្រោះ​គ្រប់​ច្បាប់​ទាំងអស់​គឺ​ផ្អែកលើគោលការណ៍ណែនាំ​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km-KH" dirty="0"/>
              <a:t>“ថ្វីបើក្រុមហ៊ុនទាំងអស់គួរតែអនុវត្តនីតិវិធីត្រួតពិនិត្យភាពត្រឹមត្រូវសម្រាប់សិទ្ធិមនុស្ស និងបរិស្ថានតាំងពីឆ្នាំ២០១១ មកក្ដី ប៉ុន្តែក្រុមហ៊ុនជាច្រើននៅពុំទាន់អនុវត្តនីតិវិធីត្រួតពិនិត្យភាពត្រឹមត្រូវនៅឡើយ ហេតុដូច្នេះ មានការអំពាវនាវកាន់តែច្រើនឡើងតាំងពីឆ្នាំ២០១៤ មក ឱ្យមានជាច្បាប់ដើម្បីធ្វើឱ្យនីតិវិធីត្រួតពិនិត្យភាពត្រឹមត្រូវសម្រាប់សិទ្ធិមនុស្សក្លាយជាកាតព្វកិច្ចផ្នែកច្បាប់សម្រាប់ក្រុមហ៊ុន។ ហេតុដូច្នេះ បានជា </a:t>
            </a:r>
            <a:r>
              <a:rPr lang="en-US" dirty="0"/>
              <a:t>HREDD </a:t>
            </a:r>
            <a:r>
              <a:rPr lang="km-KH" dirty="0"/>
              <a:t>ស្ម័គ្រចិត្តកំពុងប្រែក្លាយទៅជា </a:t>
            </a:r>
            <a:r>
              <a:rPr lang="en-US" dirty="0"/>
              <a:t>HREDD </a:t>
            </a:r>
            <a:r>
              <a:rPr lang="km-KH" dirty="0"/>
              <a:t>ជាកាតព្វកិច្ចសម្រាប់ក្រុមហ៊ុននៅក្នុងយុត្តាធិការមួយចំនួន ដូចជានៅក្នុងសហគមន៍អឺរ៉ុបជាដើម។”</a:t>
            </a:r>
            <a:r>
              <a:rPr lang="en-US" dirty="0"/>
              <a:t>	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dirty="0"/>
              <a:t>តើ​ត្រូវ​ធ្វើ​អ្វី​៖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ស្លាយ​ទាំងនេះបង្ហាញអំពី​ការ​វិវត្តន៍​ចេញពី​គោលការណ៍​ណែនាំ​ស្ម័គ្រចិត្ត​​ទៅជាច្បាប់។ នេះជាស្លាយតែមួយគត់ស្ដីអំពីលិខិតបទដ្ឋានគតិយុត្តិ។ យើងមិនពិនិត្យលម្អិតទៅលើខ្លឹមសារនៃលិខិតបទដ្ឋានគតិយុត្តិទាំងអស់ទេ ព្រោះយើងជឿជាក់ថា ប្រសិនយើងយល់ច្បាស់អំពីគោលការណ៍ណែនាំ ​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OESO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នោះ​គឺអ្នកអាច​គាំទ្រ​ក្រុមហ៊ុន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/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ចាប់​ឱ្យ​ក្រុមហ៊ុនមានគណនេយ្យភាពចំពោះការអនុវត្ត​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បាន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ព្រោះ​ថារាល់បទដ្ឋានគតិយុត្តិទាំងអស់ គឺ​ផ្អែកលើគោលការណ៍ណែនាំ​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</a:t>
            </a:r>
            <a:endParaRPr lang="en-US" dirty="0"/>
          </a:p>
          <a:p>
            <a:endParaRPr lang="en-US" dirty="0"/>
          </a:p>
          <a:p>
            <a:r>
              <a:rPr lang="km-KH" dirty="0"/>
              <a:t>តើ​ត្រូវការអ្វីខ្លះ៖</a:t>
            </a:r>
            <a:endParaRPr lang="en-US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dirty="0"/>
              <a:t>តើ​ត្រូវ​ចែក​រំលែក​អ្វីខ្លះ​ជាមួយ​អ្នកចូលរួម​៖</a:t>
            </a:r>
            <a:endParaRPr lang="en-US" dirty="0"/>
          </a:p>
          <a:p>
            <a:r>
              <a:rPr lang="en-US" dirty="0"/>
              <a:t>“</a:t>
            </a:r>
            <a:r>
              <a:rPr lang="km-KH" dirty="0"/>
              <a:t>ថ្វីបើក្រុមហ៊ុនទាំងអស់ គឺត្រូវអនុវត្តនីតិវិធីត្រួតពិនិត្យភាពត្រឹមត្រូវសម្រាប់សិទ្ធិមនុស្ស និងបរិស្ថានចាប់ពីឆ្នាំ២០១១មកក្ដី ប៉ុន្តែក្រុមហ៊ុនជាច្រើនមិនអនុវត្តនីតិវិធីត្រួតពិនិត្យភាពត្រឹមត្រូវនេះទេ។ ហេតុដូច្នេះទើបមានការអំពាវនាវកាន់តែច្រើនឡើងឱ្យមានជាលិខិតបទដ្ឋានគតិយុត្តិដើម្បីធ្វើឱ្យនីតិវិធីត្រួតពិនិត្យភាពត្រឹមត្រូវសម្រាប់សិទ្ធិមនុស្សក្លាយជាកាតព្វកិច្ចតាមផ្លូវច្បាប់សម្រាប់ក្រុមហ៊ុនទាំងឡាយ។ នៅប្រទេសបារាំង ច្បាប់និតិវិធីត្រួតពិនិត្យភាពត្រឹមត្រូវទូលំទូលាយត្រូវបានអនុម័តជាលើកដំបូងក្នុងឆ្នាំ២០១៧ ហើយបន្ទាប់មក</a:t>
            </a:r>
            <a:r>
              <a:rPr lang="en-US" dirty="0"/>
              <a:t> </a:t>
            </a:r>
            <a:r>
              <a:rPr lang="km-KH" dirty="0"/>
              <a:t>គឺប្រទេសន័រវែស និងប្រទេសអាល្លឺម៉ង់ក៏បានអនុវត្តបន្ទាប់ពីនោះផងដែរ។ ច្បាប់ទាំងនេះគឺសុទ្ធតែផ្អែកលើគោលការណ៍ណែនាំ  ​</a:t>
            </a:r>
            <a:r>
              <a:rPr lang="en-US" dirty="0"/>
              <a:t>OECD </a:t>
            </a:r>
            <a:r>
              <a:rPr lang="km-KH" dirty="0"/>
              <a:t>និង </a:t>
            </a:r>
            <a:r>
              <a:rPr lang="en-US" dirty="0"/>
              <a:t>UNGPs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បន្ទាប់ពី​បណ្ដាប្រទេស​អឺរ៉ុប​មួយចំនួន បាន​ចាប់ផ្ដើម​អភិវឌ្ឍ​លិខិត​បទដ្ឋានគតិយុត្ត​ សហគមន៍អឺរ៉ុប​បានសម្រេចចិត្ត​ថាជាការល្អ​ ​គួរ​ដាក់​ឱ្យមាន​លិខិត​បទដ្ឋានគតិយុត្តនីតិវិធី​ត្រួតពិនិត្យ​ភាព​ត្រឹមត្រូវ​ទូលំទូលាយនៅ​​កម្រិត​អឺរ៉ុប។ ហេតុដូច្នេះ គណៈកម្មាធិការអឺរ៉ុបបានអភិវឌ្ឍសំណើ​លិខិត​បទដ្ឋានគតិយុត្ត​ផ្អែកលើ​គោលការណ៍​ណែនាំ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 សំណើនេះគឺ​ហៅថា​សេចក្ដីបញ្ជា​នីតិវិធី​ត្រួតពិនិត្យ​ភាព​ត្រឹមត្រូវ​ស្ដីពី​និរន្តរភាព​សាជីវកម្ម (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CSDDD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) ហើយ​ត្រូវបាន​អនុម័តក្នុងឆ្នាំ​២០២៣។ ច្បាប់​នេះ​ត្រូវ​អនុវត្ត​ចំពោះ​គ្រប់​ក្រុមហ៊ុន​ទាំងអស់​ដែលមាន​និយោជិតលើសពី​១០០០នាក់​ និងមានចំណូល​៤៥០លាន​ដុល្លារ។ ប៉ុន្តែ​សហគមន៍​អឺរ៉ុបបានអភិវឌ្ឍលិខិត​បទដ្ឋាន​គតិយុត្ត​ដែល​តម្រូវ​ឱ្យ​ក្រុមហ៊ុន​ត្រូវរាយការណ៍​អំពី​និរន្តរភាព​ និងកិច្ច​ខិតខំក្នុងការ​​ត្រួតពិនិត្យ​ភាព​ត្រឹមត្រូវ​របស់​ខ្លួន​រួចហើយ មានឈ្មោះថាសេចក្ដីបញ្ជា​ការរាយការណ៍ស្ដីពី​និរន្តរភាព​សាជីវកម្ម​ (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CSRD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)។​ ម្យ៉ាងវិញទៀត ​សហគមន៍​អឺរ៉ុបបាន​អភិវឌ្ឍ​លិខិត​បទដ្ឋាន​គតិយុត្ត​ស្ដីពី​ការ​បាត់បង់​ព្រៃឈើ៖ នៅពេល​នាំចូលផលិតផលមួយចំនួន ​ដូចជា​សណ្ដែកសៀង​ ដូងប្រេង ឬកាកាវ​ជាដើម ក្រុមហ៊ុនចំាបាច់​ត្រូវ​ផ្ដល់ភស្តុតាង​បញ្ជាក់​​ទីតាំង​កូអរដោណេ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GPS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ដើម្បី​បញ្ជាក់ថា​​ផលិតទាំងនះ​ពុំត្រូវបាន​ដាំដុះនៅលើដី​ដែល​ត្រូវបាន​កាប់​បំផ្លាញ​ព្រៃឈើ​​​ចាប់តាំងពីឆ្នាំ​២០២០ មក។ ជាចុងក្រោយ​ មានលិខិតបទដ្ឋានគតិយុត្ត​ថ្មីៗ​ដែលនឹងចូលជាធរមានដោយ​គេរំពឹង​ថា​នឹង​ត្រូវអនុម័តក្នុងឆ្នាំ​២០២៤។ ប្រសិន​គេអាច​ផ្ដល់​ភស្តុតាងបង្ហាញថាផលិតផល​នៅលើ​ទីផ្សារ​សហគមន៍​អឺ​រ៉ុប​ត្រូវបាន​ផលិតដោយ​ពលកម្មដោយ​បង្ខំ នោះផលិត​ផល​នឹងត្រូវ​ដកចេញពី​ទីផ្សារ​ ហើយ​អាច​ទទួលយកចូលមកក្នុងទីផ្សារវិញបាន​នៅពេលពលកម្ម​ដោយបង្ខំ​ត្រូវបាន​លុបបំបាត់​នៅក្នុងសង្វាក់ការផ្គត់ផ្គង់។</a:t>
            </a:r>
            <a:endParaRPr lang="en-US" dirty="0"/>
          </a:p>
          <a:p>
            <a:endParaRPr lang="en-US" dirty="0"/>
          </a:p>
          <a:p>
            <a:r>
              <a:rPr lang="km-KH" dirty="0"/>
              <a:t>ម៉ាកយីហោអឺរ៉ុបត្រូវប្រឈមជាមួយច្បាប់ជាច្រើនដែលមានសមាសធាតុស្ដីពីការត្រួតពិនិត្យភាពត្រឹមត្រូវ ហើយសុទ្ធសឹងតែផ្អែកលើគោលការណ៍ណែនាំ ​</a:t>
            </a:r>
            <a:r>
              <a:rPr lang="en-US" dirty="0"/>
              <a:t>OECD </a:t>
            </a:r>
            <a:r>
              <a:rPr lang="km-KH" dirty="0"/>
              <a:t>។ អ្នកពាក់ព័ន្ធទាំងឡាយដូចជាសហជីព រដ្ឋាភិបាល និងអ្នកផ្គត់ផ្គង់នៅក្នុងបណ្ដាប្រទេសផលិត ដែលយល់អំពីគោលការណ៍ ​</a:t>
            </a:r>
            <a:r>
              <a:rPr lang="en-US" dirty="0"/>
              <a:t>OECD</a:t>
            </a:r>
            <a:r>
              <a:rPr lang="km-KH" dirty="0"/>
              <a:t>, យល់អំពីតួនាទីរបស់ពួកគេនៅក្នុងដំណើរការនីតិវិធីត្រួតពិនិត្យភាពត្រឹមត្រូវ គឺអាចមានគុណសម្បត្តិអាចប្រកួតប្រជែងទទួលបានម៉ាកយីហោអឺរ៉ុប ដែលជាមូលហេតុដ៏សំខាន់សម្រាប់វគ្គបណ្ដុះបណ្ដាលនេះ។ </a:t>
            </a:r>
            <a:r>
              <a:rPr lang="en-US" dirty="0"/>
              <a:t> </a:t>
            </a:r>
            <a:r>
              <a:rPr lang="km-KH" dirty="0"/>
              <a:t>​</a:t>
            </a:r>
            <a:endParaRPr lang="en-US" dirty="0"/>
          </a:p>
          <a:p>
            <a:endParaRPr lang="en-US" dirty="0"/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ថ្វីបើការជជែក​ដេញដោលផ្នែកច្បាប់​នេះមានភាព​ជឿនលឿន​ខ្លាំងជាងគេ​នៅសហគមន៍​អឺរ៉ុប​ក្ដី​ ប៉ុន្តែ​ទីកន្លែង​ដទៃទៀត​ក្នុងពិភពលោកក៏​កំពុង​ដើរតាម​ជាបន្តបន្ទាប់ដែរ​។ នៅប្រទេស​អូស្ត្រាលី​ ច្បាប់​ស្ដីពី​ទាសភាព​សម័យ​ទំនើបឆ្នាំ២០១៨ ត្រូវបាន​ធ្វើ​បច្ចុប្បន្នភាពដើម្បី​ដាក់បញ្ចូល​ធាតុផ្សំមួយចំនួន​ទៀត​នៃ​នីតិវិធី​ត្រួតពិនិត្យ​ភាព​ត្រឹមត្រូវ​។ ដូចគ្នានេះដែរនៅប្រទេសជប៉ុន ​គោលការណ៍ណែនាំសម្រាប់​អាជីវកម្ម និងសិទ្ធិមនុស្ស​គឺ​ត្រូវបាន​អភិវឌ្ឍឡើង ហើយ​មនុស្ស​ជាច្រើន​រំពឹង​ទុកថា​គោលការណ៍ណែនាំនេះ (ផ្អែកលើគោលការណ៍ណែនាំ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OECD)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នឹងត្រូវបាន​អភិវឌ្ឍបន្ថែម​ទៅជាច្បាប់។ ឧទាហរណ៍​មួយទៀត​គឺច្បាប់ស្ដីពី​ពន្ធអាករ​របស់​សហរដ្ឋអាមេរិក​ដែល​ជាច្បាប់​មួយមានវត្តមាន​អស់ពេលជាយូរ​មកហើយ​ ប៉ុន្តែ​ថ្មីៗនេះ​ត្រូវបាន​ធ្វើបច្ចុប្បន្នភាព​ដើម្បី​ដកការនាំចូលផលិតផល​ទាំងអស់​មកពី​ទីក្រុង​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Xinjiang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ចេញ ដោយសារ​មានការសន្មត់ថាផលិតផលទាំងអស់​នោះ​ត្រូវបាន​ផលិតឡើង​ដោយទាសភាព​សម័យ​ទំនើប។ ម្យ៉ាងវិញទៀត​ មានសំណើច្បាប់​ស្ដីពី​នីតិវិធី​ត្រួតពិនិត្យ​ភាព​ត្រឹមត្រូវ​ទូលំទូលាយ​ត្រូវបាន​លើកយក​មកពិភាក្សានៅកូរ៉េ​ខាងត្បូង​ក្នុងឆ្នាំ​២០២៣។ មានការរំពឹងទុកថា​នៅពេលសហគមន៍​អឺរ៉ុប​អភិវឌ្ឍច្បាប់​ផ្អែកលើ​និយាម​អន្តរជាតិ ក្រុមហ៊ុននានា​នៅទូទាំង​ពិភពលោក​ដែលនាំចេញទៅសហគមន៍​អឺរ៉ុប​​ ក៏ដូចជាទៅកាន់​​ប្រទេស​ដទៃទៀត និងធានា​ឱ្យ​មាន​ប្រព័ន្ធ​ត្រួតពិនិត្យ​ភាព​ត្រឹមត្រូវ​សម្រាប់​ផលិតផល​របស់​ខ្លួន​ទាំងអស់​ដើម្បីឱ្យ​​អាច​អនុលោមតាម​ច្បាប់​សហភាពអឺរ៉ុប ហើយអាច​នាំ​ចេញ​ទៅកាន់​សហភាព​អឺរ៉ុប​ព្រមទាំង​បណ្ដាប្រទេស​ដទៃទៀតនៅក្នុងពិភពលោក។”​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ស្លាយ​ទាំងនេះបង្ហាញអំពី​ការ​វិវត្តន៍​ចេញពី​គោលការណ៍​ណែនាំ​ស្ម័គ្រចិត្ត​​ទៅជាច្បាប់។ យើងមិន​ពិនិត្យ​លម្អិត​ទៅលើ​ខ្លឹមសាររបស់​​ច្បាប់​ទាំង​អស់​នោះ​ទេព្រោះ​យើង​ជឿជាក់​ថា ប្រសិន​អ្នកយល់​អំពី​គោលការណ៍​ណែនាំ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OESO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នោះ​គឺអ្នកអាច​គាំទ្រ​ក្រុមហ៊ុន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/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ចាប់​ឱ្យ​ក្រុមហ៊ុនទទួលខុសត្រូវ​ក្នុងការអនុវត្ត​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ព្រោះ​គ្រប់​ច្បាប់​ទាំងអស់​គឺ​ផ្អែកលើគោលការណ៍ណែនាំ​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b="1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“ចាប់តាំង​ពីមាន​ច្បាប់​ត្រួតពិនិត្យ​ភាព​ត្រឹមត្រូវទូលំទូលាយ​នៅអឺរ៉ុបមក គិតមកទល់សព្វថ្ងៃនេះ​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CSDDD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គឺ​ជាច្បាប់​ត្រួតពិនិត្យ​ភាព​ត្រឹមត្រូវជឿនលឿនជាងគេបំផុត​នៅក្នុងទីផ្សារ​ដ៏ធំ​ជាងគេបំផុត​មួយ​ក្នុងពិភពលោក យើងនឹងពិនិត្យ​មើល​លម្អិតត្រួស​ៗ​ទៅលើច្បាប់​នេះ​ដែល​ត្រូវ​អនុវត្ត​សម្រាប់​ក្រុមហ៊ុន​ធំៗ (ក្រុមហ៊ុន​ដែលមាននិយោជិត​ច្រើនជាង១០០០នាក់ និងចំណូល​ប្រចាំឆ្នាំ​៤៥០លានដុល្លារ) ដែលលក់​ផលិតផល​ ឬសេវា​នៅក្នុងទីផ្សារ​អឺរ៉ុប​។ ប៉ុន្តែ​បើទោះ​បី​ជាច្បាប់នេះ​ត្រូវ​អនុវត្តតែ​​ចំពោះ​ក្រុមហ៊ុន​ទាំងនោះក្ដី ​ប៉ុន្តែ​ច្បាប់​នេះក៏​ត្រូវ​គ្របដណ្ដប់​លើសង្វាក់​ផ្គត់ផ្គង់ទាំងមូល ​របស់​ខ្លួនផងដែរ។ ប្រសិនមាន​ផលប៉ះពាល់​អវិជ្ជមានកើតឡើងនៅទីណាមួយ​ក្នុងពិភពលោកនៅក្នុងសង្វាក់​ផ្គត់ផ្គង់​ ហើយក្រុមហ៊ុន​ទាំងនោះពុំ​ឆ្លើយតប​អនុលោម​តាមកាតព្វកិច្ច​​នីតិវិធីត្រួតពិនិត្យ​ភាព​ត្រឹមត្រូវរបស់​ខ្លួនទេគឺពួកគេ​ត្រូវបានចាប់​ឱ្យ​ទទួលខុសត្រូវ​ក្នុងទ្វីបអឺរ៉ុប។​”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r>
              <a:rPr lang="km-KH" dirty="0"/>
              <a:t>ឥឡូវនេះយើងនឹងពិនិត្យលម្អិតទៅលើធាតុពីរសំខាន់ៗនៃ </a:t>
            </a:r>
            <a:r>
              <a:rPr lang="en-US" dirty="0"/>
              <a:t>DD</a:t>
            </a:r>
            <a:r>
              <a:rPr lang="km-KH" dirty="0"/>
              <a:t> ៖ យេនឌ័រ និងអ្នកពាក់ព័ន្ធ ហើយជាកិច្ចចាប់ផ្ដើមយើងនឹងពិនិត្យមើលលើយេនឌ័រ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 </a:t>
            </a:r>
            <a:r>
              <a:rPr lang="km-KH" dirty="0"/>
              <a:t>ដូចបានលើកឡើងហើយថា មានធាតុជាច្រើននៅក្នុងនីតិវិធីត្រួតពិនិត្យភាពត្រឹមត្រូវ​ដែលមានផលប៉ះពាល់មកលើគុណភាពនៃដំណើរការត្រួតពិនិត្យភាពត្រឹមត្រូវ។ ចំណុចមួយដែលត្រូវការការយកចិត្តទុកដាក់បន្ថែម គឺយេនឌ័រ​និងក្រុមងាយរងគ្រោះ”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នៅក្នុង​ស្លាយ​បន្ទាប់ៗ​ទៀត យើងនឹង​ពិនិត្យ​មើល​លើ​សាវតារផ្នែក​​ទ្រឹស្ដីសំខាន់ៗ​។ សាវតារ​ទ្រឹស្ដី​ទាំងនេះ​រាង​វែង​បន្តិច​ ហើយ​យើងអាច​កាត់​ឱ្យ​ខ្លី​អាស្រ័យ​ទៅតាម​អ្នកចូលរួម​ និងចំណាប់​អារម្មណ៍​របស់​ក្រុម​។ សូម​និយាយឱ្យបាន​​សង្ខេប​បំផុត​តាម​ដែល​អាច​ធ្វើបាន។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dirty="0"/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នីតិវិធីត្រួតពិនិត្យភាពត្រឹមត្រូវនិយាយរួមគឺផ្ដោតទៅលើផលប៉ះពាល់អវិជ្ជមានមកលើអ្នកដទៃទៀតនៅខាងក្រៅក្រុមហ៊ុន  ផលប៉ះពាល់មកលើបរិស្ថាន ផលប៉ះពាល់មកលើសហគមន៍មូលដ្ឋាន ផលប៉ះពាល់មកលើកម្មករនិយោជិត ល។ ហេតុដូច្នេះ ការពិគ្រោះយោបល់ជាមួយអ្នកពាក់ព័ន្ធគឺជាធាតុផ្សំស្នូលដ៏សំខាន់នៃនីតីវិធីត្រួតពិនិត្យភាពត្រឹមត្រូវនៅក្នុងគ្រប់ជំហានទាំងប្រាំមួយរបស់នីតីវិធីត្រួតពិនិត្យភាពត្រឹមត្រូវ​។ការអនុញ្ញាតឱ្យមានការចូលរួមពីអ្នកពាក់ព័ន្ធដែលត្រឹមត្រូវនៅគ្រប់ជំហានទាំងអស់នៃនីតីវិធីត្រួតពិនិត្យភាពត្រឹមត្រូវគឺជាបុរេលក្ខខណ្ឌដើម្បីឈានទៅទទួលបានដំណើរការមួយប្រកបដោយគុណភាព​ដែលមានផលជះវិជ្ជមាននៅក្នុងបណ្ដាប្រទេសផលិត ហេតុដូច្នេះក៏អាចបន្ថែមគុណតម្លៃសម្រាប់ក្រុមហ៊ុនទៀតផង។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យោងតាមគោលការណ៍ណែនាំរបស់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អ្នកពាក់ព័ន្ធគឺជាមនុស្ស ឬក្រុមមនុស្សដែលផលប្រយោជន៍របស់​ពួកគេ​អាចរងគ្រោះថ្នាក់ដោយសារសកម្មភាពរបស់ក្រុមហ៊ុន។ នេះអាចមានន័យថាអាចមានក្រុមផ្សេងៗគ្នាជាច្រើនក្នុងនោះរួមមានជាឧទាហរណ៍ដូចជាកសិករ កម្មករនិយោជិត និងសហជីព សហគមន៍មូលដ្ឋាន អង្គការសង្គមស៊ីវិល អ្នកវិនិយោគ និងសមាគមឧស្សាហកម្មជាដើម​។</a:t>
            </a: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km-KH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ក្រុមពិសេស​គឺ​ជាអ្នកពាក់ព័ន្ធ​​ដែល​សិទ្ធិមនុស្ស​ ឬសិទ្ធិសមូហភាព​របស់​គាត់​កំពុងត្រូវបាន​​រំលោភបំពាន ឬ​អាចត្រូវបាន​រំលោភបំពាន​។ អ្នកទាំងនេះគឺ​ហៅម្ចាស់សិទ្ធិ​។ សហជីព​ដែល​តំណាង​ឱ្យកម្មករនិយោជិត (ម្ចាស់សិទ្ធិ)​ គឺ​ជាអ្នកពាក់ព័ន្ធដ៏សំខាន់​សម្រាប់​ក្រុមហ៊ុន​នៅក្នុងការអនុវត្ត​នីតិវិធី​ត្រួតពិនិត្យ​ភាព​ត្រឹមត្រូវ​។</a:t>
            </a: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​”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ថ្វីបើ​អ្នក​ចូលរួម​ទាំងអស់​សុទ្ធ​តែជា​សហជីពក្ដី ប៉ុន្តែនៅ​តែ​គួរជាទីចាប់​អារម្មណ៍ដើម្បី​ពិនិត្យ​មើលថាតើហេតុ​អ្វី​បានជា​ពួកគេមកចូលរួម​ក្នុង​សិក្ខាសាលានេះ។ ឧទាហរណ៍ដោយសារ​តែ​ពួកគេ​គិតថា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គឺ​ជាឱកាសមួយ​សម្រាប់​សហជីព​ដើម្បីដើរតួនាទី​កាន់​តែធំជាង​មុន ដោយសារ​តែ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​​ ជាការ​ទាម​ទារ​របស់​អឺរ៉ុប ដោយសារ​តែ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អាចផ្ដល់​ឱ្យមាន​ផលជះជា​វិជ្ជមានយ៉ាង​ពិតប្រាកដ​ ឬ​ដោយសារ​ហេតុផលដទៃទៀត។ សូម​ប្រាប់​​អ្នកចូលរួមឱ្យ​និយាយដោយសង្ខេប! លំហាត់​ទីមួយ​នេះ ពុំ​មែន​គ្រាន់​តែ​ដើម្បីស្គាល់គ្នា​ទៅវិញ​ទៅមក​តែប៉ុណ្ណោះទេ ក៏ជួយចាប់​ផ្ដើមខ្លឹមសារនៃ​សិក្ខាសាលារបស់យើង​ភ្លាម​តែម្ដងផងដែរ​។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បន្ទប់​មាន​ទំហំគ្រប់​គ្រាន់​សម្រាប់អ្នកចូលរួមដើម្បីឈរនៅក្នុង​បណ្ដុំណាមួយ​នៃ​ទាំង​បួន​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ក្រដាស ៤ សន្លឹកដែល​មាន​ព្រីន​អក្សរដាក់លើ​បណ្ដុំ​នីមួយៗ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“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ជាកិច្ច​ចាប់​ផ្ដើម​ការ​ពិភាក្សារបស់​យើង យើងចង់​ឱ្យ​អ្នកប្រាប់​យើងថាតើ​ហេតុ​អ្វី​បានជា​អ្នកចូលរួមក្នុង​សិក្ខាសាលាស្ដីពីនីតិវិធី​ត្រួត​ពិនិត្យ​ភាព​ត្រឹមត្រូវផ្នែកសិទ្ធិមនុស្ស និង​បរិស្ថាននេះ។​ តើ​អ្នក​ចូលរួម​ដោយសារ​តែ​អ្នកជឿជាក់ថា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គឺជា​ឱកាសមួយ​សម្រាប់​សហជីពដើម្បីដើរតួនាទីធំជាងមុននៅក្នុង​សង្គម​? ឬដោយសារ​ក្រុម​ហ៊ុន​មកពីសហគមន៍អឺរ៉ុបដែល​ទិញ​ទំនិញ​ពីប្រទេស​របស់​អ្នកបច្ចុប្បន្ន​មាន​ការ​ទាមទារ​ស្ដី​អំពី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? ឬដោយសារ​​អ្នកជឿជាក់ថា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ប្រហែលជា​អាចនាំឱ្យមានជីវភាព​រស់​នៅ​កាន់​តែប្រសើរ? ឬ​ដោយសារ​ហេតុផល​ដទៃទៀត? សូម​បញ្ជាក់​ឈ្មោះ​របស់​​អ្នក និង​អង្គការដែល​អ្នក​កំពុងធ្វើ​ការ ព្រមទាំងមូលហេតុដែល​ធ្វើ​ឱ្យ​អ្នកស្ថិតនៅក្នុង​បណ្ដុះដែល​​អ្នក​បានជ្រើសរើស។”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នេះ​ជាស្លាយ​ទី​១ នៃកម្រង​ស្លាយ​ស្ដីអំពី​តួនាទី​របស់​សហជីព​នៅក្នុង​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HREDD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 នៅក្នុងជំហាន​នីមួយៗ​យើងនឹងផ្ដោត​ស៊ីជម្រៅបន្ថែមទៀត​លើ​តួនាទីនេះ (ដោយក្រុមគឺ​ជាប្រភព​ធនធាន​ដ៏សំខាន់) ហេតុនេះ ​សូមរៀបរាប់​ជាសង្ខេប​បំផុត​តាមដែលអាចធ្វើទៅបាននៅត្រង់នេះ។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ផ្ដល់​ឱកាសឱ្យ​​សហជីព​អាចបង្កើន​កម្លាំងការងាររបស់ខ្លួនកាន់តែខ្លាំងក្លា​នៅក្នុងការធានា​​សិទិ្ធ​របស់​កម្មករនិយជិត៖ អ្នកបញ្ជាទិញ​អន្តរជាតិមាន​ការទទួលខុសត្រូវយ៉ាងច្បាស់​។ អ្នកបញ្ជាទិញ​អន្តរជាតិចាំបាច់​ត្រូវពិនិត្យ​លើការប្រតិបត្តិ​ក្នុងការទិញ​របស់​ខ្លួន​។ ពួកគេមានការទទួលខុសត្រូវ​រួម​ក្នុងការដោះស្រាយ​ផលប៉ះពាល់​អវិជ្ជមាន​ជាក់ស្ដែង និងផលប៉ះពាល់​អវិជ្ជមាន​ដែល​អាច​កើតមាន​មកលើសិទ្ធិការងារនៅ​គ្រប់ផ្នែក​ទាំងអស់​នៃ​សង្វាក់ផ្គត់​ផ្គង់​របស់​ខ្លួន​។ ពួកគេ​ចាំបាច់​ត្រូវតែ​មិន​ផ្ទេរ​ការទទួលខុសត្រូវ​ទៅ​ឱ្យ​តួអង្គ​ណាមួយ​ផ្សេងទៀត​នៅក្នុងសង្វាក់​តម្លៃឡើយ​ ហើយគេក៏ពុំគួរដកខ្លួន​ចេញ និងចាប់ផ្ដើម​ទៅទិញទំនិញ​ពីទីដទៃនោះដែរ។ ទស្សនាទាន​ស្ដីពី​ការចែករំលែកការទទួលខុសត្រូវ​នេះ​ហើយ​ដែលផ្ដល់​ឱកាសយ៉ាងពិត​ប្រាកដ​ដល់​​សហជីពដើម្បី​ជួយ​ធានា​ឱ្យបាននូវ​ការងារប្រកបដោយសុវត្ថិភាព និងយុត្តិធម៌​សម្រាប់​សមាជិករបស់​ខ្លួន ហើយ​ធានា​ឱ្យបានថា​ក្រុមហ៊ុន​ទាំងអស់​នៅក្នុងសង្វាក់តម្លៃទាំងមូលគឺ​សុទ្ធតែគោរពសិទ្ធិកម្មករនិយោជិត​។</a:t>
            </a: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ទិដ្ឋភាព​ដែលច្រើន​គេ​មើលរំលងគឺ​នៅត្រង់ចំណុច​ថាក្រុមហ៊ុនក៏​អាចទទួលបាន​អត្ថប្រយោជន៍ពីច្បាប់​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HRDD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ផងដែរ ជាពិសេស​គឺពាក់ព័ន្ធ​​ជាមួយ​ការទទួលស្គាល់តួនាទីរបស់​​សហជីព។ ការ​ធ្វើឱ្យសហជីព​ចូលរួម​ក្នុង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HRDD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របស់ក្រុមហ៊ុនអាចផ្ដល់​ឱកាស​ឱ្យ​ក្រុមហ៊ុន​អាច​ពង្រឹង​គុណភាព​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HRDD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របស់​ខ្លួន​ ជួយ​ធានា​ឱ្យបានថា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HRDD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នេះពិតជា​ឥទ្ធិពល​ល្អប្រសើរ​។ ចំណុចនេះ​អាចនាំ​ឱ្យ​ក្រុមហ៊ុន​ក្លាយជាអ្នកផ្គត់ផ្គង់​គួរជាទីចង់បាន​សម្រាប់​អ្នកបញ្ជាទិញអន្តរជាតិ។ ទាំងអស់​គ្នា​សុទ្ធ​តែ​ទទួលបានផលចំណេញពី​ទំនាក់ទំនងនេះ​ ហេតុនេះ​ជាការសំខាន់ដែលសហជីព​ត្រូវតែ​អាចពន្យល់​អំពីទិដ្ឋភាពឈ្នះៗនេះ​ប្រាប់​ទៅក្រុមហ៊ុន​​ដែលខ្លួន​ធ្វើការជាមួយ​។​​”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			</a:t>
            </a:r>
          </a:p>
          <a:p>
            <a:r>
              <a:rPr lang="en-US" dirty="0"/>
              <a:t>		</a:t>
            </a:r>
          </a:p>
          <a:p>
            <a:r>
              <a:rPr lang="en-US" dirty="0"/>
              <a:t>	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ស្លាយបន្ទាប់ៗទៀត​ក៏ផ្ដោតការយកចិត្ត​ទុកដាក់លើតួនាទី​របស់សហជីព​នៅក្នុង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ដែរ។ ក្នុងជំហាននីមួយៗ​យើងនឹងផ្ដោត​ការយកចិត្តទុកដាក់​កាន់តែស៊ីជម្រៅ​ថែមទៀត​លើតួនាទីនេះ​ (ដោយមានក្រុម​ជាប្រភពធនធានដ៏សំខាន់) ហេតុដូច្នេះ សូម​រៀបរាប់​ដោយសង្ខេប​បំផុត​តាមដែលអាចធ្វើបាន។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dirty="0"/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ផ្ដល់​ឱកាស​ឱ្យ​សហជីព​អាចបង្កើនកម្លាំង​ការងារ​របស់​ខ្លួន​ក្នុងការធានា​សិទ្ធិកម្មករនិយោជិត​ឱ្យបាន​ខ្លាំងក្លាថែមទៀតថ្វីបើការងារនេះប្រហែល​​ទាមទារ​ឱ្យមានការផ្លាស់ប្ដូរ​ផ្នត់គំនិត​​ និងសកម្មភាព​មួយចំនួនក្ដី​។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</a:tabLs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១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សហជីព​គួរ​សហប្រតិបត្តិការឱ្យបាន​កាន់តែច្រើន​ជាមួយ​អ្នកពាក់ព័ន្ធ​ដទៃទៀត​ ដូចជាអង្គការសង្គមស៊ីវិល និងសហគមន៍មូលដ្ឋាន​ជាដើម។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</a:tabLs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២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សហជីព​ចាំបាច់​ត្រូវ​ពង្រឹង​ចំណង​ទំនាក់​ទំនង​របស់​ខ្លួន​នៅថ្នាក់ជាតិ និងអន្តរជាតិ​ដើម្បី​ធ្វើការប្រកបដោយ​ប្រសិទ្ធ​ភាព​ជាមួយ​អ្នកដើរតួនាទី​នានា​នៅក្នុងសង្វាក់តម្លៃ​។ ឧទាហរណ៍សហជីព​នៅចម្ការដំណាំ​អាច​អន្តរាគមន៍​ជាមួយ​ថ្នាក់គ្រប់គ្រង​ចម្ការដំណាំ​ ចំណែក​សហព័ន្ធ (សហភាព) នៅថ្នាក់ជាតិ​អាចចាប់ផ្ដើម​មានអន្តរទំនាក់​ទំនង​ជាមួយពាណិជ្ជករ​ និងសម្ព័ន្ធភាព​អន្តរជាតិរបស់​ខ្លួន មាន​អន្តរកម្ម​ជាមួយ​អ្នកបញ្ជាទិញ​អន្តរជាតិ។ សហជីពនៅ​ក្នុងបណ្ដាប្រទេសផលិត​ និងសហជីពនៅ​ក្នុងបណ្ដាប្រទេសដែល​ប្រើប្រាស់​ផលិតផលគឺ​ដើរតួនាទីផ្សេងគ្នា​ ប៉ុន្តែ​ជាតួនាទី​បំពេញ​ឱ្យ​គ្នា​ទៅវិញទៅមកជាខ្លាំង ប្រសិន​សហជីព​ទាំងនោះ​ធ្វើការរួមគ្នា​គឺ​ពិត​ជាអាចបង្កើត​ឱ្យមានផលប៉ះពាល់​កាន់តែ​ធំធេងនៅក្នុងការធានា​សិទ្ធិការងារ​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</a:tabLs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៣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ស្របពេល​ជាមួយ​គ្នានេះដែរ​ការងារស្នូលរបស់​សហជីព​គឺ​នៅរក្សា​ដដែល​ព្រោះថា​​កិច្ចសន្ទនាសង្គមជានិច្ច​កាល​គឺ​ជាឧបករណ៍ដ៏សំខាន់​សម្រាប់​សហជីព។”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ស្លាយខាងក្រោមនេះក៏សុទ្ធតែផ្ដោតលើតួនាទីរបស់សហជីពនៅក្នុង </a:t>
            </a:r>
            <a:r>
              <a:rPr lang="en-US" dirty="0"/>
              <a:t>HREDD </a:t>
            </a:r>
            <a:r>
              <a:rPr lang="km-KH" dirty="0"/>
              <a:t>ដែរ។ ក្នុងជំហាននីមួយៗយើងនឹងផ្ដោតការយកចិត្តទុកដាក់ស៊ីជម្រៅថែមទៀតលើតួនាទីនេះ (ដោយក្នុងនោះអ្នកចូលរួមក៏ដើរតួនាទីជាប្រភពធនធានដ៏សំខាន់ផងដែរ) ហេតុដូច្នេះ សូមសង្ខេបខ្លីៗបំផុតតាមដែលអាចធ្វើបាន។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ក្នុងនាមជាសហជីព យើងជាអ្នកពាក់ព័ន្ធពិសេសនៅក្នុងដំណើរការ</a:t>
            </a:r>
            <a:r>
              <a:rPr lang="en-US" dirty="0"/>
              <a:t> HREDD </a:t>
            </a:r>
            <a:r>
              <a:rPr lang="km-KH" dirty="0"/>
              <a:t>។ ក្នុងជំហាននីមួយៗនៃជំហានទាំង៦ គឺមានតួនាទីជាក់លាក់សម្រាប់សហជីព/កម្មករនិយោជិត អ្នកតំណាងកម្មករនិយោជិត។ បច្ចុប្បន្នកំពុងមានការជម្រុញឱ្យមានការចូលរួមកាន់តែច្រើនពីអ្នកពាក់ព័ន្ធផ្សេងៗក្នុងដំណើរការ </a:t>
            </a:r>
            <a:r>
              <a:rPr lang="en-US" dirty="0"/>
              <a:t>HREDD </a:t>
            </a:r>
            <a:r>
              <a:rPr lang="km-KH" dirty="0"/>
              <a:t>។ ហេតុនេះជាការសំខាន់ណាស់ដែលត្រូវត្រៀមខ្លួនឱ្យបានរួចរាល់សម្រាប់តួនាទីនេះ។ ​</a:t>
            </a:r>
            <a:endParaRPr lang="en-US" dirty="0"/>
          </a:p>
          <a:p>
            <a:endParaRPr lang="en-US" dirty="0"/>
          </a:p>
          <a:p>
            <a:r>
              <a:rPr lang="km-KH" dirty="0"/>
              <a:t>ក្រុមហ៊ុនមិនត្រឹមតែចាំបាច់ត្រូវធ្វើឱ្យមានការចូលរួមពីអ្នកពាក់ព័ន្ធ ដោយក្នុងនោះរួមមានទាំងសហជីពផងដែរនៅក្នុងគ្រប់ជំហានទាំងអស់នៃ​នីតិវិធីត្រួតពិនិត្យភាពត្រឹមត្រូវតែប៉ុណ្ណោះទេ ប៉ុន្តែក្រុមហ៊ុនក៏ត្រូវជម្រុញឱ្យការចូលរួមទាំងនេះប្រកបដោយអត្ថន័យផងដែរ។ “ប្រកបដោយអត្ថន័យ” ក្នុងបរិបទនេះមានន័យថា ក្រុមហ៊ុនមិនបង្អែបង្អង់រហូតទាល់តែសមាជិករបស់សហជីពរងផលប៉ះពាល់ពីសកម្មភាពរបស់អាជីវកម្ម ទើបទាក់ទងទៅសហជីពនោះទេ។ ក្រុមហ៊ុនគួរផ្ដល់ព័ត៌មានប្រកបដោយតម្លាភាព និងអាចរកបានទៅដល់សហជីព ហើយភាគីទាំងឡាយគួរបង្ហាញឆន្ទៈពិតប្រាកដដើម្បីយល់ពីគ្នាទៅវិញទៅមក (ឧ. ពោលគឺមានការប្រាស្រ័យទាក់ទងដោយបើកចំហទៅវិញទៅមក)។</a:t>
            </a:r>
            <a:endParaRPr lang="en-US" dirty="0"/>
          </a:p>
          <a:p>
            <a:endParaRPr lang="en-US" dirty="0"/>
          </a:p>
          <a:p>
            <a:r>
              <a:rPr lang="km-KH" dirty="0"/>
              <a:t>ការចូលរួមប្រកបដោយអត្ថន័យ ចាប់ផ្ដើមចេញពីការជឿទុកចិត្ត ហើយជាការពិតណាស់ យើងត្រូវការពេលវេលាដើម្បីកសាងការជឿទុកចិត្ត។ សហជីពស្ថិតក្នុងទីតាំងដ៏ប្រសើរដើម្បីឈានទៅអភិវឌ្ឍឱ្យមានទំនាក់ទំនងគួរជាទីជឿទុកចិត្តនេះ ព្រោះថាពួកគេមានការជឿទុកចិត្តនេះរួចជាស្រេចទៅហើយជាមួយតួអង្គផ្សេងៗនៅក្នុងសង្វាក់ផ្គត់ផ្គង់អន្តរជាតិទាំងមូល។ បន្ថែមលើនេះ មានការចងក្រងសហជីពនៅក្នុងកម្រិតនីមួយៗ តាំងពីថ្នាក់មូលដ្ឋានរហូតដល់ថ្នាក់អន្តរជាតិ ហើយសហជីពក៏មានបទពិសោធន៍ក្នុងការចូលរួមធ្វើការជាមួយថ្នាក់គ្រប់គ្រងផងដែរ ឧទាហរណ៍ដូចជាតាមរយៈកិច្ចសន្ទនាសង្គមជាដើម។ ​</a:t>
            </a:r>
            <a:endParaRPr lang="en-US" dirty="0"/>
          </a:p>
          <a:p>
            <a:endParaRPr lang="en-US" dirty="0"/>
          </a:p>
          <a:p>
            <a:r>
              <a:rPr lang="km-KH" dirty="0"/>
              <a:t>ដោយហេតុថា ដំណើរការនេះជាដំណើរការដែលមានលក្ខណៈជាបន្តបន្ទាប់ ហេតុនេះក្រុមហ៊ុនគួរមានកិច្ចប្រជុំជាទៀងទាត់។ </a:t>
            </a:r>
          </a:p>
          <a:p>
            <a:endParaRPr lang="km-KH" dirty="0"/>
          </a:p>
          <a:p>
            <a:r>
              <a:rPr lang="km-KH" dirty="0"/>
              <a:t>ការមានអនុសញ្ញារួម (</a:t>
            </a:r>
            <a:r>
              <a:rPr lang="en-US" dirty="0"/>
              <a:t>CBA) </a:t>
            </a:r>
            <a:r>
              <a:rPr lang="km-KH" dirty="0"/>
              <a:t>ទ្វេរភាគី ឬត្រីភាគី គឺជាសូចនាករបង្ហាញថា កិច្ចសន្ទនាបានកើតមានឡើង។ ការកែសម្រួលលើសូចនាករ គឺជាសញ្ញាបញ្ជាក់ថា ដំណើរការនោះបានទទួលការត្រួតពិនិត្យ។ “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យើង​បាន​ពិភាក្សាច្រើន​មកហើយ​អំពីទ្រឹស្ដី​ទូទៅស្ដីពី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​និង​តួនាទី​របស់​សហជីពនៅក្នុងដំណើរការនេះ ​ជាការសំខាន់ដែលត្រូវ​បញ្ចប់ផ្នែកទ្រឹស្ដី​នៃវគ្គបណ្ដុះបណ្ដាលដោយផ្ដោត​លើ​ទិដ្ឋភាព​ទូទៅជាក់​លាក់​របស់ប្រទេស (ឬតំបន់​)។ ផ្នែកនេះ គួរ​រៀបចម​ដោយម្ចាស់​ផ្ទះ/ដៃគូនៅក្នុងប្រទេស/តំបន់ដែល​មានចំណេះដឹងឯកទេសស្ដីពីដំណើរការ​នៅក្នុងប្រទេស​របស់ខ្លួន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ខ្លឹមសារ​ចាំបាច់ត្រូវ​រៀបចំដោយអ្នក​ជំនាញ​របស់​ប្រទេស/តំបន់ ហើយ​ផ្ដោត​ការយកចិត្ត​ទុកដាក់​លើសំណួរ​ដូចខាងក្រោម៖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១. តើ​រដ្ឋាភិបាល(មូលដ្ឋាន) ប្រកាន់គោលជំហរដូច​ម្ដេចនៅក្នុងការជជែកពិភាក្សា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?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២. តើ​មាន​ផែនការ​សកម្មភាព​ស្ដីពី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BHR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ឬទេ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?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ប្រសិនបើ​មាន​ តើ​មាន​ចែង​ដូចម្ដេចខ្លះ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?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៣. តើ​គេស្គាល់​អំពីទស្សនា​ទានស្ដីពីនីតិវិធី​ត្រួត​ពិនិត្យ​ភាព​ត្រឹមត្រូវ ឬទេ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?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៤. តើ​អ្នកពាក់​ព័ន្ធនានាដូចជាអង្គការនិយោជក សហជីព និងសង្គម​ស៊ីវិល​មានគោលជំហរ​បែបណា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?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ឥឡូវយើងបានពិភាក្សាច្រើនរួចហើយអំពីទ្រឹស្ដីទូទៅស្ដីពី ​</a:t>
            </a:r>
            <a:r>
              <a:rPr lang="en-US" dirty="0"/>
              <a:t> HREDD </a:t>
            </a:r>
            <a:r>
              <a:rPr lang="km-KH" dirty="0"/>
              <a:t>និងតួនាទីរបស់សហជីពនៅក្នុងដំណើរការនេះ។ ហេតុនេះជាការសំខាន់គួរបញ្ចប់ផ្នែកទ្រឹស្ដីនៃវគ្គបណ្ដុះបណ្ដាលនេះដោយផ្ដល់ទិដ្ឋភាពទូទៅជាក់លាក់សម្រាប់ប្រទេស (ឬតំបន់) នោះ។ ផ្នែកនេះគួររៀបចំឡើងដោយម្ចាស់ផ្ទះ/ដៃគូ នៅក្នុងប្រទេស/តំបន់ដែលមានចំណេះដឹងឯកទេសលើដំណើការនៅក្នុងដំណើរការរបស់ខ្លួន។ ខាងលើនេះគឺជាស្លាយគំរូមួយដោយមានព័ត៌មានមូលដ្ឋានមួយចំនួនស្ដីពីបរិបទសម្រាប់ប្រទេសកម្ពុជា ប៉ុន្តែអាចកែសម្រួលស្លាយនេះឱ្យស្របទៅតាមសេចក្ដីត្រូវការជាក់ស្ដែងបាន។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km-KH" dirty="0"/>
              <a:t>នៅក្នុងករណីនៃបរិបទទាក់ទងជាមួយប្រទេសកម្ពុជា អ្នកអាចចែករំលែកជាមួយអ្នកចូលរួមនូវចំណុចដូចខាងក្រោម៖  </a:t>
            </a:r>
            <a:endParaRPr lang="en-US" dirty="0"/>
          </a:p>
          <a:p>
            <a:r>
              <a:rPr lang="en-US" dirty="0"/>
              <a:t>“</a:t>
            </a:r>
            <a:r>
              <a:rPr lang="km-KH" dirty="0"/>
              <a:t>ប្រទេសកម្ពុជាបានធ្វើសមាហរណកម្មយ៉ាងល្អចូលទៅក្នុងសង្វាក់ផ្គត់ផ្គង់សាកល ដោយមានលទ្ធភាពចូលទៅកាន់ទីផ្សារតាមរយៈប្រព័ន្ធអនុគ្រោះពន្ធ សម្រាប់ទីផ្សារធំៗរបស់សហរដ្ឋអាមេរិក និងសហគមន៍អឺរ៉ុប។ ឧស្សាហកម្មនាំចេញចម្បងរបស់កម្ពុជា គឺឧស្សាហកម្មកាត់ដេរ សំណង់ និងទេសចរណ៍។ ប៉ុន្តែមានពិពិធកម្មកាន់តែច្រើនឡើងក្នុងរយៈពេលប៉ុន្មានឆ្នាំថ្មីៗនេះ (សម្ភារៈធ្វើដំណើរ កង់ និងគ្រឿងបង្គុំអគ្គិសនី, ទំនិញកែច្នៃកសិកម្ម)។ ស្របពេលជាមួយគ្នានេះដែរ មានទីផ្សារការងារកាន់តែច្រើនឡើងក្នុងប្រទេសកម្ពុជាផងដែរ ប៉ុន្តែភាគច្រើនគឺនៅមានលក្ខណៈក្រៅប្រព័ន្ធនៅឡើយ (៨០%)។ ឧស្សាហកម្មទាំងនេះកំពុងជួបប្រទះជាមួយហានិភ័យសិទ្ធិការងារធំៗជាច្រើនដូចជា ការងារថែមម៉ោងហួសប្រមាណ ការរំលោភបំពានសេរីភាពសហជីព និងអនុសញ្ញារួម បញ្ហា ​</a:t>
            </a:r>
            <a:r>
              <a:rPr lang="en-US" dirty="0"/>
              <a:t>OSH, </a:t>
            </a:r>
            <a:r>
              <a:rPr lang="km-KH" dirty="0"/>
              <a:t>ការជម្រុញការអនុវត្តច្បាប់នៅអន់ខ្សោយ, ពលកម្មដោយបង្ខំ និងពលកម្មកុមារ, កិច្ចសន្យាការងាររយៈពេលខ្លី និង </a:t>
            </a:r>
            <a:r>
              <a:rPr lang="en-US" dirty="0"/>
              <a:t>GBV</a:t>
            </a:r>
            <a:r>
              <a:rPr lang="km-KH" dirty="0"/>
              <a:t>។ លិខិតបទដ្ឋានគតិយុត្ត</a:t>
            </a:r>
            <a:r>
              <a:rPr lang="en-US" dirty="0"/>
              <a:t> HREDD </a:t>
            </a:r>
            <a:r>
              <a:rPr lang="km-KH" dirty="0"/>
              <a:t>បាននាំយកឱកាសជាច្រើនដើម្បីជួយកែលម្អហានិភ័យសិទ្ធិការងារទាំងអស់គ្នាក្នុងរោងចក្រក្នុងប្រទេសកម្ពុជាដោយអ្នកបញ្ជាទិញអន្តរជាតិកំពុងដើរតួនាទីកាន់តែច្រើន ដើម្បីជួយលើកកម្ពស់ស្ដង់ដារការងារកាន់តែរឹងមាំ។ ទោះយ៉ាងនេះក្ដី ការគាំទ្រពីរដ្ឋាភិបាលដើម្បីធានានូវការអនុវត្ត ​</a:t>
            </a:r>
            <a:r>
              <a:rPr lang="en-US" dirty="0"/>
              <a:t>HREDD </a:t>
            </a:r>
            <a:r>
              <a:rPr lang="km-KH" dirty="0"/>
              <a:t>ឱ្យបានរឹងមាំនៅក្នុងប្រទេសកម្ពុជា គឺនៅតែជាសេចក្ដីត្រូវការនៅឡើយ ប៉ុន្តែរហូតមកដល់ពេលនេះ រដ្ឋាភិបាលនៅពុំទាន់បានបោះពុម្ពផ្សាយផែនការសកម្មភាពណាមួយស្ដីពីអាជីវកម្ម និងសិទ្ធិមនុស្សនៅឡើយ។ ដើម្បីធានាបានថា កម្ពុជាត្រៀមខ្លួនរួចរាល់សម្រាប់លិខិតបទដ្ឋានគតិយុត្ត ​</a:t>
            </a:r>
            <a:r>
              <a:rPr lang="en-US" dirty="0"/>
              <a:t>HREDD</a:t>
            </a:r>
            <a:r>
              <a:rPr lang="km-KH" dirty="0"/>
              <a:t>, មានវិស័យយុទ្ធសាស្ត្រ និងឱកាសជាច្រើនដែលគួរផ្ដោតការយកចិត្តទុកដាក់នៅក្នុងប្រទេសកម្ពុជា ក្នុងនោះមានដូចជា៖ ពង្រឹងស្ថាប័នសិទ្ធិការងារដែលទន់ខ្សោយឱ្យរឹងមាំ ដើម្បីធានាឱ្យមានបរិស្ថានប្រតិបត្តិការកាន់តែប្រសើរ ទាញយកប្រយោជន៍ពីលិខិតូបករណ៍អន្តរជាតិ និងពង្រឹងសមត្ថភាពរបស់សហជីព និងកិច្ចសហប្រតិបត្តិរវាងសហជីពជាមួយសហជីព។</a:t>
            </a:r>
            <a:r>
              <a:rPr lang="en-US" dirty="0"/>
              <a:t>”</a:t>
            </a:r>
          </a:p>
          <a:p>
            <a:endParaRPr lang="en-US" dirty="0"/>
          </a:p>
          <a:p>
            <a:r>
              <a:rPr lang="km-KH" dirty="0"/>
              <a:t>ក្នុងករណីជាការផ្ដោតការយកចិត្តទុកដាក់លើប្រទេសដទៃណាមួយទៀត ខ្លឹមសារនេះ គឺចាំបាច់ត្រូវរៀបចំឡើងដោយអ្នកជំនាញរបស់ប្រទេស/តំបន់ ហើយគួរផ្ដោតការយកចិត្តទុកដាក់លើសំណួរដូចខាងក្រោម៖ </a:t>
            </a:r>
            <a:endParaRPr lang="en-US" dirty="0"/>
          </a:p>
          <a:p>
            <a:pPr marL="228600" indent="-228600">
              <a:buFont typeface="+mj-lt"/>
              <a:buAutoNum type="arabicPeriod"/>
            </a:pPr>
            <a:r>
              <a:rPr lang="km-KH" dirty="0"/>
              <a:t>តើរដ្ឋាភិបាល (មូលដ្ឋាន) កំណត់ទីតាំងរបស់ខ្លួនថាកំពុងមានជំហរឈរនៅទីណានៅក្នុងការជជែកដេញដោលនេះ?</a:t>
            </a:r>
          </a:p>
          <a:p>
            <a:pPr marL="228600" indent="-228600">
              <a:buFont typeface="+mj-lt"/>
              <a:buAutoNum type="arabicPeriod"/>
            </a:pPr>
            <a:r>
              <a:rPr lang="km-KH" dirty="0"/>
              <a:t>តើមានផែនការសកម្មភាពស្ដីពី ​</a:t>
            </a:r>
            <a:r>
              <a:rPr lang="en-US" dirty="0"/>
              <a:t>BHR</a:t>
            </a:r>
            <a:r>
              <a:rPr lang="km-KH" dirty="0"/>
              <a:t> ឬទេ</a:t>
            </a:r>
            <a:r>
              <a:rPr lang="en-US" dirty="0"/>
              <a:t>? </a:t>
            </a:r>
            <a:r>
              <a:rPr lang="km-KH" dirty="0"/>
              <a:t>ប្រសិនបើមាន តើផែនការសកម្មភាពនោះមានចែងអំពីអ្វីខ្លះ?</a:t>
            </a:r>
          </a:p>
          <a:p>
            <a:pPr marL="228600" indent="-228600">
              <a:buFont typeface="+mj-lt"/>
              <a:buAutoNum type="arabicPeriod"/>
            </a:pPr>
            <a:r>
              <a:rPr lang="km-KH" dirty="0"/>
              <a:t>តើនៅក្នុងប្រទេស/តំបន់នោះគេស្គាល់អំពីទស្សនាទានស្ដីពី​នីតិវិធីត្រួតពិនិត្យភាពត្រឹមត្រូវឬទេ</a:t>
            </a:r>
            <a:r>
              <a:rPr lang="en-US" dirty="0"/>
              <a:t>?</a:t>
            </a:r>
          </a:p>
          <a:p>
            <a:pPr marL="228600" indent="-228600">
              <a:buFont typeface="+mj-lt"/>
              <a:buAutoNum type="arabicPeriod"/>
            </a:pPr>
            <a:r>
              <a:rPr lang="km-KH" dirty="0"/>
              <a:t>តើអ្នកពាក់ព័ន្ធដទៃទៀតដូចជាអង្គការនិយោជក សហជីព និងសង្គមស៊ីវិលមានជំហរបែបណាដែរ?​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យើងនឹងស្នើ​សុំ​អ្នក​ចូលរួមឱ្យធ្វើ​ការវិភាគ​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SWOT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សម្រាប់​ប្រទេស​របស់ខ្លួន​។ តាមរយៈ​ការវិភាគ​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SWOT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ក្រុម​ទាំង​បួន​នឹងផ្ដល់​​រូបភាពអំពីថាតើប្រទេសរបស់ពួកគេឈរនៅ​ទីណាពាក់​ព័ន្ធជាមួយ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តើ​មាន​ចំណុចខ្សោយ​អ្វីខ្លះដែល​ចាំបាច់​ត្រូវដោះស្រាយ ហើយ​ចំណុចខ្លាំង​អ្វីខ្លះដែល​អាចប្រើជាមូលដ្ឋានកសាង​បន្ថែម។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ar-S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កន្លែង​សម្រាប់​ក្រុម​នីមួយៗធ្វើ​ការ</a:t>
            </a:r>
            <a:r>
              <a:rPr lang="km-KH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ពិភាក្សា</a:t>
            </a:r>
            <a:r>
              <a:rPr lang="ar-S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 (អាចនៅក្នុង​បន្ទប់​តែមួយ​ ឬ​បន្ទប់​បំបែក)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ar-S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ក្រដាស​ផ្ទាំងធំមួយសន្លឹកសម្រាប់​ក្រុមនីមួយៗ	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ar-S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ហ្វឺតដែល​មាន​ពណ៌​ផ្សេងៗ​គ្នា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ar-S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ស្កុត​ក្រដាស​ដើម្បីព្យួរក្រដាស​ផ្ទាំងធំ</a:t>
            </a:r>
            <a:r>
              <a:rPr lang="km-KH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ដែល​មានសរសេរ​ការវិភាគ</a:t>
            </a:r>
            <a:r>
              <a:rPr lang="km-KH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Khmer OS Battambang" panose="02000500000000020004" pitchFamily="2" charset="0"/>
              </a:rPr>
              <a:t> </a:t>
            </a:r>
            <a:r>
              <a:rPr lang="en-US" sz="1800" dirty="0">
                <a:effectLst/>
                <a:latin typeface="Khmer OS Battambang" panose="02000500000000020004" pitchFamily="2" charset="0"/>
                <a:ea typeface="DengXian" panose="02010600030101010101" pitchFamily="2" charset="-122"/>
                <a:cs typeface="Times New Roman" panose="02020603050405020304" pitchFamily="18" charset="0"/>
              </a:rPr>
              <a:t>SWOT</a:t>
            </a:r>
            <a:r>
              <a:rPr lang="en-US" sz="1800" dirty="0">
                <a:effectLst/>
                <a:latin typeface="Khmer OS Battambang" panose="02000500000000020004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m-KH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 ដាក់​នៅ</a:t>
            </a:r>
            <a:r>
              <a:rPr lang="ar-S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លើជញ្ជាំង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ក្រដាស​ស្អិត ហើយជាការ​ល្អគួរមាន​បួន​ពណ៌៖ មួយ​ពណ៌​សម្រាប់​មួយ​ជ្រុង។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"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សូមធ្វើ​ការវិភាគ​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SWOT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អំពី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 តើ​មាន​អ្វីខ្លះជាចំណុចខ្លាំង និងចំណុចខ្សោយ៖ កត្តាខាងក្នុង​បើប្រៀបជាមួយប្រទេស​ផលិត​ដទៃទៀត។ ព្រម​ជាមួយ​គ្នានោះផងដែរ តើ​អ្វីខ្លះជា​ឱកាស និងការគំរាម​នៅក្នុងបរិស្ថានខាងក្រៅដែល​អាចជួយ ឬរារាំងប្រទេស​របស់​អ្នកមិន​ឱ្យ​អនុវត្ត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ឬ​ដែល​ក្លាយជា​ប្រទេស​ដែល​​ត្រៀមខ្លួន​រួចរាល់សម្រាប់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លទ្ធផល​ការងារ​ក្រុម​ត្រូវបានយកមក​​ពិភាក្សា​រួមគ្នា​។ ការងារនេះប្រហែលជាត្រូវ​ចំណាយ​ពេល​យូរជាង​ការរំពឹង​ទុក ជាពិសេសប្រសិនបើ​មាន​ការ​ពិភាក្សាច្រើន។ ដូច្នេះ ចាំបាច់​ត្រូវមាន​ការរក្សាពេលវេលា។ ​យើងប្រើប្រាស់វិធីសាស្រ្ត​ការក្នុងវិចិត្រសាលដើម្បីពិភាក្សា​លើ​លទ្ធផល​ការងារ​ក្រុម៖ ស្នើសុំឱ្យអ្នកចូលរួម​ក្រោកឈរ និងប្រមូល​ផ្ដុំគ្នាជុំវិញ​លទ្ធផល​ការងារ​ក្រុម​ ស្ដាប់រួចដើរ​ពីកន្លែងមួយ​ទៅកន្លែងមួយ ជាហេតុបង្ខំ​ពួកគេ​ឱ្យត្រូវតែចូលរួម។ អ្នកចាប់​ផ្ដើម​ពីក្រុម​ណាមួយ​ រួចដើរ​ទៅកាន់​ក្រុម​ដទៃទៀតបន្ទាប់​​ពីចប់នៅក្រុមមួយមុន។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“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យើងចាប់​ផ្ដើម​ពិភាក្សា​លើ​លទ្ធផល​ការងារ​ក្រុម​ជាមួយ​ក្រុម​នេះ៖ តើនរណា​អាច​ឡើង​បង្ហាញការវិភាគ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SWOT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ក្រុម​របស់​អ្នក​បាន? សូម​និយាយដោយសង្ខេប (ពីរនាទី) ហើយបង្ហាញការវិភាគ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SWOT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របស់​អ្នក”។ បន្ទាប់ពីបង្ហាញ​លទ្ធផល​ការងារ​ក្រុម​រួចហើយ ជានិច្ចកាល​ត្រូវ​សួរ​ទៅអ្នកចូលរួម​ដទៃទៀតសិនថាតើ​ពួកគេ​មានសំណួរ មាន​អ្វីបន្ថែម ឬ​មាន​យោបល់ដទៃទៀត​ឬទេ?​”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ិក្ខាសាលា​​នឹង​ត្រូវ​បញ្ចប់​តាមរយៈ​ការ​ឆ្លុះបញ្ចាំងរួម​គ្នាថាតើ​មាន​អ្វីខ្លះដែល​យើង​បាន​ពិភាក្សា​គ្នារួចហើយ ហើយ​តើនឹងដំណើរការ​ទៅមុខ​ទៀតដោយរបៀបណា។ សូមផ្ដល់​ពេល​ឱ្យ​អ្នកចូលរួមអាច​បំផុសគំនិត​រកចំណុច​សកម្មភាព​ចំនួនបីដែលពួកគេចង់​ធ្វើ​នៅក្នុងរយៈ​ពេល​ប៉ុន្មានខែខាងមុខ ឬថាតើ​ពួកគេអាច​ផ្សារភ្ជាប់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ជាមួយ​ការងារ​បច្ចុប្បន្ន​របស់​គេនៅត្រង់​ចំណុចណាខ្លះ។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ក្រដាស​សម្រាប់​អ្នកចូលរួម​ទាំងអស់​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ប៊ិកសម្រាប់​អ្នកចូលរួម​ទាំងអស់​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“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សូម​សរសេរ​ចំណុច​សកម្មភាព​បីដែលអ្នកចង់​ធ្វើ​នៅក្នុងរយៈពេល​ប៉ុន្មានខែ​ខាងមុខ ជាសកម្មភាព​ថ្មី ឬមធ្យោបាយ​ដើម្បីផ្សារភ្ជាប់/រួមបញ្ចូល​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ទៅក្នុង​ការងារ​បច្ចុប្បន្ន​របស់​អ្នក។” បន្ទាប់​មក សូម​ពិភាក្សាជាមួយក្រុម​ទៅលើ​អ្វីដែល​ពួកគេ​បានសរសេរ។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សិក្ខាសាលានេះ នឹងត្រូវបានបញ្ចប់​ដោយការ​ឆ្លុះបញ្ចាំង​ជាមួយ​គ្នាទៅលើអ្វីដែល​បាន​ពិភាក្សារួចមកហើយ។ អ្នកចូលរួម​ត្រូវ​សរសេរ​ចម្លើយតប​ជាមួយសំណួរដាក់​លើ​ក្រដាសស្អិត​ រួជ​យកទៅ​បិទ​តាមក្រដាស​ផ្ទាំងធំផ្សេងៗដែល​អ្នក​បាន​ត្រៀមរៀបចំ​ទុកជាមុន។ ក្រដាសផ្ទាំងធំមួយ​ផ្ទាំង​មាន​ចំណង​ជើង​ថា៖ សេចក្ដី​ត្រូវការ ហើយមួយ​ផ្ទាំងទៀត​មាន​ចំណងជើងថា៖ ជំហាន​បន្ទាប់? សូម​ផ្ដល់​ពេល ១០ នាទី​ឱ្យ​អ្នកចូលរួមគិត រួច​ប្រាប់​ពួកគេ​យ៉ាង​សកម្មឱ្យចាប់​ផ្ដើម​យក​ក្រដាស​ស្អិតទាំងនោះទៅបិទលើ​ក្រដាស​ផ្ទាំងធំ​ដើម្បីជំរុញឱ្យ​អ្នក​ដទៃទៀតឡើងយក​ទៅបិទផងដែរ។ 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ក្រដាសផ្ទាំងធំពីរសន្លឹកបិទលើជញ្ជាំង៖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km-KH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ក្រដាសផ្ទាំងធំមួយមានចំណងជើងថា៖ សេចក្ដីត្រូវការ 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km-KH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ក្រដាសផ្ទាំងធំមួយទៀត​មានចំណងជើងថា៖ជំហាន​បន្ទាប់?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ក្រដាសស្អិត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ប៊ិក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សូម​យក​ក្រដាស​ស្អិត រួច​សរសេរលើ​ក្រដាសស្អិតនីមួយៗនូវគំនិត​របស់​អ្នក​ដោយ​​​ចំណាយ​ពេល​ ៥</a:t>
            </a:r>
            <a:r>
              <a:rPr lang="en-US" sz="11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r>
              <a:rPr lang="km-KH" sz="11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១០ នាទី៖ តើ​អ្នក​ត្រូវការ​អ្វីខ្លះ​ដើម្បីអាច​ត្រៀមខ្លួនសម្រាប់​ </a:t>
            </a:r>
            <a:r>
              <a:rPr lang="en-US" sz="11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1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និងចាប់​ផ្ដើម​ធ្វើ​ការ​លើ </a:t>
            </a:r>
            <a:r>
              <a:rPr lang="en-US" sz="11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1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ដោយ​ខ្លួន​ឯង? តើ​អ្នក​ត្រូវការ​អ្វីខ្លះពីអ្នក​ពាក់ព័ន្ធនានា ឬ​តើ​អ្នកចង់ឱ្យ​អ្នក​ពាក់ព័ន្ធនានាធ្វើអ្វីខ្លះ? យកក្រដាសស្អិត​ទៅបិទលើក្រដាស​ផ្ទាំងធំដែលត្រឹមត្រូវនៅលើជញ្ជាំង”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ដើម្បី​ឱ្យមាន​​ភាពច្បាស់​លាស់​អំពីអ្វីដែល​យើង​ចង់​សម្រេចបានតាម​រយៈការបណ្ដុះបណ្ដាលនេះ ជាការ​ល្អគួរ​ចែក​រំលែក​អំពីគោលដៅវគ្គបណ្ដុះបណ្ដាល​ប្រាប់​ទៅ​អ្នកចូលរួម​។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“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វគ្គបណ្ដុះបណ្ដាល​នេះ មាន​គោលដោ​បី។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ដើម្បី​ផ្ដល់​ការយល់ដឹង​មូលដ្ឋាន​ដល់​ថ្នាក់ដឹកនាំ​សហជីពស្ដីពី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(​អនុលោម​តាមគោលការណ៍ណែនាំ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OECD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សម្រាប់​សហគ្រាស​ពហុជាតិ និង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UNGPs)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ដើម្បីផ្ដល់​ការយល់ដឹងកម្រិតមូលដ្ឋានដល់​ថ្នាក់ដឹកនាំ​សហជីពស្ដីពីការ​អភិវឌ្ឍ​លិខិត​បទដ្ឋាន​គតិយុត្តិជុំវិញ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HREDD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ដើម្បី​ផ្ដល់​ការយល់ដឹងកម្រិតមូលដ្ឋានដល់​ថ្នាក់ដឹកនាំ​សហជីពស្ដីពី​ថាតើ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អាច​ផ្ដល់​អ្វី​ខ្លះ​សម្រាប់​ការងារសហជីព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យើងនឹងផ្ដោតការយកចិត្តទុកដាក់លើការយល់ដឹងឱ្យបានកាន់តែប្រសើរអំពីលិខិតបទដ្ឋានគតិយុត្តិដែលនឹងចូលជាធរមាននាពេលខាងមុខ ព្រមទាំងថាតើលិខិតបទដ្ឋានគតិយុត្តិនេះពាក់ព័ន្ធយ៉ាងណាខ្លះជាមួយនីតិវិធីត្រួតពិនិត្យភាពត្រឹមត្រូវផ្នែកសិទ្ធិមនុស្ស និងបរិស្ថាន។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នៅក្នុងវគ្គបណ្ដុះបណ្ដាលនេះ យើងបានសម្រេចចិត្តផ្តោតការយកចិត្តទុកដាក់លើ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HREDD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យោងតាមការពន្យល់ដោយអង្គការសហប្រជាជាតិ និង ​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OECD,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ព្រោះថានេះជាមូលដ្ឋានគ្រឹះសម្រាប់រាល់លិខិតបទដ្ឋានគតិយុត្តិទាំងអស់ដែលត្រូវបានអភិវឌ្ឍឡើងនៅទូទាំងពិភពលោក។ ប្រសិនក្រុមហ៊ុនទាំងឡាយអនុវត្តតាមគោលការណ៍ណែនាំ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និង  ​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UNGPs,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ោះពួកគេនឹងអាចអនុវត្តតាមលិខិតបទដ្ឋានគតិយុត្តិស្ដីពីនីតិវិធីត្រួតពិនិ្យភាពត្រឹមត្រូវទាំងអស់ដែលមានជាធរមានបច្ចុប្បន្ន ឬដែលកំពុងត្រូវបានអភិវឌ្ឍ។”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ជាការល្អ គួរ​ចែករំលែកប្រាប់​អ្នកចូលរួម​ថា ​ម៉ោង​ពេលដែល​បាន​បញ្ជាក់​នេះគ្រាន់​តែជាការ​កំណត់​ត្រួសៗ​ប៉ុណ្ណោះ ប៉ុន្តែ​អ្នក​នឹង​ប្រកាន់ខ្ជាប់​តាមពេលវេលា​ចាប់​ផ្ដើម និង​ពេលវេលា​ត្រូវ​បញ្ចប់ ព្រមទាំង​ម៉ោង​សម្រាក​អាហារសម្រន់ ប៉ុន្តែ​ម៉ោងដទៃទៀត​គ្រាន់​តែជាការកំណត់ត្រួសៗ​សិន​ប៉ុណ្ណោះ។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"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​នេះគ្រាន់​តែជាម៉ោង​ពេល​​កំណត់​ត្រួសៗ​ប៉ុណ្ណោះ។ យើង​នឹង​ប្រកាន់​ខ្ជាប់​ទៅ​តាម​ម៉ោង​សម្រាក ម៉ោងចាប់​ផ្ដើម​ ម៉ោង​បញ្ចប់ ប៉ុន្តែ​ម៉ោង​ដទៃទៀត គឺ​អាចបត់​បែន​បាន ហើយ​អាស្រ័យ​ទៅលើ​ការ​ពិភាក្សានៅក្នុង​ក្រុម​របស់​យើង​។”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ទស្សនាទានស្ដីពី</a:t>
            </a:r>
            <a:r>
              <a:rPr lang="en-US" dirty="0"/>
              <a:t> RBC/ CSR/</a:t>
            </a:r>
            <a:r>
              <a:rPr lang="km-KH" dirty="0"/>
              <a:t> និរន្តរភាពត្រូវបានបកស្រាយផ្សេងៗគ្នានៅក្នុងបរិបទ/វប្បធម៌នីមួយៗ។ ដើម្បីឱ្យប្រាកដថា ទាំងអស់គ្នាមានការយល់ដូចគ្នា ជាការល្អគួរចាប់ផ្ដើមដោយមានបញ្ជី “សារពើភ័ណ្ឌ” ស្ដីពីថាតើអ្នកចូលរួមយល់ថា </a:t>
            </a:r>
            <a:r>
              <a:rPr lang="en-US" dirty="0"/>
              <a:t>RBC </a:t>
            </a:r>
            <a:r>
              <a:rPr lang="km-KH" dirty="0"/>
              <a:t>មានន័យដូចម្ដេច។ សូមស្នើសុំឱ្យអ្នកចូលរួមលើកឡើងអំពីពាក្យ/ប្រយោគដែលពួកគេផ្សារភ្ជាប់ទំនាក់ទំនងជាមួយ </a:t>
            </a:r>
            <a:r>
              <a:rPr lang="en-US" dirty="0"/>
              <a:t>RBC </a:t>
            </a:r>
            <a:r>
              <a:rPr lang="km-KH" dirty="0"/>
              <a:t>។ ពុំមានចម្លើយណាជាចម្លើយមិនល្អ/ចម្លើយខុសនោះទេ! សូមគូសរូបបណ្ដូលផ្កាមួយនៅលើក្រដាសផ្ទាំងធំ ហើយពាក្យ/ប្រយោគនីមួយៗដែលបានលើកឡើង សូមគូសស្រទាប់ផ្កាថ្មីមួយស្រទាប់ ហើយអ្នកសរសេរពាក្យ/ប្រយោគនោះដាក់ខាងក្នុងស្រទាប់ផ្កានោះ។ អ្នកអាចបន្តសួរអំពីទំនាក់ទំនងនៃពាក្យ និងប្រយោគទាំងនេះ រហូតលែងមានចន្លោះសម្រាប់ស្រទាប់ផ្កាថ្មីជុំវិញបណ្ដូលផ្កានោះ។ តាមធម្មតា គឺត្រូវការពេលខ្លះមុនពេលអ្នកចូលរួមទីមួយលើកឡើងនូវពាក្យ ឬប្រយោគ ដូច្នេះសូមអត់ធ្មត់ ហើយបន្ទាប់ពីអ្នកចូលរួមម្នាក់បានចាប់ផ្ដើម អ្នកដទៃទៀតនឹងលើកឡើងជាបន្តបន្ទាប់។ សូមយកផ្កានោះទៅព្យួរនៅលើជញ្ជាំង ដើម្បីឱ្យអ្នកអាចវិលមកមើលវិញម្ដងទៀតនៅថ្ងៃបន្ទាប់ៗ។ </a:t>
            </a:r>
            <a:r>
              <a:rPr lang="en-US" dirty="0"/>
              <a:t> </a:t>
            </a:r>
            <a:r>
              <a:rPr lang="km-KH" dirty="0"/>
              <a:t>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ក្រដាសផ្ទាំងធំ</a:t>
            </a:r>
            <a:r>
              <a:rPr lang="en-US" dirty="0"/>
              <a:t>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ហ្វឺត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 </a:t>
            </a:r>
            <a:r>
              <a:rPr lang="km-KH" dirty="0"/>
              <a:t>តើអ្នកនឹកឃើញពាក្យអ្វីដំបូងគេ នៅពេលខ្ញុំនិយាយពាក្យថា សកម្មភាពអាជីវកម្មប្រកបដោយការទទួលខុសត្រូវ។”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dirty="0"/>
              <a:t>តើ​ត្រូវ​ធ្វើ​អ្វី​៖</a:t>
            </a:r>
            <a:r>
              <a:rPr lang="en-US" dirty="0"/>
              <a:t> </a:t>
            </a:r>
          </a:p>
          <a:p>
            <a:r>
              <a:rPr lang="km-KH" dirty="0"/>
              <a:t>ទស្សនាទានស្ដីពី</a:t>
            </a:r>
            <a:r>
              <a:rPr lang="en-US" dirty="0"/>
              <a:t> RBC/ CSR/</a:t>
            </a:r>
            <a:r>
              <a:rPr lang="km-KH" dirty="0"/>
              <a:t> និរន្តរភាពត្រូវបានបកស្រាយផ្សេងៗគ្នានៅក្នុងបរិបទ/វប្បធម៌នីមួយៗ។ ដើម្បីឱ្យប្រាកដថាទាំងអស់គ្នាមានការយល់ដូចគ្នា យើងចាំបាច់ត្រូវជ្រើសយកនិយមន័យរួមណាមួយ។ នៅស្លាយកន្លងមកអ្នកបានបង្កើតសារពើភ័ណ្ឌស្ដីអំពីថាតើអ្នកចូលរួមយល់ថា</a:t>
            </a:r>
            <a:r>
              <a:rPr lang="en-US" dirty="0"/>
              <a:t> </a:t>
            </a:r>
            <a:r>
              <a:rPr lang="km-KH" dirty="0"/>
              <a:t>​</a:t>
            </a:r>
            <a:r>
              <a:rPr lang="en-US" dirty="0"/>
              <a:t>RBC</a:t>
            </a:r>
            <a:r>
              <a:rPr lang="km-KH" dirty="0"/>
              <a:t> ជាអ្វី។ មកដល់ពេលនេះអ្នកពន្យល់អំពីថាតើ</a:t>
            </a:r>
            <a:r>
              <a:rPr lang="en-US" dirty="0"/>
              <a:t> RBC/ CSR/ PPP </a:t>
            </a:r>
            <a:r>
              <a:rPr lang="km-KH" dirty="0"/>
              <a:t>ត្រូវបានកំណត់និយមន័យយ៉ាងដូចម្ដេចនៅកម្រិតអន្តរជាតិ។</a:t>
            </a:r>
            <a:endParaRPr lang="en-US" dirty="0"/>
          </a:p>
          <a:p>
            <a:endParaRPr lang="en-US" dirty="0"/>
          </a:p>
          <a:p>
            <a:r>
              <a:rPr lang="km-KH" dirty="0"/>
              <a:t>តើ​ត្រូវការអ្វីខ្លះ៖</a:t>
            </a:r>
            <a:endParaRPr lang="en-US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dirty="0"/>
              <a:t>តើ​ត្រូវ​ចែក​រំលែក​អ្វីខ្លះ​ជាមួយ​អ្នកចូលរួម​៖</a:t>
            </a:r>
            <a:endParaRPr lang="en-US" dirty="0"/>
          </a:p>
          <a:p>
            <a:r>
              <a:rPr lang="en-US" dirty="0"/>
              <a:t>“</a:t>
            </a:r>
            <a:r>
              <a:rPr lang="km-KH" dirty="0"/>
              <a:t>មានពាក្យផ្សេងៗគ្នាជាច្រើនដែលត្រូវបានប្រើប្រាស់ដែលអាចមានអត្ថន័យផ្សេងគ្នាក្នុងបរិបទខុសគ្នា៖ និរន្តរភាព គឺជាពាក្យក្ដោបទូទៅដែលមានន័យទូលាយ ហើយជារឿយៗពាក្យនេះតែងសំដៅលើ “បៃតង” ឬបរិស្ថានតែប៉ុណ្ណោះ។ ជារឿយៗពាក្យនេះពុំសំដៅលើសិទ្ធិមនុស្ស សិទ្ធិកម្មករនិយោជិត ឬសិទ្ធិសហគមន៍ឡើយ។ ក្នុងទសវត្សរ៍ឆ្នាំ១៩៩០ ពាក្យនិរន្តរភាពត្រូវបានកំណត់និយមន័យបន្ថែមទៀត ដោយប្រើប្រាស់មនុស្ស ភពផែនដី និងផលចំណេញ ​(</a:t>
            </a:r>
            <a:r>
              <a:rPr lang="en-US" dirty="0"/>
              <a:t>People, Planet and Profit</a:t>
            </a:r>
            <a:r>
              <a:rPr lang="km-KH" dirty="0"/>
              <a:t>)។ ក្រុមហ៊ុនទាំងឡាយគួរប្តេជ្ញាចិត្ត ផ្ដោតការយកចិត្តទុកដាក់ឱ្យបានច្រើនបំផុតតាមដែលអាចធ្វើបានទៅលើកង្វល់ផ្នែកសង្គម និងបរិស្ថានឱ្យបានដូចជាការបារម្ភរបស់ពួកគេចំពោះផលចំណេញដែរ។  ​</a:t>
            </a:r>
            <a:r>
              <a:rPr lang="en-US" dirty="0"/>
              <a:t>PPP</a:t>
            </a:r>
            <a:r>
              <a:rPr lang="km-KH" dirty="0"/>
              <a:t> គឺនៅត្រូវបានប្រើប្រាស់នៅឡើយនៅពេលបច្ចុប្បន្ន ហើយថែមទាំងបានពង្រីកបន្ថែមអក្សរ </a:t>
            </a:r>
            <a:r>
              <a:rPr lang="en-US" dirty="0"/>
              <a:t>P </a:t>
            </a:r>
            <a:r>
              <a:rPr lang="km-KH" dirty="0"/>
              <a:t>ចំនួនពីរថ្មីទៀតគឺ សន្ដិភាព និងភាពជាដៃគូ (</a:t>
            </a:r>
            <a:r>
              <a:rPr lang="en-US" dirty="0"/>
              <a:t>Peace and Partnerships</a:t>
            </a:r>
            <a:r>
              <a:rPr lang="km-KH" dirty="0"/>
              <a:t>)</a:t>
            </a:r>
            <a:r>
              <a:rPr lang="en-US" dirty="0"/>
              <a:t>, </a:t>
            </a:r>
            <a:r>
              <a:rPr lang="km-KH" dirty="0"/>
              <a:t>ហើយពាក្យផលចំណេញត្រូវបានជំនួសដោយពាក្យវិបុលភាព (</a:t>
            </a:r>
            <a:r>
              <a:rPr lang="en-US" dirty="0"/>
              <a:t>Prosperity</a:t>
            </a:r>
            <a:r>
              <a:rPr lang="km-KH" dirty="0"/>
              <a:t>)។</a:t>
            </a:r>
            <a:endParaRPr lang="en-US" dirty="0"/>
          </a:p>
          <a:p>
            <a:endParaRPr lang="en-US" dirty="0"/>
          </a:p>
          <a:p>
            <a:r>
              <a:rPr lang="km-KH" dirty="0"/>
              <a:t>ពាក្យសាមញ្ញមួយទៀតដែលគេប្រើ គឺពាក្យ </a:t>
            </a:r>
            <a:r>
              <a:rPr lang="en-US" dirty="0"/>
              <a:t>CSR</a:t>
            </a:r>
            <a:r>
              <a:rPr lang="km-KH" dirty="0"/>
              <a:t> ៖ ការទទួលខុសត្រូវផ្នែកសង្គមរបស់សាជីវកម្ម។ ប៉ុន្តែជារឿយៗពាក្យនេះច្រើនសំដៅលើសប្បុរសធម៌ សំដៅលើការធ្វើល្អ។ ពាក្យនេះសំដៅទៅលើឧទាហរណ៍ដូចជា ការអភិវឌ្ឍសហគមន៍ ឬឱ្យក្រុមហ៊ុនគាំទ្រសាលារៀនជាដើម។ ជាការប្រសើរណាស់ដែលក្រុមហ៊ុនមានការទទួលខុសត្រូវទាំងនេះ ហើយចូលរួមក្នុងការអភិវឌ្ឍសហគមន៍ ប៉ុន្តែក្រុមហ៊ុនក៏គួរតែធានាឱ្យបានថា សកម្មភាពអាជីវកម្មរបស់ខ្លួន ជាក់ស្ដែង គឺមិនបង្កគ្រោះថ្នាក់។ នេះមានន័យថា នៅពេលប្រើប្រាស់ពាក្យ សកម្មភាពអាជីវកម្មប្រកបដោយការទទួលខុសត្រូវ </a:t>
            </a:r>
            <a:r>
              <a:rPr lang="en-US" dirty="0"/>
              <a:t> </a:t>
            </a:r>
            <a:r>
              <a:rPr lang="km-KH" dirty="0"/>
              <a:t>​</a:t>
            </a:r>
            <a:r>
              <a:rPr lang="en-US" dirty="0"/>
              <a:t>(RBC), </a:t>
            </a:r>
            <a:r>
              <a:rPr lang="km-KH" dirty="0"/>
              <a:t>ដែលបច្ចុប្បន្ន ពាក្យនេះត្រូវបាន </a:t>
            </a:r>
            <a:r>
              <a:rPr lang="en-US" dirty="0"/>
              <a:t>OECD </a:t>
            </a:r>
            <a:r>
              <a:rPr lang="km-KH" dirty="0"/>
              <a:t>​និង </a:t>
            </a:r>
            <a:r>
              <a:rPr lang="en-US" dirty="0"/>
              <a:t>UN</a:t>
            </a:r>
            <a:r>
              <a:rPr lang="km-KH" dirty="0"/>
              <a:t> យកមកប្រើប្រាស់។ ពាក្យនេះសំដៅទៅលើការធ្វើឱ្យបា្រកដថា ក្រុមហ៊ុនគោរពសិទ្ធិមនុស្ស បរិស្ថាន និងអាកាសធាតុនៅពេលអនុវត្តអាជីវកម្ម។”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dirty="0"/>
              <a:t> </a:t>
            </a:r>
          </a:p>
          <a:p>
            <a:r>
              <a:rPr lang="km-KH" dirty="0"/>
              <a:t>នៅក្នុងស្លាយបន្ទាប់ទៀត យើងនឹងពិនិត្យមើលលើសាវតារផ្នែកទ្រឹស្ដីសំខាន់ៗ។ ផ្នែកនេះ គឺរាងវែងបន្ដិច ហើយអ្នកអាចបង្រួញឱ្យខ្លីបាន អាស្រ័យទៅតាមអ្នកចូលរួម និងចំណាប់អារម្មណ៍របស់ក្រុម។ សូមរក្សាផ្នែកនេះឱ្យបានខ្លីបំផុតតាមដែលអាចធ្វើបាន។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ទូរសព្ទដែលអ្នកប្រើ ប៊ិចដែលអ្នកយកមកសរសេរ សម្លៀកបំពាក់ដែលអ្នកស្លៀកពាក់ ឬសូម្បីតែសម្លដែលអ្នកហូប៖ ធាតុផ្សំនៃផលិតផលទាំងនេះមួយផ្នែក ឬអាចទាំងស្រុង គឺមានប្រភពមកពីក្រៅប្រទេស។ ផលវិបាកនៃការបរិភោគរបស់យើងគឺអាចបង្កជាគ្រោះមហន្តរាយធំធេងសម្រាប់អ្នកដែលកំពុងធ្វើការក្នុងសង្វាក់តម្លៃ អ្នកដែលកំពុងរស់នៅក្បែរខាងគ្រឹះស្ថានផលិតកម្ម បរិស្ថាន ឬអាកាសធាតុ។ </a:t>
            </a:r>
          </a:p>
          <a:p>
            <a:r>
              <a:rPr lang="km-KH" dirty="0"/>
              <a:t>ឧទាហរណ៍មួយចំនួនមានដូចជា​៖ ការដួលរលំអាគារ </a:t>
            </a:r>
            <a:r>
              <a:rPr lang="en-US" dirty="0"/>
              <a:t>Rana Plaza </a:t>
            </a:r>
            <a:r>
              <a:rPr lang="km-KH" dirty="0"/>
              <a:t>ក្នុងឆ្នាំ២០១៣​ ដែលបាននាំឱ្យមនុស្សជាងមួយពាន់នាក់បានស្លាប់ កុមារធ្វើការនៅកន្លែងទាញយករ៉ែបែបសិប្បកម្ម រណ្ដៅរ៉ែដែលបង្កឱ្យមានការបាត់បង់ព្រៃឈើ  លក្ខខណ្ឌការងារគ្មានសុវត្ថិភាពនៅក្នុងរោងចក្រ និងការបំពុលបរិស្ថានបង្កឡើងដោយឧហ្សាកម្ម ដែលធ្វើឱ្យប្រជាជននៅក្នុងភូមិក្បែរៗនោះធ្លាក់ខ្លួនឈឺ ឬឆាប់ស្លាប់។”</a:t>
            </a:r>
            <a:endParaRPr lang="en-US" b="1" u="sn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30000"/>
              </a:lnSpc>
            </a:pPr>
            <a:r>
              <a:rPr lang="km-KH" b="1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តើ​ត្រូវ​ធ្វើ​អ្វី​៖</a:t>
            </a:r>
            <a:r>
              <a:rPr lang="en-US" b="1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នៅក្នុងស្លាយបន្ទាប់ទៀត យើងនឹងពិនិត្យមើលលើសាវតារផ្នែកទ្រឹស្ដីសំខាន់ៗ។ ផ្នែកនេះ គឺរាងវែងបន្ដិច ហើយអ្នកអាចបង្រួញឱ្យខ្លីបាន អាស្រ័យទៅតាមអ្នកចូលរួម និងចំណាប់អារម្មណ៍របស់ក្រុម។ សូមរក្សាផ្នែកនេះឱ្យបានខ្លីបំផុតតាមដែលអាចធ្វើបាន។</a:t>
            </a:r>
            <a:r>
              <a:rPr lang="en-US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 </a:t>
            </a:r>
          </a:p>
          <a:p>
            <a:pPr>
              <a:lnSpc>
                <a:spcPct val="130000"/>
              </a:lnSpc>
            </a:pPr>
            <a:endParaRPr lang="en-US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>
              <a:lnSpc>
                <a:spcPct val="130000"/>
              </a:lnSpc>
            </a:pPr>
            <a:r>
              <a:rPr lang="km-KH" b="1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តើ​ត្រូវការអ្វីខ្លះ៖</a:t>
            </a:r>
            <a:endParaRPr lang="en-US" b="1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>
              <a:lnSpc>
                <a:spcPct val="130000"/>
              </a:lnSpc>
            </a:pPr>
            <a:r>
              <a:rPr lang="en-US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-</a:t>
            </a:r>
          </a:p>
          <a:p>
            <a:pPr>
              <a:lnSpc>
                <a:spcPct val="130000"/>
              </a:lnSpc>
            </a:pPr>
            <a:endParaRPr lang="en-US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>
              <a:lnSpc>
                <a:spcPct val="130000"/>
              </a:lnSpc>
            </a:pPr>
            <a:r>
              <a:rPr lang="km-KH" b="1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តើ​ត្រូវ​ចែក​រំលែក​អ្វីខ្លះ​ជាមួយ​អ្នកចូលរួម​៖</a:t>
            </a:r>
            <a:endParaRPr lang="en-US" b="1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>
              <a:lnSpc>
                <a:spcPct val="130000"/>
              </a:lnSpc>
            </a:pPr>
            <a:r>
              <a:rPr lang="en-US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“</a:t>
            </a:r>
            <a:r>
              <a:rPr lang="km-KH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អាជីវកម្មនានាមានប្រតិបត្តិការជាលក្ខណៈអន្តរជាតិកាន់តែច្រើនឡើងៗ។ ស្ទើរពុំមានសង្វាក់តម្លៃណាមួយដែលមិនមានតួអង្គអន្តរជាតិណាស់។ យើងអាចនិយាយម្យ៉ាងទៀតថា ប្រព័ន្ធយុត្តិធម៌ គឺភាគច្រើននៅតែត្រូវបានរៀបចំនៅថ្នាក់ជាតិ (ឬពេលខ្លះមានលក្ខណៈតំបន់មួយផ្នែក ដូចជានៅសហគមន៍អឺរ៉ុបជាដើម)។ ចំណុចនេះបាននាំឱ្យមានគម្លាតផ្នែកអភិបាលកិច្ច៖ អាជីវកម្មអាចត្រូវបានចាប់ឱ្យមានគណនេយ្យភាពសម្រាប់ផលប៉ះពាល់អវិជ្ជមានមកលើសិទ្ធិមនុស្សបង្កឡើងដោយសកម្មភាពរបស់ខ្លួនក្នុងប្រទេសកំណើតរបស់ខ្លួន ប៉ុន្តែពុំត្រូវបានចាត់ឱ្យមានគណនេយ្យភាពនៅពេលពួកគេសម្រេចចិត្តផ្លាស់ប្តូរសកម្មភាពអាជីវកម្មរបស់ពួកគេមួយចំនួនយកទៅធ្វើនៅប្រទេសដទៃដែលមានប្រព័ន្ធយុត្តិធម៌មិនសូវដំណើរការបានល្អ។”</a:t>
            </a:r>
            <a:endParaRPr lang="en-US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Khmer OS Muol Light" panose="02000500000000020004" pitchFamily="2" charset="0"/>
                <a:cs typeface="Khmer OS Muol Light" panose="0200050000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752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65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3253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6643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9660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8799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9854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538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4823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9240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87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512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Khmer OS Muol Light" panose="02000500000000020004" pitchFamily="2" charset="0"/>
          <a:ea typeface="+mj-ea"/>
          <a:cs typeface="Khmer OS Muol Light" panose="02000500000000020004" pitchFamily="2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8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5.png"/><Relationship Id="rId10" Type="http://schemas.openxmlformats.org/officeDocument/2006/relationships/image" Target="../media/image11.png"/><Relationship Id="rId4" Type="http://schemas.openxmlformats.org/officeDocument/2006/relationships/image" Target="../media/image39.png"/><Relationship Id="rId9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2.svg"/><Relationship Id="rId18" Type="http://schemas.openxmlformats.org/officeDocument/2006/relationships/image" Target="../media/image57.png"/><Relationship Id="rId26" Type="http://schemas.openxmlformats.org/officeDocument/2006/relationships/image" Target="../media/image65.png"/><Relationship Id="rId3" Type="http://schemas.openxmlformats.org/officeDocument/2006/relationships/image" Target="../media/image11.png"/><Relationship Id="rId21" Type="http://schemas.openxmlformats.org/officeDocument/2006/relationships/image" Target="../media/image60.svg"/><Relationship Id="rId7" Type="http://schemas.openxmlformats.org/officeDocument/2006/relationships/image" Target="../media/image46.svg"/><Relationship Id="rId12" Type="http://schemas.openxmlformats.org/officeDocument/2006/relationships/image" Target="../media/image51.png"/><Relationship Id="rId17" Type="http://schemas.openxmlformats.org/officeDocument/2006/relationships/image" Target="../media/image56.svg"/><Relationship Id="rId25" Type="http://schemas.openxmlformats.org/officeDocument/2006/relationships/image" Target="../media/image64.svg"/><Relationship Id="rId33" Type="http://schemas.openxmlformats.org/officeDocument/2006/relationships/image" Target="../media/image72.sv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55.png"/><Relationship Id="rId20" Type="http://schemas.openxmlformats.org/officeDocument/2006/relationships/image" Target="../media/image59.png"/><Relationship Id="rId29" Type="http://schemas.openxmlformats.org/officeDocument/2006/relationships/image" Target="../media/image6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11" Type="http://schemas.openxmlformats.org/officeDocument/2006/relationships/image" Target="../media/image50.svg"/><Relationship Id="rId24" Type="http://schemas.openxmlformats.org/officeDocument/2006/relationships/image" Target="../media/image63.png"/><Relationship Id="rId32" Type="http://schemas.openxmlformats.org/officeDocument/2006/relationships/image" Target="../media/image71.png"/><Relationship Id="rId5" Type="http://schemas.openxmlformats.org/officeDocument/2006/relationships/image" Target="../media/image44.svg"/><Relationship Id="rId15" Type="http://schemas.openxmlformats.org/officeDocument/2006/relationships/image" Target="../media/image54.svg"/><Relationship Id="rId23" Type="http://schemas.openxmlformats.org/officeDocument/2006/relationships/image" Target="../media/image62.svg"/><Relationship Id="rId28" Type="http://schemas.openxmlformats.org/officeDocument/2006/relationships/image" Target="../media/image67.png"/><Relationship Id="rId10" Type="http://schemas.openxmlformats.org/officeDocument/2006/relationships/image" Target="../media/image49.png"/><Relationship Id="rId19" Type="http://schemas.openxmlformats.org/officeDocument/2006/relationships/image" Target="../media/image58.svg"/><Relationship Id="rId31" Type="http://schemas.openxmlformats.org/officeDocument/2006/relationships/image" Target="../media/image70.svg"/><Relationship Id="rId4" Type="http://schemas.openxmlformats.org/officeDocument/2006/relationships/image" Target="../media/image43.png"/><Relationship Id="rId9" Type="http://schemas.openxmlformats.org/officeDocument/2006/relationships/image" Target="../media/image48.svg"/><Relationship Id="rId14" Type="http://schemas.openxmlformats.org/officeDocument/2006/relationships/image" Target="../media/image53.png"/><Relationship Id="rId22" Type="http://schemas.openxmlformats.org/officeDocument/2006/relationships/image" Target="../media/image61.png"/><Relationship Id="rId27" Type="http://schemas.openxmlformats.org/officeDocument/2006/relationships/image" Target="../media/image66.svg"/><Relationship Id="rId30" Type="http://schemas.openxmlformats.org/officeDocument/2006/relationships/image" Target="../media/image69.png"/><Relationship Id="rId8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svg"/><Relationship Id="rId5" Type="http://schemas.openxmlformats.org/officeDocument/2006/relationships/image" Target="../media/image76.png"/><Relationship Id="rId4" Type="http://schemas.openxmlformats.org/officeDocument/2006/relationships/image" Target="../media/image75.svg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2.svg"/><Relationship Id="rId18" Type="http://schemas.openxmlformats.org/officeDocument/2006/relationships/image" Target="../media/image57.png"/><Relationship Id="rId26" Type="http://schemas.openxmlformats.org/officeDocument/2006/relationships/image" Target="../media/image65.png"/><Relationship Id="rId3" Type="http://schemas.openxmlformats.org/officeDocument/2006/relationships/image" Target="../media/image11.png"/><Relationship Id="rId21" Type="http://schemas.openxmlformats.org/officeDocument/2006/relationships/image" Target="../media/image60.svg"/><Relationship Id="rId7" Type="http://schemas.openxmlformats.org/officeDocument/2006/relationships/image" Target="../media/image46.svg"/><Relationship Id="rId12" Type="http://schemas.openxmlformats.org/officeDocument/2006/relationships/image" Target="../media/image51.png"/><Relationship Id="rId17" Type="http://schemas.openxmlformats.org/officeDocument/2006/relationships/image" Target="../media/image56.svg"/><Relationship Id="rId25" Type="http://schemas.openxmlformats.org/officeDocument/2006/relationships/image" Target="../media/image64.svg"/><Relationship Id="rId33" Type="http://schemas.openxmlformats.org/officeDocument/2006/relationships/image" Target="../media/image72.sv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55.png"/><Relationship Id="rId20" Type="http://schemas.openxmlformats.org/officeDocument/2006/relationships/image" Target="../media/image59.png"/><Relationship Id="rId29" Type="http://schemas.openxmlformats.org/officeDocument/2006/relationships/image" Target="../media/image6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11" Type="http://schemas.openxmlformats.org/officeDocument/2006/relationships/image" Target="../media/image50.svg"/><Relationship Id="rId24" Type="http://schemas.openxmlformats.org/officeDocument/2006/relationships/image" Target="../media/image63.png"/><Relationship Id="rId32" Type="http://schemas.openxmlformats.org/officeDocument/2006/relationships/image" Target="../media/image71.png"/><Relationship Id="rId5" Type="http://schemas.openxmlformats.org/officeDocument/2006/relationships/image" Target="../media/image44.svg"/><Relationship Id="rId15" Type="http://schemas.openxmlformats.org/officeDocument/2006/relationships/image" Target="../media/image54.svg"/><Relationship Id="rId23" Type="http://schemas.openxmlformats.org/officeDocument/2006/relationships/image" Target="../media/image62.svg"/><Relationship Id="rId28" Type="http://schemas.openxmlformats.org/officeDocument/2006/relationships/image" Target="../media/image67.png"/><Relationship Id="rId10" Type="http://schemas.openxmlformats.org/officeDocument/2006/relationships/image" Target="../media/image49.png"/><Relationship Id="rId19" Type="http://schemas.openxmlformats.org/officeDocument/2006/relationships/image" Target="../media/image58.svg"/><Relationship Id="rId31" Type="http://schemas.openxmlformats.org/officeDocument/2006/relationships/image" Target="../media/image70.svg"/><Relationship Id="rId4" Type="http://schemas.openxmlformats.org/officeDocument/2006/relationships/image" Target="../media/image43.png"/><Relationship Id="rId9" Type="http://schemas.openxmlformats.org/officeDocument/2006/relationships/image" Target="../media/image48.svg"/><Relationship Id="rId14" Type="http://schemas.openxmlformats.org/officeDocument/2006/relationships/image" Target="../media/image53.png"/><Relationship Id="rId22" Type="http://schemas.openxmlformats.org/officeDocument/2006/relationships/image" Target="../media/image61.png"/><Relationship Id="rId27" Type="http://schemas.openxmlformats.org/officeDocument/2006/relationships/image" Target="../media/image66.svg"/><Relationship Id="rId30" Type="http://schemas.openxmlformats.org/officeDocument/2006/relationships/image" Target="../media/image69.png"/><Relationship Id="rId8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9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svg"/><Relationship Id="rId4" Type="http://schemas.openxmlformats.org/officeDocument/2006/relationships/image" Target="../media/image8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svg"/><Relationship Id="rId4" Type="http://schemas.openxmlformats.org/officeDocument/2006/relationships/image" Target="../media/image8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svg"/><Relationship Id="rId13" Type="http://schemas.openxmlformats.org/officeDocument/2006/relationships/image" Target="../media/image95.png"/><Relationship Id="rId3" Type="http://schemas.openxmlformats.org/officeDocument/2006/relationships/image" Target="../media/image11.png"/><Relationship Id="rId7" Type="http://schemas.openxmlformats.org/officeDocument/2006/relationships/image" Target="../media/image91.png"/><Relationship Id="rId12" Type="http://schemas.openxmlformats.org/officeDocument/2006/relationships/image" Target="../media/image21.sv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11" Type="http://schemas.openxmlformats.org/officeDocument/2006/relationships/image" Target="../media/image20.png"/><Relationship Id="rId5" Type="http://schemas.openxmlformats.org/officeDocument/2006/relationships/image" Target="../media/image18.png"/><Relationship Id="rId10" Type="http://schemas.openxmlformats.org/officeDocument/2006/relationships/image" Target="../media/image94.svg"/><Relationship Id="rId4" Type="http://schemas.openxmlformats.org/officeDocument/2006/relationships/image" Target="../media/image90.png"/><Relationship Id="rId9" Type="http://schemas.openxmlformats.org/officeDocument/2006/relationships/image" Target="../media/image93.png"/><Relationship Id="rId14" Type="http://schemas.openxmlformats.org/officeDocument/2006/relationships/image" Target="../media/image96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2.svg"/><Relationship Id="rId4" Type="http://schemas.openxmlformats.org/officeDocument/2006/relationships/image" Target="../media/image10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2.svg"/><Relationship Id="rId4" Type="http://schemas.openxmlformats.org/officeDocument/2006/relationships/image" Target="../media/image10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04.pn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svg"/><Relationship Id="rId18" Type="http://schemas.openxmlformats.org/officeDocument/2006/relationships/image" Target="../media/image32.png"/><Relationship Id="rId3" Type="http://schemas.openxmlformats.org/officeDocument/2006/relationships/image" Target="../media/image11.png"/><Relationship Id="rId7" Type="http://schemas.openxmlformats.org/officeDocument/2006/relationships/image" Target="../media/image21.svg"/><Relationship Id="rId12" Type="http://schemas.openxmlformats.org/officeDocument/2006/relationships/image" Target="../media/image26.png"/><Relationship Id="rId17" Type="http://schemas.openxmlformats.org/officeDocument/2006/relationships/image" Target="../media/image31.sv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svg"/><Relationship Id="rId5" Type="http://schemas.openxmlformats.org/officeDocument/2006/relationships/image" Target="../media/image19.svg"/><Relationship Id="rId15" Type="http://schemas.openxmlformats.org/officeDocument/2006/relationships/image" Target="../media/image29.svg"/><Relationship Id="rId10" Type="http://schemas.openxmlformats.org/officeDocument/2006/relationships/image" Target="../media/image24.png"/><Relationship Id="rId19" Type="http://schemas.openxmlformats.org/officeDocument/2006/relationships/image" Target="../media/image33.svg"/><Relationship Id="rId4" Type="http://schemas.openxmlformats.org/officeDocument/2006/relationships/image" Target="../media/image18.png"/><Relationship Id="rId9" Type="http://schemas.openxmlformats.org/officeDocument/2006/relationships/image" Target="../media/image23.svg"/><Relationship Id="rId1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1559" y="-146709"/>
            <a:ext cx="18339559" cy="9910065"/>
          </a:xfrm>
          <a:custGeom>
            <a:avLst/>
            <a:gdLst/>
            <a:ahLst/>
            <a:cxnLst/>
            <a:rect l="l" t="t" r="r" b="b"/>
            <a:pathLst>
              <a:path w="18339559" h="9910065">
                <a:moveTo>
                  <a:pt x="0" y="0"/>
                </a:moveTo>
                <a:lnTo>
                  <a:pt x="18339559" y="0"/>
                </a:lnTo>
                <a:lnTo>
                  <a:pt x="18339559" y="9910065"/>
                </a:lnTo>
                <a:lnTo>
                  <a:pt x="0" y="991006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4832" b="-14832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-54823" y="2156191"/>
            <a:ext cx="18339559" cy="8344951"/>
          </a:xfrm>
          <a:custGeom>
            <a:avLst/>
            <a:gdLst/>
            <a:ahLst/>
            <a:cxnLst/>
            <a:rect l="l" t="t" r="r" b="b"/>
            <a:pathLst>
              <a:path w="18287871" h="8344951">
                <a:moveTo>
                  <a:pt x="0" y="0"/>
                </a:moveTo>
                <a:lnTo>
                  <a:pt x="18287871" y="0"/>
                </a:lnTo>
                <a:lnTo>
                  <a:pt x="18287871" y="8344951"/>
                </a:lnTo>
                <a:lnTo>
                  <a:pt x="0" y="834495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76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-44830" y="8904617"/>
            <a:ext cx="18339559" cy="1596525"/>
            <a:chOff x="0" y="0"/>
            <a:chExt cx="4830172" cy="36032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830172" cy="360321"/>
            </a:xfrm>
            <a:custGeom>
              <a:avLst/>
              <a:gdLst/>
              <a:ahLst/>
              <a:cxnLst/>
              <a:rect l="l" t="t" r="r" b="b"/>
              <a:pathLst>
                <a:path w="4830172" h="360321">
                  <a:moveTo>
                    <a:pt x="0" y="0"/>
                  </a:moveTo>
                  <a:lnTo>
                    <a:pt x="4830172" y="0"/>
                  </a:lnTo>
                  <a:lnTo>
                    <a:pt x="4830172" y="360321"/>
                  </a:lnTo>
                  <a:lnTo>
                    <a:pt x="0" y="3603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4830172" cy="42699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6672328" y="8690474"/>
            <a:ext cx="11615672" cy="1824956"/>
            <a:chOff x="0" y="0"/>
            <a:chExt cx="15487563" cy="2433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0333814" cy="2433275"/>
            </a:xfrm>
            <a:custGeom>
              <a:avLst/>
              <a:gdLst/>
              <a:ahLst/>
              <a:cxnLst/>
              <a:rect l="l" t="t" r="r" b="b"/>
              <a:pathLst>
                <a:path w="10333814" h="2433275">
                  <a:moveTo>
                    <a:pt x="0" y="0"/>
                  </a:moveTo>
                  <a:lnTo>
                    <a:pt x="10333814" y="0"/>
                  </a:lnTo>
                  <a:lnTo>
                    <a:pt x="10333814" y="2433275"/>
                  </a:lnTo>
                  <a:lnTo>
                    <a:pt x="0" y="243327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10"/>
            <p:cNvSpPr/>
            <p:nvPr/>
          </p:nvSpPr>
          <p:spPr>
            <a:xfrm>
              <a:off x="10590500" y="387084"/>
              <a:ext cx="4897063" cy="2046191"/>
            </a:xfrm>
            <a:custGeom>
              <a:avLst/>
              <a:gdLst/>
              <a:ahLst/>
              <a:cxnLst/>
              <a:rect l="l" t="t" r="r" b="b"/>
              <a:pathLst>
                <a:path w="4897063" h="2046191">
                  <a:moveTo>
                    <a:pt x="0" y="0"/>
                  </a:moveTo>
                  <a:lnTo>
                    <a:pt x="4897063" y="0"/>
                  </a:lnTo>
                  <a:lnTo>
                    <a:pt x="4897063" y="2046191"/>
                  </a:lnTo>
                  <a:lnTo>
                    <a:pt x="0" y="20461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143000" y="5705679"/>
            <a:ext cx="16639515" cy="21236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ការបណ្ដុះបណ្ដាលអំពីនីតិវិធីត្រួតពិនិត្យភាពត្រឹមត្រូវផ្នែកសិទ្ធិមនុស្ស និងបរិស្ថានសម្រាប់សហជីព</a:t>
            </a:r>
            <a:r>
              <a:rPr lang="nl-NL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(HREDD)</a:t>
            </a:r>
            <a:endParaRPr kumimoji="0" lang="en-US" sz="4800" i="0" u="none" strike="noStrike" kern="1200" cap="none" spc="0" normalizeH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DA722308-DCEB-B9B8-7DF2-D4E16F524887}"/>
              </a:ext>
            </a:extLst>
          </p:cNvPr>
          <p:cNvSpPr txBox="1"/>
          <p:nvPr/>
        </p:nvSpPr>
        <p:spPr>
          <a:xfrm>
            <a:off x="1600200" y="8071114"/>
            <a:ext cx="10732584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14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"/>
                <a:cs typeface="Khmer OS Muol Light" panose="02000500000000020004" pitchFamily="2" charset="0"/>
                <a:sym typeface="Graphik"/>
              </a:rPr>
              <a:t>សិក្ខាសាលា​ថ្នាក់ជាតិ</a:t>
            </a:r>
            <a:endParaRPr kumimoji="0" lang="en-US" sz="414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uol Light" panose="02000500000000020004" pitchFamily="2" charset="0"/>
              <a:ea typeface="Graphik"/>
              <a:cs typeface="Khmer OS Muol Light" panose="02000500000000020004" pitchFamily="2" charset="0"/>
              <a:sym typeface="Graphik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0599"/>
            <a:ext cx="14991287" cy="949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en-US" sz="5900">
                <a:solidFill>
                  <a:srgbClr val="FBBC43"/>
                </a:solidFill>
                <a:latin typeface="Graphik Bold"/>
                <a:ea typeface="Graphik Bold"/>
                <a:cs typeface="Graphik Bold"/>
                <a:sym typeface="Graphik Bold"/>
              </a:rPr>
              <a:t>HREDD </a:t>
            </a:r>
            <a:r>
              <a:rPr lang="en-US" sz="5900">
                <a:solidFill>
                  <a:srgbClr val="FFFFFF"/>
                </a:solidFill>
                <a:latin typeface="Graphik Bold"/>
                <a:ea typeface="Graphik Bold"/>
                <a:cs typeface="Graphik Bold"/>
                <a:sym typeface="Graphik Bold"/>
              </a:rPr>
              <a:t>- UNGPs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5437857" y="277192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5" name="Freeform 5"/>
          <p:cNvSpPr/>
          <p:nvPr/>
        </p:nvSpPr>
        <p:spPr>
          <a:xfrm>
            <a:off x="1028700" y="2816861"/>
            <a:ext cx="12137057" cy="6786495"/>
          </a:xfrm>
          <a:custGeom>
            <a:avLst/>
            <a:gdLst/>
            <a:ahLst/>
            <a:cxnLst/>
            <a:rect l="l" t="t" r="r" b="b"/>
            <a:pathLst>
              <a:path w="12137057" h="6786495">
                <a:moveTo>
                  <a:pt x="0" y="0"/>
                </a:moveTo>
                <a:lnTo>
                  <a:pt x="12137057" y="0"/>
                </a:lnTo>
                <a:lnTo>
                  <a:pt x="12137057" y="6786496"/>
                </a:lnTo>
                <a:lnTo>
                  <a:pt x="0" y="67864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 rot="707784">
            <a:off x="11930422" y="2582764"/>
            <a:ext cx="4815148" cy="6808304"/>
          </a:xfrm>
          <a:custGeom>
            <a:avLst/>
            <a:gdLst/>
            <a:ahLst/>
            <a:cxnLst/>
            <a:rect l="l" t="t" r="r" b="b"/>
            <a:pathLst>
              <a:path w="4815148" h="6808304">
                <a:moveTo>
                  <a:pt x="0" y="0"/>
                </a:moveTo>
                <a:lnTo>
                  <a:pt x="4815148" y="0"/>
                </a:lnTo>
                <a:lnTo>
                  <a:pt x="4815148" y="6808304"/>
                </a:lnTo>
                <a:lnTo>
                  <a:pt x="0" y="68083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04773" y="281323"/>
            <a:ext cx="13949797" cy="17096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4400" dirty="0">
                <a:solidFill>
                  <a:srgbClr val="FFC000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HREDD </a:t>
            </a:r>
            <a:r>
              <a:rPr lang="km-KH" sz="4400" dirty="0">
                <a:solidFill>
                  <a:srgbClr val="FFC000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៖ </a:t>
            </a:r>
            <a:r>
              <a:rPr lang="km-KH" sz="4400" dirty="0">
                <a:solidFill>
                  <a:schemeClr val="bg1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ក្របខណ្ឌការងារអង្គការសហប្រជាជាតិស្ដីពី </a:t>
            </a:r>
            <a:r>
              <a:rPr lang="en-US" sz="4400" dirty="0">
                <a:solidFill>
                  <a:schemeClr val="bg1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BHR</a:t>
            </a:r>
            <a:endParaRPr lang="km-KH" sz="4400" dirty="0">
              <a:solidFill>
                <a:schemeClr val="bg1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  <p:grpSp>
        <p:nvGrpSpPr>
          <p:cNvPr id="6" name="Group 3">
            <a:extLst>
              <a:ext uri="{FF2B5EF4-FFF2-40B4-BE49-F238E27FC236}">
                <a16:creationId xmlns:a16="http://schemas.microsoft.com/office/drawing/2014/main" id="{CFF89058-75D8-42DB-B485-CA18488B22E1}"/>
              </a:ext>
            </a:extLst>
          </p:cNvPr>
          <p:cNvGrpSpPr/>
          <p:nvPr/>
        </p:nvGrpSpPr>
        <p:grpSpPr>
          <a:xfrm>
            <a:off x="15294949" y="277192"/>
            <a:ext cx="2403574" cy="2403574"/>
            <a:chOff x="0" y="0"/>
            <a:chExt cx="812800" cy="812800"/>
          </a:xfrm>
        </p:grpSpPr>
        <p:sp>
          <p:nvSpPr>
            <p:cNvPr id="7" name="Freeform 4">
              <a:extLst>
                <a:ext uri="{FF2B5EF4-FFF2-40B4-BE49-F238E27FC236}">
                  <a16:creationId xmlns:a16="http://schemas.microsoft.com/office/drawing/2014/main" id="{B537BDE4-B2B3-4323-92A2-FEDE3FF1637C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8" name="Freeform 5">
            <a:extLst>
              <a:ext uri="{FF2B5EF4-FFF2-40B4-BE49-F238E27FC236}">
                <a16:creationId xmlns:a16="http://schemas.microsoft.com/office/drawing/2014/main" id="{9D99E1B6-1904-4B72-B80E-BE7740479236}"/>
              </a:ext>
            </a:extLst>
          </p:cNvPr>
          <p:cNvSpPr/>
          <p:nvPr/>
        </p:nvSpPr>
        <p:spPr>
          <a:xfrm>
            <a:off x="3473809" y="2520159"/>
            <a:ext cx="11340383" cy="6896282"/>
          </a:xfrm>
          <a:custGeom>
            <a:avLst/>
            <a:gdLst/>
            <a:ahLst/>
            <a:cxnLst/>
            <a:rect l="l" t="t" r="r" b="b"/>
            <a:pathLst>
              <a:path w="11340383" h="6896282">
                <a:moveTo>
                  <a:pt x="0" y="0"/>
                </a:moveTo>
                <a:lnTo>
                  <a:pt x="11340382" y="0"/>
                </a:lnTo>
                <a:lnTo>
                  <a:pt x="11340382" y="6896282"/>
                </a:lnTo>
                <a:lnTo>
                  <a:pt x="0" y="68962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4343"/>
            </a:stretch>
          </a:blipFill>
        </p:spPr>
        <p:txBody>
          <a:bodyPr/>
          <a:lstStyle/>
          <a:p>
            <a:endParaRPr lang="nl-NL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B34B8A4-E289-45A8-9B9A-1FFB48671881}"/>
              </a:ext>
            </a:extLst>
          </p:cNvPr>
          <p:cNvSpPr/>
          <p:nvPr/>
        </p:nvSpPr>
        <p:spPr>
          <a:xfrm>
            <a:off x="6790267" y="3200400"/>
            <a:ext cx="3759200" cy="609600"/>
          </a:xfrm>
          <a:custGeom>
            <a:avLst/>
            <a:gdLst>
              <a:gd name="connsiteX0" fmla="*/ 762000 w 3759200"/>
              <a:gd name="connsiteY0" fmla="*/ 16933 h 609600"/>
              <a:gd name="connsiteX1" fmla="*/ 0 w 3759200"/>
              <a:gd name="connsiteY1" fmla="*/ 592667 h 609600"/>
              <a:gd name="connsiteX2" fmla="*/ 152400 w 3759200"/>
              <a:gd name="connsiteY2" fmla="*/ 592667 h 609600"/>
              <a:gd name="connsiteX3" fmla="*/ 3759200 w 3759200"/>
              <a:gd name="connsiteY3" fmla="*/ 609600 h 609600"/>
              <a:gd name="connsiteX4" fmla="*/ 3318933 w 3759200"/>
              <a:gd name="connsiteY4" fmla="*/ 0 h 609600"/>
              <a:gd name="connsiteX5" fmla="*/ 762000 w 3759200"/>
              <a:gd name="connsiteY5" fmla="*/ 16933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59200" h="609600">
                <a:moveTo>
                  <a:pt x="762000" y="16933"/>
                </a:moveTo>
                <a:lnTo>
                  <a:pt x="0" y="592667"/>
                </a:lnTo>
                <a:lnTo>
                  <a:pt x="152400" y="592667"/>
                </a:lnTo>
                <a:lnTo>
                  <a:pt x="3759200" y="609600"/>
                </a:lnTo>
                <a:lnTo>
                  <a:pt x="3318933" y="0"/>
                </a:lnTo>
                <a:lnTo>
                  <a:pt x="762000" y="16933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28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សិទ្ធិមនុស្ស</a:t>
            </a:r>
            <a:endParaRPr lang="en-US" sz="28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77AD1F5-336D-45C3-93EF-233926D9CF0D}"/>
              </a:ext>
            </a:extLst>
          </p:cNvPr>
          <p:cNvSpPr/>
          <p:nvPr/>
        </p:nvSpPr>
        <p:spPr>
          <a:xfrm>
            <a:off x="4876800" y="4305300"/>
            <a:ext cx="2057400" cy="609600"/>
          </a:xfrm>
          <a:prstGeom prst="roundRect">
            <a:avLst/>
          </a:prstGeom>
          <a:solidFill>
            <a:srgbClr val="D7A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049B73B-8F82-4337-83B8-27FCFBB8B74F}"/>
              </a:ext>
            </a:extLst>
          </p:cNvPr>
          <p:cNvSpPr/>
          <p:nvPr/>
        </p:nvSpPr>
        <p:spPr>
          <a:xfrm>
            <a:off x="7867292" y="4305300"/>
            <a:ext cx="2057400" cy="609600"/>
          </a:xfrm>
          <a:prstGeom prst="roundRect">
            <a:avLst/>
          </a:prstGeom>
          <a:solidFill>
            <a:srgbClr val="D7A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A978027-F682-43BA-8D9B-EF7E962C23EB}"/>
              </a:ext>
            </a:extLst>
          </p:cNvPr>
          <p:cNvSpPr/>
          <p:nvPr/>
        </p:nvSpPr>
        <p:spPr>
          <a:xfrm>
            <a:off x="10902592" y="4311116"/>
            <a:ext cx="2057400" cy="609600"/>
          </a:xfrm>
          <a:prstGeom prst="roundRect">
            <a:avLst/>
          </a:prstGeom>
          <a:solidFill>
            <a:srgbClr val="D7A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BF4B7DF-86E3-4BB3-9299-307E8452A0FB}"/>
              </a:ext>
            </a:extLst>
          </p:cNvPr>
          <p:cNvSpPr txBox="1"/>
          <p:nvPr/>
        </p:nvSpPr>
        <p:spPr>
          <a:xfrm>
            <a:off x="4665739" y="4403786"/>
            <a:ext cx="2667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m-KH" sz="2400" b="1" dirty="0">
                <a:solidFill>
                  <a:schemeClr val="bg1"/>
                </a:solidFill>
                <a:cs typeface="Khmer OS Battambang" panose="02000500000000020004" pitchFamily="2" charset="0"/>
              </a:rPr>
              <a:t>សិទ្ធិមនុស្ស</a:t>
            </a:r>
            <a:endParaRPr lang="en-US" sz="2400" b="1" dirty="0">
              <a:solidFill>
                <a:schemeClr val="bg1"/>
              </a:solidFill>
              <a:cs typeface="Khmer OS Battambang" panose="02000500000000020004" pitchFamily="2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896BC4DA-3D15-4F12-8037-693145ED9FF3}"/>
              </a:ext>
            </a:extLst>
          </p:cNvPr>
          <p:cNvSpPr/>
          <p:nvPr/>
        </p:nvSpPr>
        <p:spPr>
          <a:xfrm>
            <a:off x="4970539" y="5557041"/>
            <a:ext cx="2057400" cy="1616014"/>
          </a:xfrm>
          <a:prstGeom prst="roundRect">
            <a:avLst/>
          </a:prstGeom>
          <a:solidFill>
            <a:srgbClr val="D7A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175C2B4-698A-4344-A9C1-83CC8BA54B70}"/>
              </a:ext>
            </a:extLst>
          </p:cNvPr>
          <p:cNvSpPr/>
          <p:nvPr/>
        </p:nvSpPr>
        <p:spPr>
          <a:xfrm>
            <a:off x="7851898" y="5252763"/>
            <a:ext cx="2057400" cy="1616014"/>
          </a:xfrm>
          <a:prstGeom prst="roundRect">
            <a:avLst/>
          </a:prstGeom>
          <a:solidFill>
            <a:srgbClr val="D7A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F55F34A-C632-414E-B747-331623D003E2}"/>
              </a:ext>
            </a:extLst>
          </p:cNvPr>
          <p:cNvSpPr/>
          <p:nvPr/>
        </p:nvSpPr>
        <p:spPr>
          <a:xfrm>
            <a:off x="10902592" y="5475282"/>
            <a:ext cx="2057400" cy="1616014"/>
          </a:xfrm>
          <a:prstGeom prst="roundRect">
            <a:avLst/>
          </a:prstGeom>
          <a:solidFill>
            <a:srgbClr val="D7A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E8E5D5A-885C-46A3-A168-DD4A12F96569}"/>
              </a:ext>
            </a:extLst>
          </p:cNvPr>
          <p:cNvSpPr txBox="1"/>
          <p:nvPr/>
        </p:nvSpPr>
        <p:spPr>
          <a:xfrm>
            <a:off x="4873476" y="5421550"/>
            <a:ext cx="2154463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2400" dirty="0">
                <a:solidFill>
                  <a:schemeClr val="bg1"/>
                </a:solidFill>
                <a:cs typeface="Khmer OS Battambang" panose="02000500000000020004" pitchFamily="2" charset="0"/>
              </a:rPr>
              <a:t>កាតព្វកិច្ចរបស់</a:t>
            </a:r>
            <a:r>
              <a:rPr lang="km-KH" sz="2400" b="1" dirty="0">
                <a:solidFill>
                  <a:schemeClr val="bg1"/>
                </a:solidFill>
                <a:cs typeface="Khmer OS Battambang" panose="02000500000000020004" pitchFamily="2" charset="0"/>
              </a:rPr>
              <a:t>រដ្ឋ</a:t>
            </a:r>
            <a:r>
              <a:rPr lang="km-KH" sz="2400" dirty="0">
                <a:solidFill>
                  <a:schemeClr val="bg1"/>
                </a:solidFill>
                <a:cs typeface="Khmer OS Battambang" panose="02000500000000020004" pitchFamily="2" charset="0"/>
              </a:rPr>
              <a:t>ក្នុងការការពារ</a:t>
            </a:r>
            <a:endParaRPr lang="en-US" sz="2400" dirty="0">
              <a:solidFill>
                <a:schemeClr val="bg1"/>
              </a:solidFill>
              <a:cs typeface="Khmer OS Battambang" panose="02000500000000020004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9E04DEA-1DB6-4F82-B0F1-37F8D139D41A}"/>
              </a:ext>
            </a:extLst>
          </p:cNvPr>
          <p:cNvSpPr txBox="1"/>
          <p:nvPr/>
        </p:nvSpPr>
        <p:spPr>
          <a:xfrm>
            <a:off x="7602435" y="4453235"/>
            <a:ext cx="2667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m-KH" sz="2400" b="1" dirty="0">
                <a:solidFill>
                  <a:schemeClr val="bg1"/>
                </a:solidFill>
                <a:cs typeface="Khmer OS Battambang" panose="02000500000000020004" pitchFamily="2" charset="0"/>
              </a:rPr>
              <a:t>គោរព</a:t>
            </a:r>
            <a:endParaRPr lang="en-US" sz="2400" b="1" dirty="0">
              <a:solidFill>
                <a:schemeClr val="bg1"/>
              </a:solidFill>
              <a:cs typeface="Khmer OS Battambang" panose="02000500000000020004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9B08A57-FEF4-4710-B832-A645397C4425}"/>
              </a:ext>
            </a:extLst>
          </p:cNvPr>
          <p:cNvSpPr txBox="1"/>
          <p:nvPr/>
        </p:nvSpPr>
        <p:spPr>
          <a:xfrm>
            <a:off x="7696200" y="5457510"/>
            <a:ext cx="2381401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2400" dirty="0">
                <a:solidFill>
                  <a:schemeClr val="bg1"/>
                </a:solidFill>
                <a:cs typeface="Khmer OS Battambang" panose="02000500000000020004" pitchFamily="2" charset="0"/>
              </a:rPr>
              <a:t>ការទទួលខុសត្រូវរបស់</a:t>
            </a:r>
            <a:r>
              <a:rPr lang="km-KH" sz="2400" b="1" dirty="0">
                <a:solidFill>
                  <a:schemeClr val="bg1"/>
                </a:solidFill>
                <a:cs typeface="Khmer OS Battambang" panose="02000500000000020004" pitchFamily="2" charset="0"/>
              </a:rPr>
              <a:t>អាជីវកម្ម</a:t>
            </a:r>
            <a:r>
              <a:rPr lang="km-KH" sz="2400" dirty="0">
                <a:solidFill>
                  <a:schemeClr val="bg1"/>
                </a:solidFill>
                <a:cs typeface="Khmer OS Battambang" panose="02000500000000020004" pitchFamily="2" charset="0"/>
              </a:rPr>
              <a:t>ក្នុងការគោរព</a:t>
            </a:r>
            <a:endParaRPr lang="en-US" sz="2400" dirty="0">
              <a:solidFill>
                <a:schemeClr val="bg1"/>
              </a:solidFill>
              <a:cs typeface="Khmer OS Battambang" panose="02000500000000020004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602A6A3-9BBF-4038-B7E0-4AA008928397}"/>
              </a:ext>
            </a:extLst>
          </p:cNvPr>
          <p:cNvSpPr txBox="1"/>
          <p:nvPr/>
        </p:nvSpPr>
        <p:spPr>
          <a:xfrm>
            <a:off x="10675012" y="5421550"/>
            <a:ext cx="2507588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2400" dirty="0">
                <a:solidFill>
                  <a:schemeClr val="bg1"/>
                </a:solidFill>
                <a:cs typeface="Khmer OS Battambang" panose="02000500000000020004" pitchFamily="2" charset="0"/>
              </a:rPr>
              <a:t>លទ្ធភាពរបស់</a:t>
            </a:r>
            <a:r>
              <a:rPr lang="km-KH" sz="2400" b="1" dirty="0">
                <a:solidFill>
                  <a:schemeClr val="bg1"/>
                </a:solidFill>
                <a:cs typeface="Khmer OS Battambang" panose="02000500000000020004" pitchFamily="2" charset="0"/>
              </a:rPr>
              <a:t>ជនរងគ្រោះ</a:t>
            </a:r>
            <a:r>
              <a:rPr lang="km-KH" sz="2400" dirty="0">
                <a:solidFill>
                  <a:schemeClr val="bg1"/>
                </a:solidFill>
                <a:cs typeface="Khmer OS Battambang" panose="02000500000000020004" pitchFamily="2" charset="0"/>
              </a:rPr>
              <a:t>ដើម្បីទទួលបានសំណង</a:t>
            </a:r>
            <a:endParaRPr lang="en-US" sz="2400" dirty="0">
              <a:solidFill>
                <a:schemeClr val="bg1"/>
              </a:solidFill>
              <a:cs typeface="Khmer OS Battambang" panose="02000500000000020004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3273515-BAE3-46DF-8556-7E76928E0E9F}"/>
              </a:ext>
            </a:extLst>
          </p:cNvPr>
          <p:cNvSpPr txBox="1"/>
          <p:nvPr/>
        </p:nvSpPr>
        <p:spPr>
          <a:xfrm>
            <a:off x="10617721" y="4453234"/>
            <a:ext cx="2667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m-KH" sz="2400" b="1" dirty="0">
                <a:solidFill>
                  <a:schemeClr val="bg1"/>
                </a:solidFill>
                <a:cs typeface="Khmer OS Battambang" panose="02000500000000020004" pitchFamily="2" charset="0"/>
              </a:rPr>
              <a:t>សំណង</a:t>
            </a:r>
            <a:endParaRPr lang="en-US" sz="2400" b="1" dirty="0">
              <a:solidFill>
                <a:schemeClr val="bg1"/>
              </a:solidFill>
              <a:cs typeface="Khmer OS Battambang" panose="02000500000000020004" pitchFamily="2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79872" y="2900278"/>
            <a:ext cx="4351565" cy="6152828"/>
          </a:xfrm>
          <a:custGeom>
            <a:avLst/>
            <a:gdLst/>
            <a:ahLst/>
            <a:cxnLst/>
            <a:rect l="l" t="t" r="r" b="b"/>
            <a:pathLst>
              <a:path w="4351565" h="6152828">
                <a:moveTo>
                  <a:pt x="0" y="0"/>
                </a:moveTo>
                <a:lnTo>
                  <a:pt x="4351565" y="0"/>
                </a:lnTo>
                <a:lnTo>
                  <a:pt x="4351565" y="6152828"/>
                </a:lnTo>
                <a:lnTo>
                  <a:pt x="0" y="615282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11305710" y="2900278"/>
            <a:ext cx="4601245" cy="6152828"/>
          </a:xfrm>
          <a:custGeom>
            <a:avLst/>
            <a:gdLst/>
            <a:ahLst/>
            <a:cxnLst/>
            <a:rect l="l" t="t" r="r" b="b"/>
            <a:pathLst>
              <a:path w="4601245" h="6152828">
                <a:moveTo>
                  <a:pt x="0" y="0"/>
                </a:moveTo>
                <a:lnTo>
                  <a:pt x="4601245" y="0"/>
                </a:lnTo>
                <a:lnTo>
                  <a:pt x="4601245" y="6152828"/>
                </a:lnTo>
                <a:lnTo>
                  <a:pt x="0" y="615282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TextBox 4"/>
          <p:cNvSpPr txBox="1"/>
          <p:nvPr/>
        </p:nvSpPr>
        <p:spPr>
          <a:xfrm>
            <a:off x="405663" y="594121"/>
            <a:ext cx="14991287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5400" dirty="0">
                <a:solidFill>
                  <a:srgbClr val="FBBC43"/>
                </a:solidFill>
                <a:latin typeface="Graphik Bold"/>
              </a:rPr>
              <a:t>HREDD</a:t>
            </a:r>
            <a:r>
              <a:rPr lang="en-US" sz="5400" dirty="0">
                <a:solidFill>
                  <a:srgbClr val="FFFFFF"/>
                </a:solidFill>
                <a:latin typeface="Graphik Bold"/>
              </a:rPr>
              <a:t> - </a:t>
            </a:r>
            <a:r>
              <a:rPr lang="en-US" sz="5400" dirty="0">
                <a:solidFill>
                  <a:srgbClr val="FFFFFF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UNGPs &amp; </a:t>
            </a:r>
            <a:r>
              <a:rPr lang="km-KH" sz="5400" dirty="0">
                <a:solidFill>
                  <a:srgbClr val="FFFFFF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គោលការណ៍ណែនាំ </a:t>
            </a:r>
            <a:r>
              <a:rPr lang="en-US" sz="5400" dirty="0">
                <a:solidFill>
                  <a:srgbClr val="FFFFFF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OECD</a:t>
            </a:r>
            <a:r>
              <a:rPr lang="km-KH" sz="5400" dirty="0">
                <a:solidFill>
                  <a:srgbClr val="FFFFFF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​</a:t>
            </a:r>
            <a:endParaRPr lang="en-US" sz="5400" dirty="0">
              <a:solidFill>
                <a:srgbClr val="FFFFFF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  <p:sp>
        <p:nvSpPr>
          <p:cNvPr id="5" name="AutoShape 5"/>
          <p:cNvSpPr/>
          <p:nvPr/>
        </p:nvSpPr>
        <p:spPr>
          <a:xfrm flipV="1">
            <a:off x="2519157" y="2900653"/>
            <a:ext cx="0" cy="6152453"/>
          </a:xfrm>
          <a:prstGeom prst="line">
            <a:avLst/>
          </a:prstGeom>
          <a:ln w="123825" cap="flat">
            <a:solidFill>
              <a:srgbClr val="FBBC43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NL"/>
          </a:p>
        </p:txBody>
      </p:sp>
      <p:sp>
        <p:nvSpPr>
          <p:cNvPr id="6" name="AutoShape 6"/>
          <p:cNvSpPr/>
          <p:nvPr/>
        </p:nvSpPr>
        <p:spPr>
          <a:xfrm flipV="1">
            <a:off x="8292457" y="2900653"/>
            <a:ext cx="0" cy="6152453"/>
          </a:xfrm>
          <a:prstGeom prst="line">
            <a:avLst/>
          </a:prstGeom>
          <a:ln w="123825" cap="flat">
            <a:solidFill>
              <a:srgbClr val="FBBC43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NL"/>
          </a:p>
        </p:txBody>
      </p:sp>
      <p:sp>
        <p:nvSpPr>
          <p:cNvPr id="7" name="AutoShape 7"/>
          <p:cNvSpPr/>
          <p:nvPr/>
        </p:nvSpPr>
        <p:spPr>
          <a:xfrm>
            <a:off x="9109612" y="4531317"/>
            <a:ext cx="1272833" cy="0"/>
          </a:xfrm>
          <a:prstGeom prst="line">
            <a:avLst/>
          </a:prstGeom>
          <a:ln w="266700" cap="flat">
            <a:solidFill>
              <a:srgbClr val="FBBC43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nl-NL"/>
          </a:p>
        </p:txBody>
      </p:sp>
      <p:sp>
        <p:nvSpPr>
          <p:cNvPr id="8" name="AutoShape 8"/>
          <p:cNvSpPr/>
          <p:nvPr/>
        </p:nvSpPr>
        <p:spPr>
          <a:xfrm>
            <a:off x="9109612" y="7092675"/>
            <a:ext cx="1272833" cy="0"/>
          </a:xfrm>
          <a:prstGeom prst="line">
            <a:avLst/>
          </a:prstGeom>
          <a:ln w="266700" cap="flat">
            <a:solidFill>
              <a:srgbClr val="FBBC43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nl-NL"/>
          </a:p>
        </p:txBody>
      </p:sp>
      <p:grpSp>
        <p:nvGrpSpPr>
          <p:cNvPr id="9" name="Group 9"/>
          <p:cNvGrpSpPr/>
          <p:nvPr/>
        </p:nvGrpSpPr>
        <p:grpSpPr>
          <a:xfrm>
            <a:off x="15294949" y="277192"/>
            <a:ext cx="2403574" cy="2403574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3156807"/>
            <a:ext cx="2097825" cy="2154523"/>
          </a:xfrm>
          <a:custGeom>
            <a:avLst/>
            <a:gdLst/>
            <a:ahLst/>
            <a:cxnLst/>
            <a:rect l="l" t="t" r="r" b="b"/>
            <a:pathLst>
              <a:path w="2097825" h="2154523">
                <a:moveTo>
                  <a:pt x="0" y="0"/>
                </a:moveTo>
                <a:lnTo>
                  <a:pt x="2097825" y="0"/>
                </a:lnTo>
                <a:lnTo>
                  <a:pt x="2097825" y="2154523"/>
                </a:lnTo>
                <a:lnTo>
                  <a:pt x="0" y="215452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4900347" y="3154242"/>
            <a:ext cx="2097825" cy="2154523"/>
          </a:xfrm>
          <a:custGeom>
            <a:avLst/>
            <a:gdLst/>
            <a:ahLst/>
            <a:cxnLst/>
            <a:rect l="l" t="t" r="r" b="b"/>
            <a:pathLst>
              <a:path w="2097825" h="2154523">
                <a:moveTo>
                  <a:pt x="0" y="0"/>
                </a:moveTo>
                <a:lnTo>
                  <a:pt x="2097825" y="0"/>
                </a:lnTo>
                <a:lnTo>
                  <a:pt x="2097825" y="2154523"/>
                </a:lnTo>
                <a:lnTo>
                  <a:pt x="0" y="215452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10109269" y="3212022"/>
            <a:ext cx="2495206" cy="3528057"/>
          </a:xfrm>
          <a:custGeom>
            <a:avLst/>
            <a:gdLst/>
            <a:ahLst/>
            <a:cxnLst/>
            <a:rect l="l" t="t" r="r" b="b"/>
            <a:pathLst>
              <a:path w="2495206" h="3528057">
                <a:moveTo>
                  <a:pt x="0" y="0"/>
                </a:moveTo>
                <a:lnTo>
                  <a:pt x="2495206" y="0"/>
                </a:lnTo>
                <a:lnTo>
                  <a:pt x="2495206" y="3528058"/>
                </a:lnTo>
                <a:lnTo>
                  <a:pt x="0" y="352805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14770693" y="3156807"/>
            <a:ext cx="2633306" cy="3521281"/>
          </a:xfrm>
          <a:custGeom>
            <a:avLst/>
            <a:gdLst/>
            <a:ahLst/>
            <a:cxnLst/>
            <a:rect l="l" t="t" r="r" b="b"/>
            <a:pathLst>
              <a:path w="2633306" h="3521281">
                <a:moveTo>
                  <a:pt x="0" y="0"/>
                </a:moveTo>
                <a:lnTo>
                  <a:pt x="2633306" y="0"/>
                </a:lnTo>
                <a:lnTo>
                  <a:pt x="2633306" y="3521281"/>
                </a:lnTo>
                <a:lnTo>
                  <a:pt x="0" y="352128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>
            <a:off x="10470034" y="8590174"/>
            <a:ext cx="3425702" cy="1336253"/>
          </a:xfrm>
          <a:custGeom>
            <a:avLst/>
            <a:gdLst/>
            <a:ahLst/>
            <a:cxnLst/>
            <a:rect l="l" t="t" r="r" b="b"/>
            <a:pathLst>
              <a:path w="3425702" h="1336253">
                <a:moveTo>
                  <a:pt x="0" y="0"/>
                </a:moveTo>
                <a:lnTo>
                  <a:pt x="3425702" y="0"/>
                </a:lnTo>
                <a:lnTo>
                  <a:pt x="3425702" y="1336252"/>
                </a:lnTo>
                <a:lnTo>
                  <a:pt x="0" y="133625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37280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/>
          <p:nvPr/>
        </p:nvSpPr>
        <p:spPr>
          <a:xfrm>
            <a:off x="4900347" y="7471129"/>
            <a:ext cx="3425702" cy="1613395"/>
          </a:xfrm>
          <a:custGeom>
            <a:avLst/>
            <a:gdLst/>
            <a:ahLst/>
            <a:cxnLst/>
            <a:rect l="l" t="t" r="r" b="b"/>
            <a:pathLst>
              <a:path w="3425702" h="1613395">
                <a:moveTo>
                  <a:pt x="0" y="0"/>
                </a:moveTo>
                <a:lnTo>
                  <a:pt x="3425702" y="0"/>
                </a:lnTo>
                <a:lnTo>
                  <a:pt x="3425702" y="1613395"/>
                </a:lnTo>
                <a:lnTo>
                  <a:pt x="0" y="161339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Freeform 8"/>
          <p:cNvSpPr/>
          <p:nvPr/>
        </p:nvSpPr>
        <p:spPr>
          <a:xfrm>
            <a:off x="1028700" y="6422844"/>
            <a:ext cx="3119231" cy="1613395"/>
          </a:xfrm>
          <a:custGeom>
            <a:avLst/>
            <a:gdLst/>
            <a:ahLst/>
            <a:cxnLst/>
            <a:rect l="l" t="t" r="r" b="b"/>
            <a:pathLst>
              <a:path w="3119231" h="1613395">
                <a:moveTo>
                  <a:pt x="0" y="0"/>
                </a:moveTo>
                <a:lnTo>
                  <a:pt x="3119231" y="0"/>
                </a:lnTo>
                <a:lnTo>
                  <a:pt x="3119231" y="1613395"/>
                </a:lnTo>
                <a:lnTo>
                  <a:pt x="0" y="161339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12" name="Group 12"/>
          <p:cNvGrpSpPr/>
          <p:nvPr/>
        </p:nvGrpSpPr>
        <p:grpSpPr>
          <a:xfrm>
            <a:off x="3546817" y="3852053"/>
            <a:ext cx="933237" cy="848634"/>
            <a:chOff x="0" y="0"/>
            <a:chExt cx="812800" cy="73911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739115"/>
            </a:xfrm>
            <a:custGeom>
              <a:avLst/>
              <a:gdLst/>
              <a:ahLst/>
              <a:cxnLst/>
              <a:rect l="l" t="t" r="r" b="b"/>
              <a:pathLst>
                <a:path w="812800" h="739115">
                  <a:moveTo>
                    <a:pt x="558800" y="0"/>
                  </a:moveTo>
                  <a:lnTo>
                    <a:pt x="254000" y="0"/>
                  </a:lnTo>
                  <a:lnTo>
                    <a:pt x="254000" y="230974"/>
                  </a:lnTo>
                  <a:lnTo>
                    <a:pt x="0" y="230974"/>
                  </a:lnTo>
                  <a:lnTo>
                    <a:pt x="0" y="508142"/>
                  </a:lnTo>
                  <a:lnTo>
                    <a:pt x="254000" y="508142"/>
                  </a:lnTo>
                  <a:lnTo>
                    <a:pt x="254000" y="739115"/>
                  </a:lnTo>
                  <a:lnTo>
                    <a:pt x="558800" y="739115"/>
                  </a:lnTo>
                  <a:lnTo>
                    <a:pt x="558800" y="508142"/>
                  </a:lnTo>
                  <a:lnTo>
                    <a:pt x="812800" y="508142"/>
                  </a:lnTo>
                  <a:lnTo>
                    <a:pt x="812800" y="230974"/>
                  </a:lnTo>
                  <a:lnTo>
                    <a:pt x="558800" y="230974"/>
                  </a:lnTo>
                  <a:lnTo>
                    <a:pt x="558800" y="0"/>
                  </a:ln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90500" y="154180"/>
              <a:ext cx="431800" cy="4117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73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3023575" y="3725278"/>
            <a:ext cx="1328018" cy="1102183"/>
            <a:chOff x="0" y="0"/>
            <a:chExt cx="726377" cy="602854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726377" cy="602854"/>
            </a:xfrm>
            <a:custGeom>
              <a:avLst/>
              <a:gdLst/>
              <a:ahLst/>
              <a:cxnLst/>
              <a:rect l="l" t="t" r="r" b="b"/>
              <a:pathLst>
                <a:path w="726377" h="602854">
                  <a:moveTo>
                    <a:pt x="726377" y="301427"/>
                  </a:moveTo>
                  <a:lnTo>
                    <a:pt x="319977" y="0"/>
                  </a:lnTo>
                  <a:lnTo>
                    <a:pt x="319977" y="203200"/>
                  </a:lnTo>
                  <a:lnTo>
                    <a:pt x="0" y="203200"/>
                  </a:lnTo>
                  <a:lnTo>
                    <a:pt x="0" y="399654"/>
                  </a:lnTo>
                  <a:lnTo>
                    <a:pt x="319977" y="399654"/>
                  </a:lnTo>
                  <a:lnTo>
                    <a:pt x="319977" y="602854"/>
                  </a:lnTo>
                  <a:lnTo>
                    <a:pt x="726377" y="301427"/>
                  </a:ln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174625"/>
              <a:ext cx="624777" cy="2250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1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7889712" y="3725278"/>
            <a:ext cx="1328018" cy="1102183"/>
            <a:chOff x="0" y="0"/>
            <a:chExt cx="726377" cy="60285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726377" cy="602854"/>
            </a:xfrm>
            <a:custGeom>
              <a:avLst/>
              <a:gdLst/>
              <a:ahLst/>
              <a:cxnLst/>
              <a:rect l="l" t="t" r="r" b="b"/>
              <a:pathLst>
                <a:path w="726377" h="602854">
                  <a:moveTo>
                    <a:pt x="726377" y="301427"/>
                  </a:moveTo>
                  <a:lnTo>
                    <a:pt x="319977" y="0"/>
                  </a:lnTo>
                  <a:lnTo>
                    <a:pt x="319977" y="203200"/>
                  </a:lnTo>
                  <a:lnTo>
                    <a:pt x="0" y="203200"/>
                  </a:lnTo>
                  <a:lnTo>
                    <a:pt x="0" y="399654"/>
                  </a:lnTo>
                  <a:lnTo>
                    <a:pt x="319977" y="399654"/>
                  </a:lnTo>
                  <a:lnTo>
                    <a:pt x="319977" y="602854"/>
                  </a:lnTo>
                  <a:lnTo>
                    <a:pt x="726377" y="301427"/>
                  </a:ln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174625"/>
              <a:ext cx="624777" cy="2250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1"/>
                </a:lnSpc>
              </a:pPr>
              <a:endParaRPr/>
            </a:p>
          </p:txBody>
        </p:sp>
      </p:grpSp>
      <p:sp>
        <p:nvSpPr>
          <p:cNvPr id="23" name="AutoShape 23"/>
          <p:cNvSpPr/>
          <p:nvPr/>
        </p:nvSpPr>
        <p:spPr>
          <a:xfrm flipV="1">
            <a:off x="16087346" y="9084524"/>
            <a:ext cx="0" cy="917204"/>
          </a:xfrm>
          <a:prstGeom prst="line">
            <a:avLst/>
          </a:prstGeom>
          <a:ln w="95250" cap="flat">
            <a:solidFill>
              <a:srgbClr val="FBBC43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NL"/>
          </a:p>
        </p:txBody>
      </p:sp>
      <p:sp>
        <p:nvSpPr>
          <p:cNvPr id="24" name="AutoShape 24"/>
          <p:cNvSpPr/>
          <p:nvPr/>
        </p:nvSpPr>
        <p:spPr>
          <a:xfrm>
            <a:off x="16087346" y="6678088"/>
            <a:ext cx="0" cy="2406436"/>
          </a:xfrm>
          <a:prstGeom prst="line">
            <a:avLst/>
          </a:prstGeom>
          <a:ln w="95250" cap="flat">
            <a:solidFill>
              <a:srgbClr val="FBBC4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NL"/>
          </a:p>
        </p:txBody>
      </p:sp>
      <p:sp>
        <p:nvSpPr>
          <p:cNvPr id="25" name="AutoShape 25"/>
          <p:cNvSpPr/>
          <p:nvPr/>
        </p:nvSpPr>
        <p:spPr>
          <a:xfrm flipH="1">
            <a:off x="4900347" y="7229541"/>
            <a:ext cx="11144295" cy="0"/>
          </a:xfrm>
          <a:prstGeom prst="line">
            <a:avLst/>
          </a:prstGeom>
          <a:ln w="95250" cap="flat">
            <a:solidFill>
              <a:srgbClr val="FBBC43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nl-NL"/>
          </a:p>
        </p:txBody>
      </p:sp>
      <p:sp>
        <p:nvSpPr>
          <p:cNvPr id="26" name="AutoShape 26"/>
          <p:cNvSpPr/>
          <p:nvPr/>
        </p:nvSpPr>
        <p:spPr>
          <a:xfrm flipH="1">
            <a:off x="8326345" y="8277827"/>
            <a:ext cx="7761001" cy="47624"/>
          </a:xfrm>
          <a:prstGeom prst="line">
            <a:avLst/>
          </a:prstGeom>
          <a:ln w="95250" cap="flat">
            <a:solidFill>
              <a:srgbClr val="FBBC43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nl-NL"/>
          </a:p>
        </p:txBody>
      </p:sp>
      <p:sp>
        <p:nvSpPr>
          <p:cNvPr id="27" name="AutoShape 27"/>
          <p:cNvSpPr/>
          <p:nvPr/>
        </p:nvSpPr>
        <p:spPr>
          <a:xfrm flipH="1">
            <a:off x="13948314" y="9258300"/>
            <a:ext cx="2121117" cy="0"/>
          </a:xfrm>
          <a:prstGeom prst="line">
            <a:avLst/>
          </a:prstGeom>
          <a:ln w="95250" cap="flat">
            <a:solidFill>
              <a:srgbClr val="FBBC43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nl-NL"/>
          </a:p>
        </p:txBody>
      </p:sp>
      <p:grpSp>
        <p:nvGrpSpPr>
          <p:cNvPr id="28" name="Group 10">
            <a:extLst>
              <a:ext uri="{FF2B5EF4-FFF2-40B4-BE49-F238E27FC236}">
                <a16:creationId xmlns:a16="http://schemas.microsoft.com/office/drawing/2014/main" id="{E7646B43-7C2A-4AF7-B743-256B1D5B90CA}"/>
              </a:ext>
            </a:extLst>
          </p:cNvPr>
          <p:cNvGrpSpPr/>
          <p:nvPr/>
        </p:nvGrpSpPr>
        <p:grpSpPr>
          <a:xfrm>
            <a:off x="15294949" y="277192"/>
            <a:ext cx="2403574" cy="2403574"/>
            <a:chOff x="0" y="0"/>
            <a:chExt cx="812800" cy="812800"/>
          </a:xfrm>
        </p:grpSpPr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81B52197-B5D7-46AD-B825-DF0A77D506F0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0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30" name="TextBox 15">
            <a:extLst>
              <a:ext uri="{FF2B5EF4-FFF2-40B4-BE49-F238E27FC236}">
                <a16:creationId xmlns:a16="http://schemas.microsoft.com/office/drawing/2014/main" id="{08D15655-69F8-4A24-B247-0EEE64C234F2}"/>
              </a:ext>
            </a:extLst>
          </p:cNvPr>
          <p:cNvSpPr txBox="1"/>
          <p:nvPr/>
        </p:nvSpPr>
        <p:spPr>
          <a:xfrm>
            <a:off x="1170586" y="2433568"/>
            <a:ext cx="7008145" cy="5693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08"/>
              </a:lnSpc>
              <a:spcBef>
                <a:spcPct val="0"/>
              </a:spcBef>
            </a:pPr>
            <a:r>
              <a:rPr lang="km-KH" sz="3800" b="1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ការទទួលខុសត្រូវ​</a:t>
            </a: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ក្នុងការ​គោរព៖</a:t>
            </a:r>
            <a:endParaRPr lang="en-US" sz="3800" dirty="0">
              <a:solidFill>
                <a:srgbClr val="FFFFFF"/>
              </a:solidFill>
              <a:latin typeface="Graphik"/>
              <a:cs typeface="Khmer OS Battambang" panose="02000500000000020004" pitchFamily="2" charset="0"/>
            </a:endParaRPr>
          </a:p>
        </p:txBody>
      </p:sp>
      <p:sp>
        <p:nvSpPr>
          <p:cNvPr id="31" name="TextBox 16">
            <a:extLst>
              <a:ext uri="{FF2B5EF4-FFF2-40B4-BE49-F238E27FC236}">
                <a16:creationId xmlns:a16="http://schemas.microsoft.com/office/drawing/2014/main" id="{A3974F24-B735-4F3A-8A4A-9F9FB104225C}"/>
              </a:ext>
            </a:extLst>
          </p:cNvPr>
          <p:cNvSpPr txBox="1"/>
          <p:nvPr/>
        </p:nvSpPr>
        <p:spPr>
          <a:xfrm>
            <a:off x="10109269" y="2433568"/>
            <a:ext cx="5406408" cy="5693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08"/>
              </a:lnSpc>
              <a:spcBef>
                <a:spcPct val="0"/>
              </a:spcBef>
            </a:pPr>
            <a:r>
              <a:rPr lang="km-KH" sz="3800" b="1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របៀប​</a:t>
            </a: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ក្នុងការ​គោរព៖</a:t>
            </a:r>
            <a:endParaRPr lang="en-US" sz="3800" dirty="0">
              <a:solidFill>
                <a:srgbClr val="FFFFFF"/>
              </a:solidFill>
              <a:latin typeface="Graphik"/>
              <a:cs typeface="Khmer OS Battambang" panose="02000500000000020004" pitchFamily="2" charset="0"/>
            </a:endParaRPr>
          </a:p>
        </p:txBody>
      </p:sp>
      <p:sp>
        <p:nvSpPr>
          <p:cNvPr id="32" name="TextBox 9">
            <a:extLst>
              <a:ext uri="{FF2B5EF4-FFF2-40B4-BE49-F238E27FC236}">
                <a16:creationId xmlns:a16="http://schemas.microsoft.com/office/drawing/2014/main" id="{73004707-861D-4EE5-B28D-BA187825F49A}"/>
              </a:ext>
            </a:extLst>
          </p:cNvPr>
          <p:cNvSpPr txBox="1"/>
          <p:nvPr/>
        </p:nvSpPr>
        <p:spPr>
          <a:xfrm>
            <a:off x="243131" y="969866"/>
            <a:ext cx="1780173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5400" dirty="0">
                <a:solidFill>
                  <a:srgbClr val="FBBC43"/>
                </a:solidFill>
                <a:latin typeface="Graphik Bold"/>
              </a:rPr>
              <a:t>HREDD</a:t>
            </a:r>
            <a:r>
              <a:rPr lang="en-US" sz="5400" dirty="0">
                <a:solidFill>
                  <a:srgbClr val="FFFFFF"/>
                </a:solidFill>
                <a:latin typeface="Graphik Bold"/>
              </a:rPr>
              <a:t> - </a:t>
            </a:r>
            <a:r>
              <a:rPr lang="km-KH" sz="5400" dirty="0">
                <a:solidFill>
                  <a:srgbClr val="FFFFFF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ច្បាប់ និង​បទដ្ឋាន​អន្តរជាតិ</a:t>
            </a:r>
            <a:endParaRPr lang="en-US" sz="5942" dirty="0">
              <a:solidFill>
                <a:srgbClr val="FFFFFF"/>
              </a:solidFill>
              <a:latin typeface="Graphik Bol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655378"/>
            <a:ext cx="14991287" cy="881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en-US" sz="5900" dirty="0">
                <a:solidFill>
                  <a:srgbClr val="FBBC43"/>
                </a:solidFill>
                <a:latin typeface="Graphik Bold"/>
              </a:rPr>
              <a:t>HRDD</a:t>
            </a:r>
            <a:r>
              <a:rPr lang="en-US" sz="5900" dirty="0">
                <a:solidFill>
                  <a:srgbClr val="FFFFFF"/>
                </a:solidFill>
                <a:latin typeface="Graphik Bold"/>
              </a:rPr>
              <a:t> - </a:t>
            </a:r>
            <a:r>
              <a:rPr lang="km-KH" sz="5900" dirty="0">
                <a:solidFill>
                  <a:srgbClr val="FFFFFF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ទស្សនាទានស្នូល</a:t>
            </a:r>
            <a:r>
              <a:rPr lang="km-KH" sz="5900" dirty="0">
                <a:solidFill>
                  <a:srgbClr val="FFFFFF"/>
                </a:solidFill>
                <a:latin typeface="Graphik Bold"/>
              </a:rPr>
              <a:t>​</a:t>
            </a:r>
            <a:endParaRPr lang="en-US" sz="5900" dirty="0">
              <a:solidFill>
                <a:srgbClr val="FFFFFF"/>
              </a:solidFill>
              <a:latin typeface="Graphik Bold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5294949" y="277192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37" name="Group 6">
            <a:extLst>
              <a:ext uri="{FF2B5EF4-FFF2-40B4-BE49-F238E27FC236}">
                <a16:creationId xmlns:a16="http://schemas.microsoft.com/office/drawing/2014/main" id="{B83F7102-024B-75D5-694D-20CB6E3F1807}"/>
              </a:ext>
            </a:extLst>
          </p:cNvPr>
          <p:cNvGrpSpPr/>
          <p:nvPr/>
        </p:nvGrpSpPr>
        <p:grpSpPr>
          <a:xfrm>
            <a:off x="3581400" y="1852633"/>
            <a:ext cx="9931867" cy="7723576"/>
            <a:chOff x="0" y="0"/>
            <a:chExt cx="13242490" cy="10298102"/>
          </a:xfrm>
        </p:grpSpPr>
        <p:sp>
          <p:nvSpPr>
            <p:cNvPr id="38" name="Freeform 7">
              <a:extLst>
                <a:ext uri="{FF2B5EF4-FFF2-40B4-BE49-F238E27FC236}">
                  <a16:creationId xmlns:a16="http://schemas.microsoft.com/office/drawing/2014/main" id="{58DE8B27-3E5B-F901-8821-AE41309ADB33}"/>
                </a:ext>
              </a:extLst>
            </p:cNvPr>
            <p:cNvSpPr/>
            <p:nvPr/>
          </p:nvSpPr>
          <p:spPr>
            <a:xfrm>
              <a:off x="11542931" y="9145102"/>
              <a:ext cx="1169075" cy="1153000"/>
            </a:xfrm>
            <a:custGeom>
              <a:avLst/>
              <a:gdLst/>
              <a:ahLst/>
              <a:cxnLst/>
              <a:rect l="l" t="t" r="r" b="b"/>
              <a:pathLst>
                <a:path w="1169075" h="1153000">
                  <a:moveTo>
                    <a:pt x="0" y="0"/>
                  </a:moveTo>
                  <a:lnTo>
                    <a:pt x="1169075" y="0"/>
                  </a:lnTo>
                  <a:lnTo>
                    <a:pt x="1169075" y="1153000"/>
                  </a:lnTo>
                  <a:lnTo>
                    <a:pt x="0" y="1153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39" name="Freeform 8">
              <a:extLst>
                <a:ext uri="{FF2B5EF4-FFF2-40B4-BE49-F238E27FC236}">
                  <a16:creationId xmlns:a16="http://schemas.microsoft.com/office/drawing/2014/main" id="{1819655C-F690-3165-2CFB-01F35141FEBD}"/>
                </a:ext>
              </a:extLst>
            </p:cNvPr>
            <p:cNvSpPr/>
            <p:nvPr/>
          </p:nvSpPr>
          <p:spPr>
            <a:xfrm>
              <a:off x="7757895" y="6296540"/>
              <a:ext cx="1567218" cy="1595133"/>
            </a:xfrm>
            <a:custGeom>
              <a:avLst/>
              <a:gdLst/>
              <a:ahLst/>
              <a:cxnLst/>
              <a:rect l="l" t="t" r="r" b="b"/>
              <a:pathLst>
                <a:path w="1567218" h="1595133">
                  <a:moveTo>
                    <a:pt x="0" y="0"/>
                  </a:moveTo>
                  <a:lnTo>
                    <a:pt x="1567218" y="0"/>
                  </a:lnTo>
                  <a:lnTo>
                    <a:pt x="1567218" y="1595132"/>
                  </a:lnTo>
                  <a:lnTo>
                    <a:pt x="0" y="15951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40" name="Freeform 9">
              <a:extLst>
                <a:ext uri="{FF2B5EF4-FFF2-40B4-BE49-F238E27FC236}">
                  <a16:creationId xmlns:a16="http://schemas.microsoft.com/office/drawing/2014/main" id="{66D1FEE5-93AE-AB69-3B12-8D026A47E5F2}"/>
                </a:ext>
              </a:extLst>
            </p:cNvPr>
            <p:cNvSpPr/>
            <p:nvPr/>
          </p:nvSpPr>
          <p:spPr>
            <a:xfrm>
              <a:off x="1435753" y="9228712"/>
              <a:ext cx="1036562" cy="1036562"/>
            </a:xfrm>
            <a:custGeom>
              <a:avLst/>
              <a:gdLst/>
              <a:ahLst/>
              <a:cxnLst/>
              <a:rect l="l" t="t" r="r" b="b"/>
              <a:pathLst>
                <a:path w="1036562" h="1036562">
                  <a:moveTo>
                    <a:pt x="0" y="0"/>
                  </a:moveTo>
                  <a:lnTo>
                    <a:pt x="1036562" y="0"/>
                  </a:lnTo>
                  <a:lnTo>
                    <a:pt x="1036562" y="1036563"/>
                  </a:lnTo>
                  <a:lnTo>
                    <a:pt x="0" y="10365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41" name="Freeform 10">
              <a:extLst>
                <a:ext uri="{FF2B5EF4-FFF2-40B4-BE49-F238E27FC236}">
                  <a16:creationId xmlns:a16="http://schemas.microsoft.com/office/drawing/2014/main" id="{2B7942B3-7A9F-5DF6-1F10-75727BF754C3}"/>
                </a:ext>
              </a:extLst>
            </p:cNvPr>
            <p:cNvSpPr/>
            <p:nvPr/>
          </p:nvSpPr>
          <p:spPr>
            <a:xfrm>
              <a:off x="4456602" y="9020014"/>
              <a:ext cx="1225357" cy="1142645"/>
            </a:xfrm>
            <a:custGeom>
              <a:avLst/>
              <a:gdLst/>
              <a:ahLst/>
              <a:cxnLst/>
              <a:rect l="l" t="t" r="r" b="b"/>
              <a:pathLst>
                <a:path w="1225357" h="1142645">
                  <a:moveTo>
                    <a:pt x="0" y="0"/>
                  </a:moveTo>
                  <a:lnTo>
                    <a:pt x="1225357" y="0"/>
                  </a:lnTo>
                  <a:lnTo>
                    <a:pt x="1225357" y="1142646"/>
                  </a:lnTo>
                  <a:lnTo>
                    <a:pt x="0" y="114264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42" name="Freeform 11">
              <a:extLst>
                <a:ext uri="{FF2B5EF4-FFF2-40B4-BE49-F238E27FC236}">
                  <a16:creationId xmlns:a16="http://schemas.microsoft.com/office/drawing/2014/main" id="{23A51D37-27AB-C477-69AB-0B033D27ACDD}"/>
                </a:ext>
              </a:extLst>
            </p:cNvPr>
            <p:cNvSpPr/>
            <p:nvPr/>
          </p:nvSpPr>
          <p:spPr>
            <a:xfrm>
              <a:off x="11438907" y="1302913"/>
              <a:ext cx="1331593" cy="1145170"/>
            </a:xfrm>
            <a:custGeom>
              <a:avLst/>
              <a:gdLst/>
              <a:ahLst/>
              <a:cxnLst/>
              <a:rect l="l" t="t" r="r" b="b"/>
              <a:pathLst>
                <a:path w="1331593" h="1145170">
                  <a:moveTo>
                    <a:pt x="0" y="0"/>
                  </a:moveTo>
                  <a:lnTo>
                    <a:pt x="1331592" y="0"/>
                  </a:lnTo>
                  <a:lnTo>
                    <a:pt x="1331592" y="1145170"/>
                  </a:lnTo>
                  <a:lnTo>
                    <a:pt x="0" y="11451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43" name="Freeform 12">
              <a:extLst>
                <a:ext uri="{FF2B5EF4-FFF2-40B4-BE49-F238E27FC236}">
                  <a16:creationId xmlns:a16="http://schemas.microsoft.com/office/drawing/2014/main" id="{91EFBDF3-F000-E65E-C751-D24CAB2BA435}"/>
                </a:ext>
              </a:extLst>
            </p:cNvPr>
            <p:cNvSpPr/>
            <p:nvPr/>
          </p:nvSpPr>
          <p:spPr>
            <a:xfrm>
              <a:off x="11597707" y="6735858"/>
              <a:ext cx="1350657" cy="948991"/>
            </a:xfrm>
            <a:custGeom>
              <a:avLst/>
              <a:gdLst/>
              <a:ahLst/>
              <a:cxnLst/>
              <a:rect l="l" t="t" r="r" b="b"/>
              <a:pathLst>
                <a:path w="1350657" h="948991">
                  <a:moveTo>
                    <a:pt x="0" y="0"/>
                  </a:moveTo>
                  <a:lnTo>
                    <a:pt x="1350657" y="0"/>
                  </a:lnTo>
                  <a:lnTo>
                    <a:pt x="1350657" y="948991"/>
                  </a:lnTo>
                  <a:lnTo>
                    <a:pt x="0" y="9489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44" name="Freeform 13">
              <a:extLst>
                <a:ext uri="{FF2B5EF4-FFF2-40B4-BE49-F238E27FC236}">
                  <a16:creationId xmlns:a16="http://schemas.microsoft.com/office/drawing/2014/main" id="{0F4FC35A-ECE4-B5B1-324D-BFAAFB593F40}"/>
                </a:ext>
              </a:extLst>
            </p:cNvPr>
            <p:cNvSpPr/>
            <p:nvPr/>
          </p:nvSpPr>
          <p:spPr>
            <a:xfrm>
              <a:off x="7996376" y="9280544"/>
              <a:ext cx="1090255" cy="882116"/>
            </a:xfrm>
            <a:custGeom>
              <a:avLst/>
              <a:gdLst/>
              <a:ahLst/>
              <a:cxnLst/>
              <a:rect l="l" t="t" r="r" b="b"/>
              <a:pathLst>
                <a:path w="1090255" h="882116">
                  <a:moveTo>
                    <a:pt x="0" y="0"/>
                  </a:moveTo>
                  <a:lnTo>
                    <a:pt x="1090256" y="0"/>
                  </a:lnTo>
                  <a:lnTo>
                    <a:pt x="1090256" y="882116"/>
                  </a:lnTo>
                  <a:lnTo>
                    <a:pt x="0" y="882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45" name="AutoShape 14">
              <a:extLst>
                <a:ext uri="{FF2B5EF4-FFF2-40B4-BE49-F238E27FC236}">
                  <a16:creationId xmlns:a16="http://schemas.microsoft.com/office/drawing/2014/main" id="{16014B48-A97B-7CEA-D6EE-47508924F7D3}"/>
                </a:ext>
              </a:extLst>
            </p:cNvPr>
            <p:cNvSpPr/>
            <p:nvPr/>
          </p:nvSpPr>
          <p:spPr>
            <a:xfrm>
              <a:off x="6259802" y="1951698"/>
              <a:ext cx="905153" cy="0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6" name="AutoShape 15">
              <a:extLst>
                <a:ext uri="{FF2B5EF4-FFF2-40B4-BE49-F238E27FC236}">
                  <a16:creationId xmlns:a16="http://schemas.microsoft.com/office/drawing/2014/main" id="{69B940F5-9811-567C-B82E-D5E82781C497}"/>
                </a:ext>
              </a:extLst>
            </p:cNvPr>
            <p:cNvSpPr/>
            <p:nvPr/>
          </p:nvSpPr>
          <p:spPr>
            <a:xfrm>
              <a:off x="3153903" y="1926298"/>
              <a:ext cx="905153" cy="0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7" name="AutoShape 16">
              <a:extLst>
                <a:ext uri="{FF2B5EF4-FFF2-40B4-BE49-F238E27FC236}">
                  <a16:creationId xmlns:a16="http://schemas.microsoft.com/office/drawing/2014/main" id="{C0D64DD5-E16C-F253-3B76-1A6D5E2733A9}"/>
                </a:ext>
              </a:extLst>
            </p:cNvPr>
            <p:cNvSpPr/>
            <p:nvPr/>
          </p:nvSpPr>
          <p:spPr>
            <a:xfrm>
              <a:off x="9947455" y="1875498"/>
              <a:ext cx="905153" cy="0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8" name="AutoShape 17">
              <a:extLst>
                <a:ext uri="{FF2B5EF4-FFF2-40B4-BE49-F238E27FC236}">
                  <a16:creationId xmlns:a16="http://schemas.microsoft.com/office/drawing/2014/main" id="{60721B3A-1FD6-C1E9-5F8B-B66238BE1798}"/>
                </a:ext>
              </a:extLst>
            </p:cNvPr>
            <p:cNvSpPr/>
            <p:nvPr/>
          </p:nvSpPr>
          <p:spPr>
            <a:xfrm>
              <a:off x="6259802" y="7235754"/>
              <a:ext cx="905153" cy="0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" name="AutoShape 18">
              <a:extLst>
                <a:ext uri="{FF2B5EF4-FFF2-40B4-BE49-F238E27FC236}">
                  <a16:creationId xmlns:a16="http://schemas.microsoft.com/office/drawing/2014/main" id="{8A14A940-AFC8-688B-8194-B44B78133735}"/>
                </a:ext>
              </a:extLst>
            </p:cNvPr>
            <p:cNvSpPr/>
            <p:nvPr/>
          </p:nvSpPr>
          <p:spPr>
            <a:xfrm flipH="1" flipV="1">
              <a:off x="9959497" y="4487141"/>
              <a:ext cx="905153" cy="23472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" name="AutoShape 19">
              <a:extLst>
                <a:ext uri="{FF2B5EF4-FFF2-40B4-BE49-F238E27FC236}">
                  <a16:creationId xmlns:a16="http://schemas.microsoft.com/office/drawing/2014/main" id="{D92B76E2-D6E3-78B6-95C4-9942F75CF62B}"/>
                </a:ext>
              </a:extLst>
            </p:cNvPr>
            <p:cNvSpPr/>
            <p:nvPr/>
          </p:nvSpPr>
          <p:spPr>
            <a:xfrm>
              <a:off x="10134959" y="7235754"/>
              <a:ext cx="905153" cy="0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1" name="AutoShape 20">
              <a:extLst>
                <a:ext uri="{FF2B5EF4-FFF2-40B4-BE49-F238E27FC236}">
                  <a16:creationId xmlns:a16="http://schemas.microsoft.com/office/drawing/2014/main" id="{1F432262-409E-14A1-5310-3FD84569F972}"/>
                </a:ext>
              </a:extLst>
            </p:cNvPr>
            <p:cNvSpPr/>
            <p:nvPr/>
          </p:nvSpPr>
          <p:spPr>
            <a:xfrm>
              <a:off x="12104703" y="2906430"/>
              <a:ext cx="0" cy="521937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2" name="Freeform 21">
              <a:extLst>
                <a:ext uri="{FF2B5EF4-FFF2-40B4-BE49-F238E27FC236}">
                  <a16:creationId xmlns:a16="http://schemas.microsoft.com/office/drawing/2014/main" id="{FC115240-2A57-2345-63EF-6EBFA5C55C8E}"/>
                </a:ext>
              </a:extLst>
            </p:cNvPr>
            <p:cNvSpPr/>
            <p:nvPr/>
          </p:nvSpPr>
          <p:spPr>
            <a:xfrm>
              <a:off x="439168" y="6031273"/>
              <a:ext cx="2567853" cy="2623604"/>
            </a:xfrm>
            <a:custGeom>
              <a:avLst/>
              <a:gdLst/>
              <a:ahLst/>
              <a:cxnLst/>
              <a:rect l="l" t="t" r="r" b="b"/>
              <a:pathLst>
                <a:path w="2567853" h="2623604">
                  <a:moveTo>
                    <a:pt x="0" y="0"/>
                  </a:moveTo>
                  <a:lnTo>
                    <a:pt x="2567853" y="0"/>
                  </a:lnTo>
                  <a:lnTo>
                    <a:pt x="2567853" y="2623604"/>
                  </a:lnTo>
                  <a:lnTo>
                    <a:pt x="0" y="262360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53" name="Freeform 22">
              <a:extLst>
                <a:ext uri="{FF2B5EF4-FFF2-40B4-BE49-F238E27FC236}">
                  <a16:creationId xmlns:a16="http://schemas.microsoft.com/office/drawing/2014/main" id="{19707FE3-743C-9F08-9C65-F43F503D69BC}"/>
                </a:ext>
              </a:extLst>
            </p:cNvPr>
            <p:cNvSpPr/>
            <p:nvPr/>
          </p:nvSpPr>
          <p:spPr>
            <a:xfrm>
              <a:off x="4403485" y="6637769"/>
              <a:ext cx="1331593" cy="1145170"/>
            </a:xfrm>
            <a:custGeom>
              <a:avLst/>
              <a:gdLst/>
              <a:ahLst/>
              <a:cxnLst/>
              <a:rect l="l" t="t" r="r" b="b"/>
              <a:pathLst>
                <a:path w="1331593" h="1145170">
                  <a:moveTo>
                    <a:pt x="0" y="0"/>
                  </a:moveTo>
                  <a:lnTo>
                    <a:pt x="1331592" y="0"/>
                  </a:lnTo>
                  <a:lnTo>
                    <a:pt x="1331592" y="1145170"/>
                  </a:lnTo>
                  <a:lnTo>
                    <a:pt x="0" y="11451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54" name="Freeform 23">
              <a:extLst>
                <a:ext uri="{FF2B5EF4-FFF2-40B4-BE49-F238E27FC236}">
                  <a16:creationId xmlns:a16="http://schemas.microsoft.com/office/drawing/2014/main" id="{5768EAB5-40BC-ECDD-4515-FD8EB175BF95}"/>
                </a:ext>
              </a:extLst>
            </p:cNvPr>
            <p:cNvSpPr/>
            <p:nvPr/>
          </p:nvSpPr>
          <p:spPr>
            <a:xfrm>
              <a:off x="1222474" y="632128"/>
              <a:ext cx="1463119" cy="1639349"/>
            </a:xfrm>
            <a:custGeom>
              <a:avLst/>
              <a:gdLst/>
              <a:ahLst/>
              <a:cxnLst/>
              <a:rect l="l" t="t" r="r" b="b"/>
              <a:pathLst>
                <a:path w="1463119" h="1639349">
                  <a:moveTo>
                    <a:pt x="0" y="0"/>
                  </a:moveTo>
                  <a:lnTo>
                    <a:pt x="1463120" y="0"/>
                  </a:lnTo>
                  <a:lnTo>
                    <a:pt x="1463120" y="1639349"/>
                  </a:lnTo>
                  <a:lnTo>
                    <a:pt x="0" y="16393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55" name="Freeform 24">
              <a:extLst>
                <a:ext uri="{FF2B5EF4-FFF2-40B4-BE49-F238E27FC236}">
                  <a16:creationId xmlns:a16="http://schemas.microsoft.com/office/drawing/2014/main" id="{89F64F19-88AF-4E25-945E-D3D50D11F405}"/>
                </a:ext>
              </a:extLst>
            </p:cNvPr>
            <p:cNvSpPr/>
            <p:nvPr/>
          </p:nvSpPr>
          <p:spPr>
            <a:xfrm>
              <a:off x="4393952" y="1451803"/>
              <a:ext cx="1350657" cy="948991"/>
            </a:xfrm>
            <a:custGeom>
              <a:avLst/>
              <a:gdLst/>
              <a:ahLst/>
              <a:cxnLst/>
              <a:rect l="l" t="t" r="r" b="b"/>
              <a:pathLst>
                <a:path w="1350657" h="948991">
                  <a:moveTo>
                    <a:pt x="0" y="0"/>
                  </a:moveTo>
                  <a:lnTo>
                    <a:pt x="1350657" y="0"/>
                  </a:lnTo>
                  <a:lnTo>
                    <a:pt x="1350657" y="948991"/>
                  </a:lnTo>
                  <a:lnTo>
                    <a:pt x="0" y="9489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56" name="Freeform 25">
              <a:extLst>
                <a:ext uri="{FF2B5EF4-FFF2-40B4-BE49-F238E27FC236}">
                  <a16:creationId xmlns:a16="http://schemas.microsoft.com/office/drawing/2014/main" id="{AE76C2CB-C775-7356-91E2-6D00BBE26DAB}"/>
                </a:ext>
              </a:extLst>
            </p:cNvPr>
            <p:cNvSpPr/>
            <p:nvPr/>
          </p:nvSpPr>
          <p:spPr>
            <a:xfrm>
              <a:off x="11484437" y="3561698"/>
              <a:ext cx="1286063" cy="1419104"/>
            </a:xfrm>
            <a:custGeom>
              <a:avLst/>
              <a:gdLst/>
              <a:ahLst/>
              <a:cxnLst/>
              <a:rect l="l" t="t" r="r" b="b"/>
              <a:pathLst>
                <a:path w="1286063" h="1419104">
                  <a:moveTo>
                    <a:pt x="0" y="0"/>
                  </a:moveTo>
                  <a:lnTo>
                    <a:pt x="1286062" y="0"/>
                  </a:lnTo>
                  <a:lnTo>
                    <a:pt x="1286062" y="1419103"/>
                  </a:lnTo>
                  <a:lnTo>
                    <a:pt x="0" y="14191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57" name="Freeform 26">
              <a:extLst>
                <a:ext uri="{FF2B5EF4-FFF2-40B4-BE49-F238E27FC236}">
                  <a16:creationId xmlns:a16="http://schemas.microsoft.com/office/drawing/2014/main" id="{01B22DF5-F149-3D8C-3325-48B179081C69}"/>
                </a:ext>
              </a:extLst>
            </p:cNvPr>
            <p:cNvSpPr/>
            <p:nvPr/>
          </p:nvSpPr>
          <p:spPr>
            <a:xfrm>
              <a:off x="7803002" y="1030794"/>
              <a:ext cx="1477004" cy="1240683"/>
            </a:xfrm>
            <a:custGeom>
              <a:avLst/>
              <a:gdLst/>
              <a:ahLst/>
              <a:cxnLst/>
              <a:rect l="l" t="t" r="r" b="b"/>
              <a:pathLst>
                <a:path w="1477004" h="1240683">
                  <a:moveTo>
                    <a:pt x="0" y="0"/>
                  </a:moveTo>
                  <a:lnTo>
                    <a:pt x="1477004" y="0"/>
                  </a:lnTo>
                  <a:lnTo>
                    <a:pt x="1477004" y="1240683"/>
                  </a:lnTo>
                  <a:lnTo>
                    <a:pt x="0" y="12406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58" name="Freeform 27">
              <a:extLst>
                <a:ext uri="{FF2B5EF4-FFF2-40B4-BE49-F238E27FC236}">
                  <a16:creationId xmlns:a16="http://schemas.microsoft.com/office/drawing/2014/main" id="{81D25EE1-0BAE-1AC7-81CF-731931E0F67C}"/>
                </a:ext>
              </a:extLst>
            </p:cNvPr>
            <p:cNvSpPr/>
            <p:nvPr/>
          </p:nvSpPr>
          <p:spPr>
            <a:xfrm>
              <a:off x="1222474" y="3751315"/>
              <a:ext cx="1331593" cy="1145170"/>
            </a:xfrm>
            <a:custGeom>
              <a:avLst/>
              <a:gdLst/>
              <a:ahLst/>
              <a:cxnLst/>
              <a:rect l="l" t="t" r="r" b="b"/>
              <a:pathLst>
                <a:path w="1331593" h="1145170">
                  <a:moveTo>
                    <a:pt x="0" y="0"/>
                  </a:moveTo>
                  <a:lnTo>
                    <a:pt x="1331593" y="0"/>
                  </a:lnTo>
                  <a:lnTo>
                    <a:pt x="1331593" y="1145170"/>
                  </a:lnTo>
                  <a:lnTo>
                    <a:pt x="0" y="11451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59" name="AutoShape 28">
              <a:extLst>
                <a:ext uri="{FF2B5EF4-FFF2-40B4-BE49-F238E27FC236}">
                  <a16:creationId xmlns:a16="http://schemas.microsoft.com/office/drawing/2014/main" id="{4FCCE9D3-0747-04CD-A0A5-0FBE4E88E297}"/>
                </a:ext>
              </a:extLst>
            </p:cNvPr>
            <p:cNvSpPr/>
            <p:nvPr/>
          </p:nvSpPr>
          <p:spPr>
            <a:xfrm flipH="1" flipV="1">
              <a:off x="3153244" y="4536005"/>
              <a:ext cx="905153" cy="23472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60" name="AutoShape 29">
              <a:extLst>
                <a:ext uri="{FF2B5EF4-FFF2-40B4-BE49-F238E27FC236}">
                  <a16:creationId xmlns:a16="http://schemas.microsoft.com/office/drawing/2014/main" id="{0B77BDC7-B8BC-4D08-5055-7E977225BC22}"/>
                </a:ext>
              </a:extLst>
            </p:cNvPr>
            <p:cNvSpPr/>
            <p:nvPr/>
          </p:nvSpPr>
          <p:spPr>
            <a:xfrm>
              <a:off x="12102068" y="8300839"/>
              <a:ext cx="0" cy="521937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61" name="AutoShape 30">
              <a:extLst>
                <a:ext uri="{FF2B5EF4-FFF2-40B4-BE49-F238E27FC236}">
                  <a16:creationId xmlns:a16="http://schemas.microsoft.com/office/drawing/2014/main" id="{A3CA9A07-B3D2-B438-3F22-B4CDE07636C2}"/>
                </a:ext>
              </a:extLst>
            </p:cNvPr>
            <p:cNvSpPr/>
            <p:nvPr/>
          </p:nvSpPr>
          <p:spPr>
            <a:xfrm flipH="1" flipV="1">
              <a:off x="10135617" y="9746993"/>
              <a:ext cx="905153" cy="23472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62" name="AutoShape 31">
              <a:extLst>
                <a:ext uri="{FF2B5EF4-FFF2-40B4-BE49-F238E27FC236}">
                  <a16:creationId xmlns:a16="http://schemas.microsoft.com/office/drawing/2014/main" id="{18C7CD1B-4656-BACF-0601-47A82AC4BA9F}"/>
                </a:ext>
              </a:extLst>
            </p:cNvPr>
            <p:cNvSpPr/>
            <p:nvPr/>
          </p:nvSpPr>
          <p:spPr>
            <a:xfrm flipH="1" flipV="1">
              <a:off x="6260460" y="9783041"/>
              <a:ext cx="905153" cy="23472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63" name="AutoShape 32">
              <a:extLst>
                <a:ext uri="{FF2B5EF4-FFF2-40B4-BE49-F238E27FC236}">
                  <a16:creationId xmlns:a16="http://schemas.microsoft.com/office/drawing/2014/main" id="{AD470A6C-7AD1-CD41-103B-1B9E92422769}"/>
                </a:ext>
              </a:extLst>
            </p:cNvPr>
            <p:cNvSpPr/>
            <p:nvPr/>
          </p:nvSpPr>
          <p:spPr>
            <a:xfrm flipH="1" flipV="1">
              <a:off x="3152586" y="9745914"/>
              <a:ext cx="905153" cy="23472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64" name="Freeform 33">
              <a:extLst>
                <a:ext uri="{FF2B5EF4-FFF2-40B4-BE49-F238E27FC236}">
                  <a16:creationId xmlns:a16="http://schemas.microsoft.com/office/drawing/2014/main" id="{62BE1B34-7F20-0F5F-1647-976D7AA87492}"/>
                </a:ext>
              </a:extLst>
            </p:cNvPr>
            <p:cNvSpPr/>
            <p:nvPr/>
          </p:nvSpPr>
          <p:spPr>
            <a:xfrm>
              <a:off x="0" y="7809491"/>
              <a:ext cx="1554613" cy="1471053"/>
            </a:xfrm>
            <a:custGeom>
              <a:avLst/>
              <a:gdLst/>
              <a:ahLst/>
              <a:cxnLst/>
              <a:rect l="l" t="t" r="r" b="b"/>
              <a:pathLst>
                <a:path w="1554613" h="1471053">
                  <a:moveTo>
                    <a:pt x="0" y="0"/>
                  </a:moveTo>
                  <a:lnTo>
                    <a:pt x="1554613" y="0"/>
                  </a:lnTo>
                  <a:lnTo>
                    <a:pt x="1554613" y="1471053"/>
                  </a:lnTo>
                  <a:lnTo>
                    <a:pt x="0" y="14710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65" name="AutoShape 34">
              <a:extLst>
                <a:ext uri="{FF2B5EF4-FFF2-40B4-BE49-F238E27FC236}">
                  <a16:creationId xmlns:a16="http://schemas.microsoft.com/office/drawing/2014/main" id="{10D7C7F1-29FB-8B28-CA29-0FD6C24285B3}"/>
                </a:ext>
              </a:extLst>
            </p:cNvPr>
            <p:cNvSpPr/>
            <p:nvPr/>
          </p:nvSpPr>
          <p:spPr>
            <a:xfrm>
              <a:off x="3235850" y="7261154"/>
              <a:ext cx="905153" cy="0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66" name="Freeform 35">
              <a:extLst>
                <a:ext uri="{FF2B5EF4-FFF2-40B4-BE49-F238E27FC236}">
                  <a16:creationId xmlns:a16="http://schemas.microsoft.com/office/drawing/2014/main" id="{E78F1EAE-A6D5-36EF-AD6D-7E6B66A38A0E}"/>
                </a:ext>
              </a:extLst>
            </p:cNvPr>
            <p:cNvSpPr/>
            <p:nvPr/>
          </p:nvSpPr>
          <p:spPr>
            <a:xfrm>
              <a:off x="12102068" y="4676551"/>
              <a:ext cx="1140421" cy="811125"/>
            </a:xfrm>
            <a:custGeom>
              <a:avLst/>
              <a:gdLst/>
              <a:ahLst/>
              <a:cxnLst/>
              <a:rect l="l" t="t" r="r" b="b"/>
              <a:pathLst>
                <a:path w="1140421" h="811125">
                  <a:moveTo>
                    <a:pt x="0" y="0"/>
                  </a:moveTo>
                  <a:lnTo>
                    <a:pt x="1140422" y="0"/>
                  </a:lnTo>
                  <a:lnTo>
                    <a:pt x="1140422" y="811124"/>
                  </a:lnTo>
                  <a:lnTo>
                    <a:pt x="0" y="8111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67" name="Freeform 36">
              <a:extLst>
                <a:ext uri="{FF2B5EF4-FFF2-40B4-BE49-F238E27FC236}">
                  <a16:creationId xmlns:a16="http://schemas.microsoft.com/office/drawing/2014/main" id="{1B7925EF-5F96-8311-A880-DD6B10E8BF92}"/>
                </a:ext>
              </a:extLst>
            </p:cNvPr>
            <p:cNvSpPr/>
            <p:nvPr/>
          </p:nvSpPr>
          <p:spPr>
            <a:xfrm>
              <a:off x="4586386" y="3663009"/>
              <a:ext cx="1286063" cy="1419104"/>
            </a:xfrm>
            <a:custGeom>
              <a:avLst/>
              <a:gdLst/>
              <a:ahLst/>
              <a:cxnLst/>
              <a:rect l="l" t="t" r="r" b="b"/>
              <a:pathLst>
                <a:path w="1286063" h="1419104">
                  <a:moveTo>
                    <a:pt x="0" y="0"/>
                  </a:moveTo>
                  <a:lnTo>
                    <a:pt x="1286062" y="0"/>
                  </a:lnTo>
                  <a:lnTo>
                    <a:pt x="1286062" y="1419104"/>
                  </a:lnTo>
                  <a:lnTo>
                    <a:pt x="0" y="141910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68" name="Freeform 37">
              <a:extLst>
                <a:ext uri="{FF2B5EF4-FFF2-40B4-BE49-F238E27FC236}">
                  <a16:creationId xmlns:a16="http://schemas.microsoft.com/office/drawing/2014/main" id="{7A5A3320-6A0E-1715-7E89-F2F59BA4B12E}"/>
                </a:ext>
              </a:extLst>
            </p:cNvPr>
            <p:cNvSpPr/>
            <p:nvPr/>
          </p:nvSpPr>
          <p:spPr>
            <a:xfrm>
              <a:off x="5229417" y="4978606"/>
              <a:ext cx="1030385" cy="1317934"/>
            </a:xfrm>
            <a:custGeom>
              <a:avLst/>
              <a:gdLst/>
              <a:ahLst/>
              <a:cxnLst/>
              <a:rect l="l" t="t" r="r" b="b"/>
              <a:pathLst>
                <a:path w="1030385" h="1317934">
                  <a:moveTo>
                    <a:pt x="0" y="0"/>
                  </a:moveTo>
                  <a:lnTo>
                    <a:pt x="1030385" y="0"/>
                  </a:lnTo>
                  <a:lnTo>
                    <a:pt x="1030385" y="1317934"/>
                  </a:lnTo>
                  <a:lnTo>
                    <a:pt x="0" y="13179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0">
                <a:extLst>
                  <a:ext uri="{96DAC541-7B7A-43D3-8B79-37D633B846F1}">
                    <asvg:svgBlip xmlns:asvg="http://schemas.microsoft.com/office/drawing/2016/SVG/main" r:embed="rId3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69" name="Freeform 38">
              <a:extLst>
                <a:ext uri="{FF2B5EF4-FFF2-40B4-BE49-F238E27FC236}">
                  <a16:creationId xmlns:a16="http://schemas.microsoft.com/office/drawing/2014/main" id="{E19EAD41-33E1-0A4D-46A6-FFABC7A6C2B9}"/>
                </a:ext>
              </a:extLst>
            </p:cNvPr>
            <p:cNvSpPr/>
            <p:nvPr/>
          </p:nvSpPr>
          <p:spPr>
            <a:xfrm flipH="1">
              <a:off x="7866175" y="4012646"/>
              <a:ext cx="1350657" cy="948991"/>
            </a:xfrm>
            <a:custGeom>
              <a:avLst/>
              <a:gdLst/>
              <a:ahLst/>
              <a:cxnLst/>
              <a:rect l="l" t="t" r="r" b="b"/>
              <a:pathLst>
                <a:path w="1350657" h="948991">
                  <a:moveTo>
                    <a:pt x="1350657" y="0"/>
                  </a:moveTo>
                  <a:lnTo>
                    <a:pt x="0" y="0"/>
                  </a:lnTo>
                  <a:lnTo>
                    <a:pt x="0" y="948991"/>
                  </a:lnTo>
                  <a:lnTo>
                    <a:pt x="1350657" y="948991"/>
                  </a:lnTo>
                  <a:lnTo>
                    <a:pt x="1350657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70" name="AutoShape 39">
              <a:extLst>
                <a:ext uri="{FF2B5EF4-FFF2-40B4-BE49-F238E27FC236}">
                  <a16:creationId xmlns:a16="http://schemas.microsoft.com/office/drawing/2014/main" id="{4093F7B4-4EC2-27AF-5D07-437C0C28EDB5}"/>
                </a:ext>
              </a:extLst>
            </p:cNvPr>
            <p:cNvSpPr/>
            <p:nvPr/>
          </p:nvSpPr>
          <p:spPr>
            <a:xfrm flipH="1" flipV="1">
              <a:off x="6261119" y="4561396"/>
              <a:ext cx="905153" cy="23472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71" name="Freeform 40">
              <a:extLst>
                <a:ext uri="{FF2B5EF4-FFF2-40B4-BE49-F238E27FC236}">
                  <a16:creationId xmlns:a16="http://schemas.microsoft.com/office/drawing/2014/main" id="{BE335860-C852-EDF6-1167-1CDFBDF32FDA}"/>
                </a:ext>
              </a:extLst>
            </p:cNvPr>
            <p:cNvSpPr/>
            <p:nvPr/>
          </p:nvSpPr>
          <p:spPr>
            <a:xfrm rot="670032">
              <a:off x="1888271" y="108577"/>
              <a:ext cx="1252558" cy="1343226"/>
            </a:xfrm>
            <a:custGeom>
              <a:avLst/>
              <a:gdLst/>
              <a:ahLst/>
              <a:cxnLst/>
              <a:rect l="l" t="t" r="r" b="b"/>
              <a:pathLst>
                <a:path w="1252558" h="1343226">
                  <a:moveTo>
                    <a:pt x="0" y="0"/>
                  </a:moveTo>
                  <a:lnTo>
                    <a:pt x="1252557" y="0"/>
                  </a:lnTo>
                  <a:lnTo>
                    <a:pt x="1252557" y="1343226"/>
                  </a:lnTo>
                  <a:lnTo>
                    <a:pt x="0" y="13432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2">
                <a:extLst>
                  <a:ext uri="{96DAC541-7B7A-43D3-8B79-37D633B846F1}">
                    <asvg:svgBlip xmlns:asvg="http://schemas.microsoft.com/office/drawing/2016/SVG/main" r:embed="rId3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5734172" y="277192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DC82C780-6B17-4878-8D1F-82141502EF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2671208"/>
            <a:ext cx="12726221" cy="6596619"/>
          </a:xfrm>
          <a:prstGeom prst="rect">
            <a:avLst/>
          </a:prstGeom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id="{DEFCF1C4-A892-4C56-868C-56F3CBA47C6A}"/>
              </a:ext>
            </a:extLst>
          </p:cNvPr>
          <p:cNvSpPr txBox="1"/>
          <p:nvPr/>
        </p:nvSpPr>
        <p:spPr>
          <a:xfrm>
            <a:off x="914400" y="1028700"/>
            <a:ext cx="14991287" cy="823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en-US" sz="4400" dirty="0">
                <a:solidFill>
                  <a:srgbClr val="FBBC43"/>
                </a:solidFill>
                <a:latin typeface="Graphik Bold"/>
              </a:rPr>
              <a:t>HREDD -</a:t>
            </a:r>
            <a:r>
              <a:rPr lang="en-US" sz="4400" dirty="0"/>
              <a:t> </a:t>
            </a:r>
            <a:r>
              <a:rPr lang="km-KH" sz="4400" dirty="0">
                <a:solidFill>
                  <a:schemeClr val="bg1"/>
                </a:solidFill>
                <a:cs typeface="Khmer OS Muol Light" panose="02000500000000020004" pitchFamily="2" charset="0"/>
              </a:rPr>
              <a:t>ជំហានទាំង ៦ នៃការត្រួតពិនិត្យភាពត្រឹមត្រូវ</a:t>
            </a:r>
            <a:endParaRPr lang="en-US" sz="4400" dirty="0">
              <a:solidFill>
                <a:srgbClr val="FFFFFF"/>
              </a:solidFill>
              <a:latin typeface="Graphik Bold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759259" y="3159778"/>
            <a:ext cx="4749302" cy="4749302"/>
          </a:xfrm>
          <a:custGeom>
            <a:avLst/>
            <a:gdLst/>
            <a:ahLst/>
            <a:cxnLst/>
            <a:rect l="l" t="t" r="r" b="b"/>
            <a:pathLst>
              <a:path w="4749302" h="4749302">
                <a:moveTo>
                  <a:pt x="0" y="0"/>
                </a:moveTo>
                <a:lnTo>
                  <a:pt x="4749302" y="0"/>
                </a:lnTo>
                <a:lnTo>
                  <a:pt x="4749302" y="4749302"/>
                </a:lnTo>
                <a:lnTo>
                  <a:pt x="0" y="474930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11105255" y="3465473"/>
            <a:ext cx="3889638" cy="4137913"/>
          </a:xfrm>
          <a:custGeom>
            <a:avLst/>
            <a:gdLst/>
            <a:ahLst/>
            <a:cxnLst/>
            <a:rect l="l" t="t" r="r" b="b"/>
            <a:pathLst>
              <a:path w="3889638" h="4137913">
                <a:moveTo>
                  <a:pt x="0" y="0"/>
                </a:moveTo>
                <a:lnTo>
                  <a:pt x="3889637" y="0"/>
                </a:lnTo>
                <a:lnTo>
                  <a:pt x="3889637" y="4137912"/>
                </a:lnTo>
                <a:lnTo>
                  <a:pt x="0" y="413791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TextBox 4"/>
          <p:cNvSpPr txBox="1"/>
          <p:nvPr/>
        </p:nvSpPr>
        <p:spPr>
          <a:xfrm>
            <a:off x="1648356" y="557108"/>
            <a:ext cx="14991287" cy="21236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4800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ជំហានទី១៖</a:t>
            </a:r>
            <a:r>
              <a:rPr lang="en-US" sz="4800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ដាក់បង្កប់ </a:t>
            </a:r>
            <a:r>
              <a:rPr lang="en-US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RBC</a:t>
            </a:r>
            <a: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ក្នុង</a:t>
            </a:r>
            <a:b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</a:br>
            <a: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គោលនយោបាយ</a:t>
            </a:r>
            <a:endParaRPr lang="en-US" sz="4800" dirty="0">
              <a:solidFill>
                <a:srgbClr val="FFFFFF"/>
              </a:solidFill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421255" y="3953459"/>
            <a:ext cx="1308080" cy="2723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19"/>
              </a:lnSpc>
            </a:pPr>
            <a:r>
              <a:rPr lang="en-US" sz="15014">
                <a:solidFill>
                  <a:srgbClr val="FFFFFF"/>
                </a:solidFill>
                <a:latin typeface="Graphik"/>
                <a:ea typeface="Graphik"/>
                <a:cs typeface="Graphik"/>
                <a:sym typeface="Graphik"/>
              </a:rPr>
              <a:t>&amp;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362201" y="8174355"/>
            <a:ext cx="4419600" cy="6559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គោលនយោបាយ</a:t>
            </a: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489119" y="7954293"/>
            <a:ext cx="4172918" cy="655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ប្រព័ន្ធគ្រប់គ្រង</a:t>
            </a: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15294949" y="277192"/>
            <a:ext cx="2403574" cy="2403574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7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6653" y="904195"/>
            <a:ext cx="14991287" cy="8483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km-KH" sz="4800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ជំហានទី២៖</a:t>
            </a:r>
            <a:r>
              <a:rPr lang="en-US" sz="4800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កំណត់​ផលប៉ះពាល់​អវិជ្ជមាន</a:t>
            </a:r>
            <a:endParaRPr lang="en-US" sz="4800" dirty="0">
              <a:solidFill>
                <a:srgbClr val="FFFFFF"/>
              </a:solidFill>
              <a:latin typeface="Graphik Bold"/>
              <a:ea typeface="Graphik Bold"/>
              <a:cs typeface="Graphik Bold"/>
              <a:sym typeface="Graphik Bold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5437857" y="277300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682914" y="6464221"/>
            <a:ext cx="17526000" cy="28212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820421" lvl="1" indent="-410210" algn="l">
              <a:lnSpc>
                <a:spcPts val="4408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ក្រុម​ហ៊ុន​ចាំបាច់ត្រូវធ្វើផែន​ទីសង្វាក់​តម្លៃ​ទាំងមូលសម្រាប់​ផលិតផល​របស់​ខ្លួន រួមទាំងប្រភព​នៃ​វត្ថុធាតុ​ដើម​ផងដែរ</a:t>
            </a:r>
          </a:p>
          <a:p>
            <a:pPr marL="820421" lvl="1" indent="-410210" algn="l">
              <a:lnSpc>
                <a:spcPts val="4408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ក្រុម​ហ៊ុនចាំបាច់ត្រូវ​កំណត់​ផលប៉ះពាល់​អវិជ្ជមាន (ជាសក្ដានុពល) មកលើ​កម្មករនិយោជិត សហគមន៍ អ្នកផ្គត់​ផ្គង់ បរិស្ថាន និង​អាកាសធាតុពាក់ព័ន្ធជាមួយ​ផលិតផលរបស់​ខ្លួន​។ </a:t>
            </a:r>
          </a:p>
          <a:p>
            <a:pPr marL="820421" lvl="1" indent="-410210" algn="l">
              <a:lnSpc>
                <a:spcPts val="4408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ប្រភពព័ត៌មានដែល​អាចមាន៖ សវនកម្ម បណ្ដឹង ប្រព័ន្ធផ្សព្វផ្សាយ អ្នក​ពាក់​ព័ន្ធនានា</a:t>
            </a:r>
          </a:p>
        </p:txBody>
      </p:sp>
      <p:grpSp>
        <p:nvGrpSpPr>
          <p:cNvPr id="34" name="Group 6">
            <a:extLst>
              <a:ext uri="{FF2B5EF4-FFF2-40B4-BE49-F238E27FC236}">
                <a16:creationId xmlns:a16="http://schemas.microsoft.com/office/drawing/2014/main" id="{26B890FC-4B4B-EEFA-1B90-3232B9B6525F}"/>
              </a:ext>
            </a:extLst>
          </p:cNvPr>
          <p:cNvGrpSpPr/>
          <p:nvPr/>
        </p:nvGrpSpPr>
        <p:grpSpPr>
          <a:xfrm>
            <a:off x="4825855" y="1435811"/>
            <a:ext cx="7162800" cy="4927929"/>
            <a:chOff x="0" y="0"/>
            <a:chExt cx="13242490" cy="10298102"/>
          </a:xfrm>
        </p:grpSpPr>
        <p:sp>
          <p:nvSpPr>
            <p:cNvPr id="35" name="Freeform 7">
              <a:extLst>
                <a:ext uri="{FF2B5EF4-FFF2-40B4-BE49-F238E27FC236}">
                  <a16:creationId xmlns:a16="http://schemas.microsoft.com/office/drawing/2014/main" id="{17A61638-0811-36B3-06BC-968B8B26F74C}"/>
                </a:ext>
              </a:extLst>
            </p:cNvPr>
            <p:cNvSpPr/>
            <p:nvPr/>
          </p:nvSpPr>
          <p:spPr>
            <a:xfrm>
              <a:off x="11542931" y="9145102"/>
              <a:ext cx="1169075" cy="1153000"/>
            </a:xfrm>
            <a:custGeom>
              <a:avLst/>
              <a:gdLst/>
              <a:ahLst/>
              <a:cxnLst/>
              <a:rect l="l" t="t" r="r" b="b"/>
              <a:pathLst>
                <a:path w="1169075" h="1153000">
                  <a:moveTo>
                    <a:pt x="0" y="0"/>
                  </a:moveTo>
                  <a:lnTo>
                    <a:pt x="1169075" y="0"/>
                  </a:lnTo>
                  <a:lnTo>
                    <a:pt x="1169075" y="1153000"/>
                  </a:lnTo>
                  <a:lnTo>
                    <a:pt x="0" y="1153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36" name="Freeform 8">
              <a:extLst>
                <a:ext uri="{FF2B5EF4-FFF2-40B4-BE49-F238E27FC236}">
                  <a16:creationId xmlns:a16="http://schemas.microsoft.com/office/drawing/2014/main" id="{BEB5EC70-30C4-501D-EC6F-40B6EBCDC06C}"/>
                </a:ext>
              </a:extLst>
            </p:cNvPr>
            <p:cNvSpPr/>
            <p:nvPr/>
          </p:nvSpPr>
          <p:spPr>
            <a:xfrm>
              <a:off x="7757895" y="6296540"/>
              <a:ext cx="1567218" cy="1595133"/>
            </a:xfrm>
            <a:custGeom>
              <a:avLst/>
              <a:gdLst/>
              <a:ahLst/>
              <a:cxnLst/>
              <a:rect l="l" t="t" r="r" b="b"/>
              <a:pathLst>
                <a:path w="1567218" h="1595133">
                  <a:moveTo>
                    <a:pt x="0" y="0"/>
                  </a:moveTo>
                  <a:lnTo>
                    <a:pt x="1567218" y="0"/>
                  </a:lnTo>
                  <a:lnTo>
                    <a:pt x="1567218" y="1595132"/>
                  </a:lnTo>
                  <a:lnTo>
                    <a:pt x="0" y="15951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37" name="Freeform 9">
              <a:extLst>
                <a:ext uri="{FF2B5EF4-FFF2-40B4-BE49-F238E27FC236}">
                  <a16:creationId xmlns:a16="http://schemas.microsoft.com/office/drawing/2014/main" id="{1235D9A1-D42E-E059-D129-4ADE7AA4DEF0}"/>
                </a:ext>
              </a:extLst>
            </p:cNvPr>
            <p:cNvSpPr/>
            <p:nvPr/>
          </p:nvSpPr>
          <p:spPr>
            <a:xfrm>
              <a:off x="1435753" y="9228712"/>
              <a:ext cx="1036562" cy="1036562"/>
            </a:xfrm>
            <a:custGeom>
              <a:avLst/>
              <a:gdLst/>
              <a:ahLst/>
              <a:cxnLst/>
              <a:rect l="l" t="t" r="r" b="b"/>
              <a:pathLst>
                <a:path w="1036562" h="1036562">
                  <a:moveTo>
                    <a:pt x="0" y="0"/>
                  </a:moveTo>
                  <a:lnTo>
                    <a:pt x="1036562" y="0"/>
                  </a:lnTo>
                  <a:lnTo>
                    <a:pt x="1036562" y="1036563"/>
                  </a:lnTo>
                  <a:lnTo>
                    <a:pt x="0" y="10365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38" name="Freeform 10">
              <a:extLst>
                <a:ext uri="{FF2B5EF4-FFF2-40B4-BE49-F238E27FC236}">
                  <a16:creationId xmlns:a16="http://schemas.microsoft.com/office/drawing/2014/main" id="{F9227547-AA9D-5659-0854-84269908C601}"/>
                </a:ext>
              </a:extLst>
            </p:cNvPr>
            <p:cNvSpPr/>
            <p:nvPr/>
          </p:nvSpPr>
          <p:spPr>
            <a:xfrm>
              <a:off x="4456602" y="9020014"/>
              <a:ext cx="1225357" cy="1142645"/>
            </a:xfrm>
            <a:custGeom>
              <a:avLst/>
              <a:gdLst/>
              <a:ahLst/>
              <a:cxnLst/>
              <a:rect l="l" t="t" r="r" b="b"/>
              <a:pathLst>
                <a:path w="1225357" h="1142645">
                  <a:moveTo>
                    <a:pt x="0" y="0"/>
                  </a:moveTo>
                  <a:lnTo>
                    <a:pt x="1225357" y="0"/>
                  </a:lnTo>
                  <a:lnTo>
                    <a:pt x="1225357" y="1142646"/>
                  </a:lnTo>
                  <a:lnTo>
                    <a:pt x="0" y="114264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39" name="Freeform 11">
              <a:extLst>
                <a:ext uri="{FF2B5EF4-FFF2-40B4-BE49-F238E27FC236}">
                  <a16:creationId xmlns:a16="http://schemas.microsoft.com/office/drawing/2014/main" id="{60A41F88-827E-1346-EB13-355E2D84C972}"/>
                </a:ext>
              </a:extLst>
            </p:cNvPr>
            <p:cNvSpPr/>
            <p:nvPr/>
          </p:nvSpPr>
          <p:spPr>
            <a:xfrm>
              <a:off x="11438907" y="1302913"/>
              <a:ext cx="1331593" cy="1145170"/>
            </a:xfrm>
            <a:custGeom>
              <a:avLst/>
              <a:gdLst/>
              <a:ahLst/>
              <a:cxnLst/>
              <a:rect l="l" t="t" r="r" b="b"/>
              <a:pathLst>
                <a:path w="1331593" h="1145170">
                  <a:moveTo>
                    <a:pt x="0" y="0"/>
                  </a:moveTo>
                  <a:lnTo>
                    <a:pt x="1331592" y="0"/>
                  </a:lnTo>
                  <a:lnTo>
                    <a:pt x="1331592" y="1145170"/>
                  </a:lnTo>
                  <a:lnTo>
                    <a:pt x="0" y="11451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40" name="Freeform 12">
              <a:extLst>
                <a:ext uri="{FF2B5EF4-FFF2-40B4-BE49-F238E27FC236}">
                  <a16:creationId xmlns:a16="http://schemas.microsoft.com/office/drawing/2014/main" id="{676532E0-B3F7-3467-F2C2-2BA23CDD0B74}"/>
                </a:ext>
              </a:extLst>
            </p:cNvPr>
            <p:cNvSpPr/>
            <p:nvPr/>
          </p:nvSpPr>
          <p:spPr>
            <a:xfrm>
              <a:off x="11597707" y="6735858"/>
              <a:ext cx="1350657" cy="948991"/>
            </a:xfrm>
            <a:custGeom>
              <a:avLst/>
              <a:gdLst/>
              <a:ahLst/>
              <a:cxnLst/>
              <a:rect l="l" t="t" r="r" b="b"/>
              <a:pathLst>
                <a:path w="1350657" h="948991">
                  <a:moveTo>
                    <a:pt x="0" y="0"/>
                  </a:moveTo>
                  <a:lnTo>
                    <a:pt x="1350657" y="0"/>
                  </a:lnTo>
                  <a:lnTo>
                    <a:pt x="1350657" y="948991"/>
                  </a:lnTo>
                  <a:lnTo>
                    <a:pt x="0" y="9489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41" name="Freeform 13">
              <a:extLst>
                <a:ext uri="{FF2B5EF4-FFF2-40B4-BE49-F238E27FC236}">
                  <a16:creationId xmlns:a16="http://schemas.microsoft.com/office/drawing/2014/main" id="{CB102592-1A25-4BE6-E5E2-92AD2C5F9810}"/>
                </a:ext>
              </a:extLst>
            </p:cNvPr>
            <p:cNvSpPr/>
            <p:nvPr/>
          </p:nvSpPr>
          <p:spPr>
            <a:xfrm>
              <a:off x="7996376" y="9280544"/>
              <a:ext cx="1090255" cy="882116"/>
            </a:xfrm>
            <a:custGeom>
              <a:avLst/>
              <a:gdLst/>
              <a:ahLst/>
              <a:cxnLst/>
              <a:rect l="l" t="t" r="r" b="b"/>
              <a:pathLst>
                <a:path w="1090255" h="882116">
                  <a:moveTo>
                    <a:pt x="0" y="0"/>
                  </a:moveTo>
                  <a:lnTo>
                    <a:pt x="1090256" y="0"/>
                  </a:lnTo>
                  <a:lnTo>
                    <a:pt x="1090256" y="882116"/>
                  </a:lnTo>
                  <a:lnTo>
                    <a:pt x="0" y="882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42" name="AutoShape 14">
              <a:extLst>
                <a:ext uri="{FF2B5EF4-FFF2-40B4-BE49-F238E27FC236}">
                  <a16:creationId xmlns:a16="http://schemas.microsoft.com/office/drawing/2014/main" id="{96ADEF5E-7081-562D-6831-3812A018CC19}"/>
                </a:ext>
              </a:extLst>
            </p:cNvPr>
            <p:cNvSpPr/>
            <p:nvPr/>
          </p:nvSpPr>
          <p:spPr>
            <a:xfrm>
              <a:off x="6259802" y="1951698"/>
              <a:ext cx="905153" cy="0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3" name="AutoShape 15">
              <a:extLst>
                <a:ext uri="{FF2B5EF4-FFF2-40B4-BE49-F238E27FC236}">
                  <a16:creationId xmlns:a16="http://schemas.microsoft.com/office/drawing/2014/main" id="{F6A778CD-CE41-33BD-76BA-3833A97C2A86}"/>
                </a:ext>
              </a:extLst>
            </p:cNvPr>
            <p:cNvSpPr/>
            <p:nvPr/>
          </p:nvSpPr>
          <p:spPr>
            <a:xfrm>
              <a:off x="3153903" y="1926298"/>
              <a:ext cx="905153" cy="0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4" name="AutoShape 16">
              <a:extLst>
                <a:ext uri="{FF2B5EF4-FFF2-40B4-BE49-F238E27FC236}">
                  <a16:creationId xmlns:a16="http://schemas.microsoft.com/office/drawing/2014/main" id="{D2BF9BF3-81A2-5D25-CBC7-1ED29709EDA0}"/>
                </a:ext>
              </a:extLst>
            </p:cNvPr>
            <p:cNvSpPr/>
            <p:nvPr/>
          </p:nvSpPr>
          <p:spPr>
            <a:xfrm>
              <a:off x="9947455" y="1875498"/>
              <a:ext cx="905153" cy="0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5" name="AutoShape 17">
              <a:extLst>
                <a:ext uri="{FF2B5EF4-FFF2-40B4-BE49-F238E27FC236}">
                  <a16:creationId xmlns:a16="http://schemas.microsoft.com/office/drawing/2014/main" id="{96B9C670-8198-5B88-F1EB-946032373CEA}"/>
                </a:ext>
              </a:extLst>
            </p:cNvPr>
            <p:cNvSpPr/>
            <p:nvPr/>
          </p:nvSpPr>
          <p:spPr>
            <a:xfrm>
              <a:off x="6259802" y="7235754"/>
              <a:ext cx="905153" cy="0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6" name="AutoShape 18">
              <a:extLst>
                <a:ext uri="{FF2B5EF4-FFF2-40B4-BE49-F238E27FC236}">
                  <a16:creationId xmlns:a16="http://schemas.microsoft.com/office/drawing/2014/main" id="{751480F5-71CF-37BF-42FB-05E7E2002DE4}"/>
                </a:ext>
              </a:extLst>
            </p:cNvPr>
            <p:cNvSpPr/>
            <p:nvPr/>
          </p:nvSpPr>
          <p:spPr>
            <a:xfrm flipH="1" flipV="1">
              <a:off x="9959497" y="4487141"/>
              <a:ext cx="905153" cy="23472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7" name="AutoShape 19">
              <a:extLst>
                <a:ext uri="{FF2B5EF4-FFF2-40B4-BE49-F238E27FC236}">
                  <a16:creationId xmlns:a16="http://schemas.microsoft.com/office/drawing/2014/main" id="{69EA0DF9-B22B-65A5-AE74-0A6C7E42992F}"/>
                </a:ext>
              </a:extLst>
            </p:cNvPr>
            <p:cNvSpPr/>
            <p:nvPr/>
          </p:nvSpPr>
          <p:spPr>
            <a:xfrm>
              <a:off x="10134959" y="7235754"/>
              <a:ext cx="905153" cy="0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8" name="AutoShape 20">
              <a:extLst>
                <a:ext uri="{FF2B5EF4-FFF2-40B4-BE49-F238E27FC236}">
                  <a16:creationId xmlns:a16="http://schemas.microsoft.com/office/drawing/2014/main" id="{4C88C914-CA47-73A6-EB1D-7FE04D571C7C}"/>
                </a:ext>
              </a:extLst>
            </p:cNvPr>
            <p:cNvSpPr/>
            <p:nvPr/>
          </p:nvSpPr>
          <p:spPr>
            <a:xfrm>
              <a:off x="12104703" y="2906430"/>
              <a:ext cx="0" cy="521937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" name="Freeform 21">
              <a:extLst>
                <a:ext uri="{FF2B5EF4-FFF2-40B4-BE49-F238E27FC236}">
                  <a16:creationId xmlns:a16="http://schemas.microsoft.com/office/drawing/2014/main" id="{4A5FF74F-0834-C0EA-7188-0BB20FE2CDD6}"/>
                </a:ext>
              </a:extLst>
            </p:cNvPr>
            <p:cNvSpPr/>
            <p:nvPr/>
          </p:nvSpPr>
          <p:spPr>
            <a:xfrm>
              <a:off x="439168" y="6031273"/>
              <a:ext cx="2567853" cy="2623604"/>
            </a:xfrm>
            <a:custGeom>
              <a:avLst/>
              <a:gdLst/>
              <a:ahLst/>
              <a:cxnLst/>
              <a:rect l="l" t="t" r="r" b="b"/>
              <a:pathLst>
                <a:path w="2567853" h="2623604">
                  <a:moveTo>
                    <a:pt x="0" y="0"/>
                  </a:moveTo>
                  <a:lnTo>
                    <a:pt x="2567853" y="0"/>
                  </a:lnTo>
                  <a:lnTo>
                    <a:pt x="2567853" y="2623604"/>
                  </a:lnTo>
                  <a:lnTo>
                    <a:pt x="0" y="262360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50" name="Freeform 22">
              <a:extLst>
                <a:ext uri="{FF2B5EF4-FFF2-40B4-BE49-F238E27FC236}">
                  <a16:creationId xmlns:a16="http://schemas.microsoft.com/office/drawing/2014/main" id="{25DC07EE-7901-D848-6525-1C5824039C65}"/>
                </a:ext>
              </a:extLst>
            </p:cNvPr>
            <p:cNvSpPr/>
            <p:nvPr/>
          </p:nvSpPr>
          <p:spPr>
            <a:xfrm>
              <a:off x="4403485" y="6637769"/>
              <a:ext cx="1331593" cy="1145170"/>
            </a:xfrm>
            <a:custGeom>
              <a:avLst/>
              <a:gdLst/>
              <a:ahLst/>
              <a:cxnLst/>
              <a:rect l="l" t="t" r="r" b="b"/>
              <a:pathLst>
                <a:path w="1331593" h="1145170">
                  <a:moveTo>
                    <a:pt x="0" y="0"/>
                  </a:moveTo>
                  <a:lnTo>
                    <a:pt x="1331592" y="0"/>
                  </a:lnTo>
                  <a:lnTo>
                    <a:pt x="1331592" y="1145170"/>
                  </a:lnTo>
                  <a:lnTo>
                    <a:pt x="0" y="11451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51" name="Freeform 23">
              <a:extLst>
                <a:ext uri="{FF2B5EF4-FFF2-40B4-BE49-F238E27FC236}">
                  <a16:creationId xmlns:a16="http://schemas.microsoft.com/office/drawing/2014/main" id="{C3F79B50-1038-C495-683C-43C2613DA0D9}"/>
                </a:ext>
              </a:extLst>
            </p:cNvPr>
            <p:cNvSpPr/>
            <p:nvPr/>
          </p:nvSpPr>
          <p:spPr>
            <a:xfrm>
              <a:off x="1222474" y="632128"/>
              <a:ext cx="1463119" cy="1639349"/>
            </a:xfrm>
            <a:custGeom>
              <a:avLst/>
              <a:gdLst/>
              <a:ahLst/>
              <a:cxnLst/>
              <a:rect l="l" t="t" r="r" b="b"/>
              <a:pathLst>
                <a:path w="1463119" h="1639349">
                  <a:moveTo>
                    <a:pt x="0" y="0"/>
                  </a:moveTo>
                  <a:lnTo>
                    <a:pt x="1463120" y="0"/>
                  </a:lnTo>
                  <a:lnTo>
                    <a:pt x="1463120" y="1639349"/>
                  </a:lnTo>
                  <a:lnTo>
                    <a:pt x="0" y="16393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52" name="Freeform 24">
              <a:extLst>
                <a:ext uri="{FF2B5EF4-FFF2-40B4-BE49-F238E27FC236}">
                  <a16:creationId xmlns:a16="http://schemas.microsoft.com/office/drawing/2014/main" id="{067CCD70-0174-8CB4-9FA1-3C2D36BB70C9}"/>
                </a:ext>
              </a:extLst>
            </p:cNvPr>
            <p:cNvSpPr/>
            <p:nvPr/>
          </p:nvSpPr>
          <p:spPr>
            <a:xfrm>
              <a:off x="4393952" y="1451803"/>
              <a:ext cx="1350657" cy="948991"/>
            </a:xfrm>
            <a:custGeom>
              <a:avLst/>
              <a:gdLst/>
              <a:ahLst/>
              <a:cxnLst/>
              <a:rect l="l" t="t" r="r" b="b"/>
              <a:pathLst>
                <a:path w="1350657" h="948991">
                  <a:moveTo>
                    <a:pt x="0" y="0"/>
                  </a:moveTo>
                  <a:lnTo>
                    <a:pt x="1350657" y="0"/>
                  </a:lnTo>
                  <a:lnTo>
                    <a:pt x="1350657" y="948991"/>
                  </a:lnTo>
                  <a:lnTo>
                    <a:pt x="0" y="9489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53" name="Freeform 25">
              <a:extLst>
                <a:ext uri="{FF2B5EF4-FFF2-40B4-BE49-F238E27FC236}">
                  <a16:creationId xmlns:a16="http://schemas.microsoft.com/office/drawing/2014/main" id="{E6469E29-9B16-A223-E576-730A4C1BDDA8}"/>
                </a:ext>
              </a:extLst>
            </p:cNvPr>
            <p:cNvSpPr/>
            <p:nvPr/>
          </p:nvSpPr>
          <p:spPr>
            <a:xfrm>
              <a:off x="11484437" y="3561698"/>
              <a:ext cx="1286063" cy="1419104"/>
            </a:xfrm>
            <a:custGeom>
              <a:avLst/>
              <a:gdLst/>
              <a:ahLst/>
              <a:cxnLst/>
              <a:rect l="l" t="t" r="r" b="b"/>
              <a:pathLst>
                <a:path w="1286063" h="1419104">
                  <a:moveTo>
                    <a:pt x="0" y="0"/>
                  </a:moveTo>
                  <a:lnTo>
                    <a:pt x="1286062" y="0"/>
                  </a:lnTo>
                  <a:lnTo>
                    <a:pt x="1286062" y="1419103"/>
                  </a:lnTo>
                  <a:lnTo>
                    <a:pt x="0" y="14191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54" name="Freeform 26">
              <a:extLst>
                <a:ext uri="{FF2B5EF4-FFF2-40B4-BE49-F238E27FC236}">
                  <a16:creationId xmlns:a16="http://schemas.microsoft.com/office/drawing/2014/main" id="{CDD86F66-B98C-E549-6FF0-6C27DB4547F1}"/>
                </a:ext>
              </a:extLst>
            </p:cNvPr>
            <p:cNvSpPr/>
            <p:nvPr/>
          </p:nvSpPr>
          <p:spPr>
            <a:xfrm>
              <a:off x="7803002" y="1030794"/>
              <a:ext cx="1477004" cy="1240683"/>
            </a:xfrm>
            <a:custGeom>
              <a:avLst/>
              <a:gdLst/>
              <a:ahLst/>
              <a:cxnLst/>
              <a:rect l="l" t="t" r="r" b="b"/>
              <a:pathLst>
                <a:path w="1477004" h="1240683">
                  <a:moveTo>
                    <a:pt x="0" y="0"/>
                  </a:moveTo>
                  <a:lnTo>
                    <a:pt x="1477004" y="0"/>
                  </a:lnTo>
                  <a:lnTo>
                    <a:pt x="1477004" y="1240683"/>
                  </a:lnTo>
                  <a:lnTo>
                    <a:pt x="0" y="12406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55" name="Freeform 27">
              <a:extLst>
                <a:ext uri="{FF2B5EF4-FFF2-40B4-BE49-F238E27FC236}">
                  <a16:creationId xmlns:a16="http://schemas.microsoft.com/office/drawing/2014/main" id="{831A7A79-4B18-BA51-3247-CF76F6563127}"/>
                </a:ext>
              </a:extLst>
            </p:cNvPr>
            <p:cNvSpPr/>
            <p:nvPr/>
          </p:nvSpPr>
          <p:spPr>
            <a:xfrm>
              <a:off x="1222474" y="3751315"/>
              <a:ext cx="1331593" cy="1145170"/>
            </a:xfrm>
            <a:custGeom>
              <a:avLst/>
              <a:gdLst/>
              <a:ahLst/>
              <a:cxnLst/>
              <a:rect l="l" t="t" r="r" b="b"/>
              <a:pathLst>
                <a:path w="1331593" h="1145170">
                  <a:moveTo>
                    <a:pt x="0" y="0"/>
                  </a:moveTo>
                  <a:lnTo>
                    <a:pt x="1331593" y="0"/>
                  </a:lnTo>
                  <a:lnTo>
                    <a:pt x="1331593" y="1145170"/>
                  </a:lnTo>
                  <a:lnTo>
                    <a:pt x="0" y="11451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56" name="AutoShape 28">
              <a:extLst>
                <a:ext uri="{FF2B5EF4-FFF2-40B4-BE49-F238E27FC236}">
                  <a16:creationId xmlns:a16="http://schemas.microsoft.com/office/drawing/2014/main" id="{D71C84BE-2D35-15CB-6BF5-4D8847E795B0}"/>
                </a:ext>
              </a:extLst>
            </p:cNvPr>
            <p:cNvSpPr/>
            <p:nvPr/>
          </p:nvSpPr>
          <p:spPr>
            <a:xfrm flipH="1" flipV="1">
              <a:off x="3153244" y="4536005"/>
              <a:ext cx="905153" cy="23472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7" name="AutoShape 29">
              <a:extLst>
                <a:ext uri="{FF2B5EF4-FFF2-40B4-BE49-F238E27FC236}">
                  <a16:creationId xmlns:a16="http://schemas.microsoft.com/office/drawing/2014/main" id="{F0F0A79D-D5EF-9AFA-0279-A50C14394748}"/>
                </a:ext>
              </a:extLst>
            </p:cNvPr>
            <p:cNvSpPr/>
            <p:nvPr/>
          </p:nvSpPr>
          <p:spPr>
            <a:xfrm>
              <a:off x="12102068" y="8300839"/>
              <a:ext cx="0" cy="521937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8" name="AutoShape 30">
              <a:extLst>
                <a:ext uri="{FF2B5EF4-FFF2-40B4-BE49-F238E27FC236}">
                  <a16:creationId xmlns:a16="http://schemas.microsoft.com/office/drawing/2014/main" id="{D33F93E9-ADB3-65CF-D56B-C74AC0452FDD}"/>
                </a:ext>
              </a:extLst>
            </p:cNvPr>
            <p:cNvSpPr/>
            <p:nvPr/>
          </p:nvSpPr>
          <p:spPr>
            <a:xfrm flipH="1" flipV="1">
              <a:off x="10135617" y="9746993"/>
              <a:ext cx="905153" cy="23472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9" name="AutoShape 31">
              <a:extLst>
                <a:ext uri="{FF2B5EF4-FFF2-40B4-BE49-F238E27FC236}">
                  <a16:creationId xmlns:a16="http://schemas.microsoft.com/office/drawing/2014/main" id="{992FDD57-2E43-FA57-25EB-0057B9E6D1F6}"/>
                </a:ext>
              </a:extLst>
            </p:cNvPr>
            <p:cNvSpPr/>
            <p:nvPr/>
          </p:nvSpPr>
          <p:spPr>
            <a:xfrm flipH="1" flipV="1">
              <a:off x="6260460" y="9783041"/>
              <a:ext cx="905153" cy="23472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60" name="AutoShape 32">
              <a:extLst>
                <a:ext uri="{FF2B5EF4-FFF2-40B4-BE49-F238E27FC236}">
                  <a16:creationId xmlns:a16="http://schemas.microsoft.com/office/drawing/2014/main" id="{2952C864-02A4-1FEA-CA21-EA9858E32704}"/>
                </a:ext>
              </a:extLst>
            </p:cNvPr>
            <p:cNvSpPr/>
            <p:nvPr/>
          </p:nvSpPr>
          <p:spPr>
            <a:xfrm flipH="1" flipV="1">
              <a:off x="3152586" y="9745914"/>
              <a:ext cx="905153" cy="23472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61" name="Freeform 33">
              <a:extLst>
                <a:ext uri="{FF2B5EF4-FFF2-40B4-BE49-F238E27FC236}">
                  <a16:creationId xmlns:a16="http://schemas.microsoft.com/office/drawing/2014/main" id="{7A4F7B6A-7ECB-73E4-6978-D209791EB102}"/>
                </a:ext>
              </a:extLst>
            </p:cNvPr>
            <p:cNvSpPr/>
            <p:nvPr/>
          </p:nvSpPr>
          <p:spPr>
            <a:xfrm>
              <a:off x="0" y="7809491"/>
              <a:ext cx="1554613" cy="1471053"/>
            </a:xfrm>
            <a:custGeom>
              <a:avLst/>
              <a:gdLst/>
              <a:ahLst/>
              <a:cxnLst/>
              <a:rect l="l" t="t" r="r" b="b"/>
              <a:pathLst>
                <a:path w="1554613" h="1471053">
                  <a:moveTo>
                    <a:pt x="0" y="0"/>
                  </a:moveTo>
                  <a:lnTo>
                    <a:pt x="1554613" y="0"/>
                  </a:lnTo>
                  <a:lnTo>
                    <a:pt x="1554613" y="1471053"/>
                  </a:lnTo>
                  <a:lnTo>
                    <a:pt x="0" y="14710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62" name="AutoShape 34">
              <a:extLst>
                <a:ext uri="{FF2B5EF4-FFF2-40B4-BE49-F238E27FC236}">
                  <a16:creationId xmlns:a16="http://schemas.microsoft.com/office/drawing/2014/main" id="{E9FCE3AB-8CD3-9133-1BDC-7273ABEAE3AE}"/>
                </a:ext>
              </a:extLst>
            </p:cNvPr>
            <p:cNvSpPr/>
            <p:nvPr/>
          </p:nvSpPr>
          <p:spPr>
            <a:xfrm>
              <a:off x="3235850" y="7261154"/>
              <a:ext cx="905153" cy="0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63" name="Freeform 35">
              <a:extLst>
                <a:ext uri="{FF2B5EF4-FFF2-40B4-BE49-F238E27FC236}">
                  <a16:creationId xmlns:a16="http://schemas.microsoft.com/office/drawing/2014/main" id="{C853B2C5-E204-9392-D946-1957EEA8A82E}"/>
                </a:ext>
              </a:extLst>
            </p:cNvPr>
            <p:cNvSpPr/>
            <p:nvPr/>
          </p:nvSpPr>
          <p:spPr>
            <a:xfrm>
              <a:off x="12102068" y="4676551"/>
              <a:ext cx="1140421" cy="811125"/>
            </a:xfrm>
            <a:custGeom>
              <a:avLst/>
              <a:gdLst/>
              <a:ahLst/>
              <a:cxnLst/>
              <a:rect l="l" t="t" r="r" b="b"/>
              <a:pathLst>
                <a:path w="1140421" h="811125">
                  <a:moveTo>
                    <a:pt x="0" y="0"/>
                  </a:moveTo>
                  <a:lnTo>
                    <a:pt x="1140422" y="0"/>
                  </a:lnTo>
                  <a:lnTo>
                    <a:pt x="1140422" y="811124"/>
                  </a:lnTo>
                  <a:lnTo>
                    <a:pt x="0" y="8111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64" name="Freeform 36">
              <a:extLst>
                <a:ext uri="{FF2B5EF4-FFF2-40B4-BE49-F238E27FC236}">
                  <a16:creationId xmlns:a16="http://schemas.microsoft.com/office/drawing/2014/main" id="{35C7EA1C-EB27-83DD-5416-4DCB764BD4C7}"/>
                </a:ext>
              </a:extLst>
            </p:cNvPr>
            <p:cNvSpPr/>
            <p:nvPr/>
          </p:nvSpPr>
          <p:spPr>
            <a:xfrm>
              <a:off x="4586386" y="3663009"/>
              <a:ext cx="1286063" cy="1419104"/>
            </a:xfrm>
            <a:custGeom>
              <a:avLst/>
              <a:gdLst/>
              <a:ahLst/>
              <a:cxnLst/>
              <a:rect l="l" t="t" r="r" b="b"/>
              <a:pathLst>
                <a:path w="1286063" h="1419104">
                  <a:moveTo>
                    <a:pt x="0" y="0"/>
                  </a:moveTo>
                  <a:lnTo>
                    <a:pt x="1286062" y="0"/>
                  </a:lnTo>
                  <a:lnTo>
                    <a:pt x="1286062" y="1419104"/>
                  </a:lnTo>
                  <a:lnTo>
                    <a:pt x="0" y="141910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65" name="Freeform 37">
              <a:extLst>
                <a:ext uri="{FF2B5EF4-FFF2-40B4-BE49-F238E27FC236}">
                  <a16:creationId xmlns:a16="http://schemas.microsoft.com/office/drawing/2014/main" id="{536DAB94-5F74-1273-F384-89D7A0F122CE}"/>
                </a:ext>
              </a:extLst>
            </p:cNvPr>
            <p:cNvSpPr/>
            <p:nvPr/>
          </p:nvSpPr>
          <p:spPr>
            <a:xfrm>
              <a:off x="5229417" y="4978606"/>
              <a:ext cx="1030385" cy="1317934"/>
            </a:xfrm>
            <a:custGeom>
              <a:avLst/>
              <a:gdLst/>
              <a:ahLst/>
              <a:cxnLst/>
              <a:rect l="l" t="t" r="r" b="b"/>
              <a:pathLst>
                <a:path w="1030385" h="1317934">
                  <a:moveTo>
                    <a:pt x="0" y="0"/>
                  </a:moveTo>
                  <a:lnTo>
                    <a:pt x="1030385" y="0"/>
                  </a:lnTo>
                  <a:lnTo>
                    <a:pt x="1030385" y="1317934"/>
                  </a:lnTo>
                  <a:lnTo>
                    <a:pt x="0" y="13179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0">
                <a:extLst>
                  <a:ext uri="{96DAC541-7B7A-43D3-8B79-37D633B846F1}">
                    <asvg:svgBlip xmlns:asvg="http://schemas.microsoft.com/office/drawing/2016/SVG/main" r:embed="rId3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66" name="Freeform 38">
              <a:extLst>
                <a:ext uri="{FF2B5EF4-FFF2-40B4-BE49-F238E27FC236}">
                  <a16:creationId xmlns:a16="http://schemas.microsoft.com/office/drawing/2014/main" id="{47B880A3-DE68-C515-C4BD-504051E9C3E5}"/>
                </a:ext>
              </a:extLst>
            </p:cNvPr>
            <p:cNvSpPr/>
            <p:nvPr/>
          </p:nvSpPr>
          <p:spPr>
            <a:xfrm flipH="1">
              <a:off x="7866175" y="4012646"/>
              <a:ext cx="1350657" cy="948991"/>
            </a:xfrm>
            <a:custGeom>
              <a:avLst/>
              <a:gdLst/>
              <a:ahLst/>
              <a:cxnLst/>
              <a:rect l="l" t="t" r="r" b="b"/>
              <a:pathLst>
                <a:path w="1350657" h="948991">
                  <a:moveTo>
                    <a:pt x="1350657" y="0"/>
                  </a:moveTo>
                  <a:lnTo>
                    <a:pt x="0" y="0"/>
                  </a:lnTo>
                  <a:lnTo>
                    <a:pt x="0" y="948991"/>
                  </a:lnTo>
                  <a:lnTo>
                    <a:pt x="1350657" y="948991"/>
                  </a:lnTo>
                  <a:lnTo>
                    <a:pt x="1350657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67" name="AutoShape 39">
              <a:extLst>
                <a:ext uri="{FF2B5EF4-FFF2-40B4-BE49-F238E27FC236}">
                  <a16:creationId xmlns:a16="http://schemas.microsoft.com/office/drawing/2014/main" id="{DAF98DCD-9B0D-E360-6D5F-EB62D04F8970}"/>
                </a:ext>
              </a:extLst>
            </p:cNvPr>
            <p:cNvSpPr/>
            <p:nvPr/>
          </p:nvSpPr>
          <p:spPr>
            <a:xfrm flipH="1" flipV="1">
              <a:off x="6261119" y="4561396"/>
              <a:ext cx="905153" cy="23472"/>
            </a:xfrm>
            <a:prstGeom prst="line">
              <a:avLst/>
            </a:prstGeom>
            <a:ln w="508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68" name="Freeform 40">
              <a:extLst>
                <a:ext uri="{FF2B5EF4-FFF2-40B4-BE49-F238E27FC236}">
                  <a16:creationId xmlns:a16="http://schemas.microsoft.com/office/drawing/2014/main" id="{7EEC80D3-21B0-72F3-95B9-7333DC2A6F51}"/>
                </a:ext>
              </a:extLst>
            </p:cNvPr>
            <p:cNvSpPr/>
            <p:nvPr/>
          </p:nvSpPr>
          <p:spPr>
            <a:xfrm rot="670032">
              <a:off x="1888271" y="108577"/>
              <a:ext cx="1252558" cy="1343226"/>
            </a:xfrm>
            <a:custGeom>
              <a:avLst/>
              <a:gdLst/>
              <a:ahLst/>
              <a:cxnLst/>
              <a:rect l="l" t="t" r="r" b="b"/>
              <a:pathLst>
                <a:path w="1252558" h="1343226">
                  <a:moveTo>
                    <a:pt x="0" y="0"/>
                  </a:moveTo>
                  <a:lnTo>
                    <a:pt x="1252557" y="0"/>
                  </a:lnTo>
                  <a:lnTo>
                    <a:pt x="1252557" y="1343226"/>
                  </a:lnTo>
                  <a:lnTo>
                    <a:pt x="0" y="13432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2">
                <a:extLst>
                  <a:ext uri="{96DAC541-7B7A-43D3-8B79-37D633B846F1}">
                    <asvg:svgBlip xmlns:asvg="http://schemas.microsoft.com/office/drawing/2016/SVG/main" r:embed="rId3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44359" y="3123946"/>
            <a:ext cx="14991287" cy="73353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ប្រសិនបើចាំបាច់ គេអាចចាត់អាទិភាពក្រុមហ៊ុនដោយផ្អែកលើ៖ ​</a:t>
            </a: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820421" marR="0" lvl="1" indent="-41021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ភាពធ្ងន់ធ្ងរ 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m-KH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820421" marR="0" lvl="1" indent="-41021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លទ្ធភាពដែលអាចកើតមាន</a:t>
            </a:r>
          </a:p>
          <a:p>
            <a:pPr marL="820421" marR="0" lvl="1" indent="-41021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7169905" y="2835368"/>
            <a:ext cx="4639529" cy="4796693"/>
            <a:chOff x="-3460" y="-400050"/>
            <a:chExt cx="1221934" cy="1263327"/>
          </a:xfrm>
        </p:grpSpPr>
        <p:sp>
          <p:nvSpPr>
            <p:cNvPr id="4" name="Freeform 4"/>
            <p:cNvSpPr/>
            <p:nvPr/>
          </p:nvSpPr>
          <p:spPr>
            <a:xfrm>
              <a:off x="-3460" y="-123818"/>
              <a:ext cx="1218474" cy="863277"/>
            </a:xfrm>
            <a:custGeom>
              <a:avLst/>
              <a:gdLst/>
              <a:ahLst/>
              <a:cxnLst/>
              <a:rect l="l" t="t" r="r" b="b"/>
              <a:pathLst>
                <a:path w="1218474" h="863277">
                  <a:moveTo>
                    <a:pt x="85345" y="0"/>
                  </a:moveTo>
                  <a:lnTo>
                    <a:pt x="1133129" y="0"/>
                  </a:lnTo>
                  <a:cubicBezTo>
                    <a:pt x="1155764" y="0"/>
                    <a:pt x="1177472" y="8992"/>
                    <a:pt x="1193477" y="24997"/>
                  </a:cubicBezTo>
                  <a:cubicBezTo>
                    <a:pt x="1209482" y="41002"/>
                    <a:pt x="1218474" y="62710"/>
                    <a:pt x="1218474" y="85345"/>
                  </a:cubicBezTo>
                  <a:lnTo>
                    <a:pt x="1218474" y="777932"/>
                  </a:lnTo>
                  <a:cubicBezTo>
                    <a:pt x="1218474" y="825067"/>
                    <a:pt x="1180264" y="863277"/>
                    <a:pt x="1133129" y="863277"/>
                  </a:cubicBezTo>
                  <a:lnTo>
                    <a:pt x="85345" y="863277"/>
                  </a:lnTo>
                  <a:cubicBezTo>
                    <a:pt x="38210" y="863277"/>
                    <a:pt x="0" y="825067"/>
                    <a:pt x="0" y="777932"/>
                  </a:cubicBezTo>
                  <a:lnTo>
                    <a:pt x="0" y="85345"/>
                  </a:lnTo>
                  <a:cubicBezTo>
                    <a:pt x="0" y="38210"/>
                    <a:pt x="38210" y="0"/>
                    <a:pt x="85345" y="0"/>
                  </a:cubicBez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00050"/>
              <a:ext cx="1218474" cy="126332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637536" marR="0" lvl="1" indent="-318768" algn="l" defTabSz="914400" rtl="0" eaLnBrk="1" fontAlgn="auto" latinLnBrk="0" hangingPunct="1">
                <a:lnSpc>
                  <a:spcPts val="738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km-KH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 Bold"/>
                  <a:ea typeface="+mn-ea"/>
                  <a:cs typeface="Khmer OS Battambang" panose="02000500000000020004" pitchFamily="2" charset="0"/>
                </a:rPr>
                <a:t>ទំហំ</a:t>
              </a:r>
            </a:p>
            <a:p>
              <a:pPr marL="637536" marR="0" lvl="1" indent="-318768" algn="l" defTabSz="914400" rtl="0" eaLnBrk="1" fontAlgn="auto" latinLnBrk="0" hangingPunct="1">
                <a:lnSpc>
                  <a:spcPts val="738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km-KH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 Bold"/>
                  <a:ea typeface="+mn-ea"/>
                  <a:cs typeface="Khmer OS Battambang" panose="02000500000000020004" pitchFamily="2" charset="0"/>
                </a:rPr>
                <a:t>វិសាលភាព 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Bold"/>
                <a:ea typeface="+mn-ea"/>
                <a:cs typeface="Khmer OS Battambang" panose="02000500000000020004" pitchFamily="2" charset="0"/>
              </a:endParaRPr>
            </a:p>
            <a:p>
              <a:pPr marL="637536" marR="0" lvl="1" indent="-318768" algn="l" defTabSz="914400" rtl="0" eaLnBrk="1" fontAlgn="auto" latinLnBrk="0" hangingPunct="1">
                <a:lnSpc>
                  <a:spcPts val="738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km-KH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 Bold"/>
                  <a:ea typeface="+mn-ea"/>
                  <a:cs typeface="Khmer OS Battambang" panose="02000500000000020004" pitchFamily="2" charset="0"/>
                </a:rPr>
                <a:t>ភាពអាចកែតម្រូវបាន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5711055" y="277300"/>
            <a:ext cx="2403574" cy="2403574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9" name="AutoShape 9"/>
          <p:cNvSpPr/>
          <p:nvPr/>
        </p:nvSpPr>
        <p:spPr>
          <a:xfrm>
            <a:off x="2972041" y="5052942"/>
            <a:ext cx="0" cy="940243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AutoShape 10"/>
          <p:cNvSpPr/>
          <p:nvPr/>
        </p:nvSpPr>
        <p:spPr>
          <a:xfrm flipV="1">
            <a:off x="2991091" y="5974134"/>
            <a:ext cx="3811784" cy="1905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F87F63B4-6945-4339-A188-BDB139D08A0F}"/>
              </a:ext>
            </a:extLst>
          </p:cNvPr>
          <p:cNvSpPr txBox="1"/>
          <p:nvPr/>
        </p:nvSpPr>
        <p:spPr>
          <a:xfrm>
            <a:off x="990600" y="571500"/>
            <a:ext cx="14991287" cy="2389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  <a:sym typeface="Graphik Bold"/>
              </a:rPr>
              <a:t>ជំហាន​ទី ២៖ </a:t>
            </a: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  <a:sym typeface="Graphik Bold"/>
              </a:rPr>
              <a:t>ការ​ចាត់អាទិភាពផលប៉ះពាល់​អវិជ្ជមាន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43000" y="1865785"/>
            <a:ext cx="14991287" cy="5847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ក្រុមហ៊ុន​គួរ​អភិវឌ្ឍ​ផែនការ​សកម្មភាព៖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គោលដៅ​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SMART </a:t>
            </a:r>
            <a:endParaRPr kumimoji="0" lang="km-KH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ការកំណត់​ការ​ទទួល​ខុសត្រូវ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មាន​ថវិកា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1161150" y="3699412"/>
            <a:ext cx="6098150" cy="4985417"/>
          </a:xfrm>
          <a:custGeom>
            <a:avLst/>
            <a:gdLst/>
            <a:ahLst/>
            <a:cxnLst/>
            <a:rect l="l" t="t" r="r" b="b"/>
            <a:pathLst>
              <a:path w="6098150" h="4985417">
                <a:moveTo>
                  <a:pt x="0" y="0"/>
                </a:moveTo>
                <a:lnTo>
                  <a:pt x="6098150" y="0"/>
                </a:lnTo>
                <a:lnTo>
                  <a:pt x="6098150" y="4985417"/>
                </a:lnTo>
                <a:lnTo>
                  <a:pt x="0" y="49854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16" r="-216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rPr>
              <a:t>​</a:t>
            </a:r>
            <a:endParaRPr kumimoji="0" lang="nl-N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96651" y="769251"/>
            <a:ext cx="14991287" cy="83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ជំហាន​ទី ៣៖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 បញ្ឈប់ បង្ការ ​ឬកាត់​បន្ថយផលប៉ះពាល់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5687938" y="277300"/>
            <a:ext cx="2403574" cy="2403574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4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B931330F-2153-4B37-AE40-8D2B3747C1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916" y="5316418"/>
            <a:ext cx="10721738" cy="3985607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C4FBAE3D-3D45-4C19-91DD-417AA67ED368}"/>
              </a:ext>
            </a:extLst>
          </p:cNvPr>
          <p:cNvGraphicFramePr>
            <a:graphicFrameLocks noGrp="1"/>
          </p:cNvGraphicFramePr>
          <p:nvPr/>
        </p:nvGraphicFramePr>
        <p:xfrm>
          <a:off x="12268200" y="3922334"/>
          <a:ext cx="4267200" cy="3470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67200">
                  <a:extLst>
                    <a:ext uri="{9D8B030D-6E8A-4147-A177-3AD203B41FA5}">
                      <a16:colId xmlns:a16="http://schemas.microsoft.com/office/drawing/2014/main" val="3261849514"/>
                    </a:ext>
                  </a:extLst>
                </a:gridCol>
              </a:tblGrid>
              <a:tr h="3470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m-KH" sz="2000" b="0" dirty="0">
                          <a:effectLst/>
                          <a:latin typeface="Khmer OS Muol Light" panose="02000500000000020004" pitchFamily="2" charset="0"/>
                          <a:cs typeface="Khmer OS Muol Light" panose="02000500000000020004" pitchFamily="2" charset="0"/>
                        </a:rPr>
                        <a:t>ផែនការ​សកម្មភាព​យុទ្ធសាស្រ្ត​</a:t>
                      </a:r>
                      <a:endParaRPr lang="en-US" sz="2000" b="0" dirty="0">
                        <a:effectLst/>
                        <a:latin typeface="Khmer OS Muol Light" panose="02000500000000020004" pitchFamily="2" charset="0"/>
                        <a:ea typeface="Calibri" panose="020F0502020204030204" pitchFamily="34" charset="0"/>
                        <a:cs typeface="Khmer OS Muol Light" panose="02000500000000020004" pitchFamily="2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9581982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F412254-DB31-416C-885C-99D40620D342}"/>
              </a:ext>
            </a:extLst>
          </p:cNvPr>
          <p:cNvGraphicFramePr>
            <a:graphicFrameLocks noGrp="1"/>
          </p:cNvGraphicFramePr>
          <p:nvPr/>
        </p:nvGraphicFramePr>
        <p:xfrm>
          <a:off x="12496800" y="4585223"/>
          <a:ext cx="4267200" cy="2022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67200">
                  <a:extLst>
                    <a:ext uri="{9D8B030D-6E8A-4147-A177-3AD203B41FA5}">
                      <a16:colId xmlns:a16="http://schemas.microsoft.com/office/drawing/2014/main" val="3261849514"/>
                    </a:ext>
                  </a:extLst>
                </a:gridCol>
              </a:tblGrid>
              <a:tr h="202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m-KH" sz="1200" b="0" dirty="0">
                          <a:effectLst/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គោលដៅ</a:t>
                      </a:r>
                      <a:endParaRPr lang="en-US" sz="1200" b="0" dirty="0">
                        <a:effectLst/>
                        <a:latin typeface="Khmer OS Battambang" panose="02000500000000020004" pitchFamily="2" charset="0"/>
                        <a:ea typeface="Calibri" panose="020F0502020204030204" pitchFamily="34" charset="0"/>
                        <a:cs typeface="Khmer OS Battambang" panose="02000500000000020004" pitchFamily="2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958198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9999"/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TextBox 3"/>
          <p:cNvSpPr txBox="1"/>
          <p:nvPr/>
        </p:nvSpPr>
        <p:spPr>
          <a:xfrm>
            <a:off x="1648356" y="1250017"/>
            <a:ext cx="14991287" cy="2564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25"/>
              </a:lnSpc>
            </a:pPr>
            <a:r>
              <a:rPr lang="km-KH" sz="7200" dirty="0">
                <a:solidFill>
                  <a:srgbClr val="FFFFFF"/>
                </a:solidFill>
                <a:latin typeface="Graphik Bold"/>
                <a:cs typeface="Khmer OS Muol Light" panose="02000500000000020004" pitchFamily="2" charset="0"/>
              </a:rPr>
              <a:t>មតិស្វាគមន៍ </a:t>
            </a:r>
            <a:r>
              <a:rPr lang="km-KH" sz="7200" dirty="0">
                <a:solidFill>
                  <a:srgbClr val="FFFFFF"/>
                </a:solidFill>
                <a:latin typeface="Graphik Bold"/>
              </a:rPr>
              <a:t>​</a:t>
            </a:r>
            <a:r>
              <a:rPr lang="en-US" sz="7200" dirty="0">
                <a:solidFill>
                  <a:srgbClr val="FFFFFF"/>
                </a:solidFill>
                <a:latin typeface="Graphik Bold"/>
              </a:rPr>
              <a:t> </a:t>
            </a:r>
          </a:p>
          <a:p>
            <a:pPr algn="ctr">
              <a:lnSpc>
                <a:spcPts val="10025"/>
              </a:lnSpc>
            </a:pPr>
            <a:r>
              <a:rPr lang="km-KH" sz="7200" dirty="0">
                <a:solidFill>
                  <a:srgbClr val="FFC000"/>
                </a:solidFill>
                <a:latin typeface="Graphik Bold"/>
                <a:cs typeface="Khmer OS Muol Light" panose="02000500000000020004" pitchFamily="2" charset="0"/>
              </a:rPr>
              <a:t>វគ្គបណ្ដុះបណ្ដាលស្ដីពី </a:t>
            </a:r>
            <a:r>
              <a:rPr lang="en-US" sz="7200" dirty="0">
                <a:solidFill>
                  <a:srgbClr val="FFC000"/>
                </a:solidFill>
                <a:latin typeface="Graphik Bold"/>
              </a:rPr>
              <a:t>HREDD</a:t>
            </a:r>
            <a:endParaRPr lang="en-US" sz="7200" dirty="0">
              <a:solidFill>
                <a:srgbClr val="FFFFFF"/>
              </a:solidFill>
              <a:latin typeface="Graphik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234975" y="8728997"/>
            <a:ext cx="7818051" cy="12630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35"/>
              </a:lnSpc>
            </a:pPr>
            <a:endParaRPr/>
          </a:p>
          <a:p>
            <a:pPr algn="ctr">
              <a:lnSpc>
                <a:spcPts val="4935"/>
              </a:lnSpc>
            </a:pPr>
            <a:r>
              <a:rPr lang="en-US" sz="3525" spc="31">
                <a:solidFill>
                  <a:srgbClr val="FFFFFF"/>
                </a:solidFill>
                <a:latin typeface="Graphik"/>
                <a:ea typeface="Graphik"/>
                <a:cs typeface="Graphik"/>
                <a:sym typeface="Graphik"/>
              </a:rPr>
              <a:t>CNV Internationaal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7" y="195829"/>
            <a:ext cx="14991287" cy="1257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5942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ជំហានទី៤៖</a:t>
            </a:r>
            <a:r>
              <a:rPr lang="en-US" sz="5942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តាមដាន</a:t>
            </a:r>
            <a:endParaRPr lang="en-US" sz="5942" dirty="0">
              <a:solidFill>
                <a:srgbClr val="FFFFFF"/>
              </a:solidFill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5" name="Freeform 5"/>
          <p:cNvSpPr/>
          <p:nvPr/>
        </p:nvSpPr>
        <p:spPr>
          <a:xfrm>
            <a:off x="13668760" y="5605710"/>
            <a:ext cx="2970884" cy="3352196"/>
          </a:xfrm>
          <a:custGeom>
            <a:avLst/>
            <a:gdLst/>
            <a:ahLst/>
            <a:cxnLst/>
            <a:rect l="l" t="t" r="r" b="b"/>
            <a:pathLst>
              <a:path w="2970884" h="3352196">
                <a:moveTo>
                  <a:pt x="0" y="0"/>
                </a:moveTo>
                <a:lnTo>
                  <a:pt x="2970884" y="0"/>
                </a:lnTo>
                <a:lnTo>
                  <a:pt x="2970884" y="3352196"/>
                </a:lnTo>
                <a:lnTo>
                  <a:pt x="0" y="33521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FA23EE-D4B5-436E-B070-7EBDC03F28AF}"/>
              </a:ext>
            </a:extLst>
          </p:cNvPr>
          <p:cNvSpPr txBox="1"/>
          <p:nvPr/>
        </p:nvSpPr>
        <p:spPr>
          <a:xfrm>
            <a:off x="1028699" y="1628822"/>
            <a:ext cx="13564371" cy="95260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10211" lvl="1" algn="l">
              <a:lnSpc>
                <a:spcPct val="150000"/>
              </a:lnSpc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ក្រុមហ៊ុន​ចាំបាច់​ត្រូវ​៖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ពិនិត្យតាមដានកិច្ចខិតខំផ្ទៃក្នុង សកម្មភាព និងគោលដៅរបស់ខ្លួនតាមរយៈការពិនិត្យឡើងវិញ ឬសវនកម្មផ្ទៃក្នុង ឬមកពីខាងក្រៅ៖</a:t>
            </a: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640841" lvl="2" indent="-546947" algn="l">
              <a:lnSpc>
                <a:spcPct val="150000"/>
              </a:lnSpc>
              <a:buFont typeface="Arial"/>
              <a:buChar char="⚬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កំណត់សូចនាករបែបបរិមាណ និងគុណភាព</a:t>
            </a:r>
          </a:p>
          <a:p>
            <a:pPr marL="1640841" lvl="2" indent="-546947" algn="l">
              <a:lnSpc>
                <a:spcPct val="150000"/>
              </a:lnSpc>
              <a:buFont typeface="Arial"/>
              <a:buChar char="⚬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ប្រើប្រាស់ប្រភពព័ត៌មានខាងក្នុង និងប្រភពព័ត៌មានពីខាងក្រៅសម្រាប់ការពិនិត្យតាមដាន</a:t>
            </a:r>
          </a:p>
          <a:p>
            <a:pPr marL="1640841" lvl="2" indent="-546947" algn="l">
              <a:lnSpc>
                <a:spcPct val="150000"/>
              </a:lnSpc>
              <a:buFont typeface="Arial"/>
              <a:buChar char="⚬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ម្យ៉ាងទៀត ត្រូវដាក់ផែនការត្រួតពិនិត្យក្នុងចន្លោះពេលទៀងទាត់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វាយតម្លៃទំនាក់ទំនងអាជីវកម្មក្នុងចន្លោះពេលទៀងទាត់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ប្រើប្រាស់លទ្ធផលសេចក្ដីសន្និដ្ឋានទាញចេញពីការប៉ាន់ប្រមាណនោះដើម្បីយកមកកែលម្អដំណើរការ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700931" y="2063126"/>
            <a:ext cx="10886137" cy="3080374"/>
          </a:xfrm>
          <a:custGeom>
            <a:avLst/>
            <a:gdLst/>
            <a:ahLst/>
            <a:cxnLst/>
            <a:rect l="l" t="t" r="r" b="b"/>
            <a:pathLst>
              <a:path w="10886137" h="3080374">
                <a:moveTo>
                  <a:pt x="0" y="0"/>
                </a:moveTo>
                <a:lnTo>
                  <a:pt x="10886138" y="0"/>
                </a:lnTo>
                <a:lnTo>
                  <a:pt x="10886138" y="3080374"/>
                </a:lnTo>
                <a:lnTo>
                  <a:pt x="0" y="308037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6279689" y="5143500"/>
            <a:ext cx="6838505" cy="4553640"/>
          </a:xfrm>
          <a:custGeom>
            <a:avLst/>
            <a:gdLst/>
            <a:ahLst/>
            <a:cxnLst/>
            <a:rect l="l" t="t" r="r" b="b"/>
            <a:pathLst>
              <a:path w="6838505" h="4553640">
                <a:moveTo>
                  <a:pt x="0" y="0"/>
                </a:moveTo>
                <a:lnTo>
                  <a:pt x="6838506" y="0"/>
                </a:lnTo>
                <a:lnTo>
                  <a:pt x="6838506" y="4553640"/>
                </a:lnTo>
                <a:lnTo>
                  <a:pt x="0" y="45536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12327515" y="4225907"/>
            <a:ext cx="5371008" cy="3588147"/>
          </a:xfrm>
          <a:custGeom>
            <a:avLst/>
            <a:gdLst/>
            <a:ahLst/>
            <a:cxnLst/>
            <a:rect l="l" t="t" r="r" b="b"/>
            <a:pathLst>
              <a:path w="5371008" h="3588147">
                <a:moveTo>
                  <a:pt x="0" y="0"/>
                </a:moveTo>
                <a:lnTo>
                  <a:pt x="5371008" y="0"/>
                </a:lnTo>
                <a:lnTo>
                  <a:pt x="5371008" y="3588147"/>
                </a:lnTo>
                <a:lnTo>
                  <a:pt x="0" y="358814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TextBox 5"/>
          <p:cNvSpPr txBox="1"/>
          <p:nvPr/>
        </p:nvSpPr>
        <p:spPr>
          <a:xfrm>
            <a:off x="1648356" y="981075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km-KH" sz="6000" b="1" dirty="0">
                <a:solidFill>
                  <a:srgbClr val="FBBC43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ជំហានទី៥</a:t>
            </a:r>
            <a:r>
              <a:rPr lang="en-US" sz="6000" dirty="0">
                <a:solidFill>
                  <a:srgbClr val="FBBC43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  </a:t>
            </a:r>
            <a:r>
              <a:rPr lang="en-US" sz="6000" dirty="0">
                <a:solidFill>
                  <a:srgbClr val="FFFFFF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- </a:t>
            </a:r>
            <a:r>
              <a:rPr lang="km-KH" sz="6000" dirty="0">
                <a:solidFill>
                  <a:srgbClr val="FFFFFF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ប្រាស្រ័យទាក់ទង</a:t>
            </a:r>
            <a:endParaRPr lang="en-US" sz="6000" dirty="0">
              <a:solidFill>
                <a:srgbClr val="FFFFFF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5294949" y="277192"/>
            <a:ext cx="2403574" cy="2403574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8" name="Freeform 8"/>
          <p:cNvSpPr/>
          <p:nvPr/>
        </p:nvSpPr>
        <p:spPr>
          <a:xfrm>
            <a:off x="1028700" y="5143500"/>
            <a:ext cx="5250989" cy="3498472"/>
          </a:xfrm>
          <a:custGeom>
            <a:avLst/>
            <a:gdLst/>
            <a:ahLst/>
            <a:cxnLst/>
            <a:rect l="l" t="t" r="r" b="b"/>
            <a:pathLst>
              <a:path w="5250989" h="3498472">
                <a:moveTo>
                  <a:pt x="0" y="0"/>
                </a:moveTo>
                <a:lnTo>
                  <a:pt x="5250989" y="0"/>
                </a:lnTo>
                <a:lnTo>
                  <a:pt x="5250989" y="3498472"/>
                </a:lnTo>
                <a:lnTo>
                  <a:pt x="0" y="349847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1454190" y="4009087"/>
            <a:ext cx="5805110" cy="5782609"/>
          </a:xfrm>
          <a:custGeom>
            <a:avLst/>
            <a:gdLst/>
            <a:ahLst/>
            <a:cxnLst/>
            <a:rect l="l" t="t" r="r" b="b"/>
            <a:pathLst>
              <a:path w="5805110" h="5782609">
                <a:moveTo>
                  <a:pt x="0" y="0"/>
                </a:moveTo>
                <a:lnTo>
                  <a:pt x="5805110" y="0"/>
                </a:lnTo>
                <a:lnTo>
                  <a:pt x="5805110" y="5782609"/>
                </a:lnTo>
                <a:lnTo>
                  <a:pt x="0" y="578260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4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TextBox 2">
            <a:extLst>
              <a:ext uri="{FF2B5EF4-FFF2-40B4-BE49-F238E27FC236}">
                <a16:creationId xmlns:a16="http://schemas.microsoft.com/office/drawing/2014/main" id="{B1134E67-4A2F-405C-BDF7-FC32E389C348}"/>
              </a:ext>
            </a:extLst>
          </p:cNvPr>
          <p:cNvSpPr txBox="1"/>
          <p:nvPr/>
        </p:nvSpPr>
        <p:spPr>
          <a:xfrm>
            <a:off x="1268746" y="2923960"/>
            <a:ext cx="14991287" cy="9453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បុគ្គល ឬ​ក្រុម​ដែល​បាន​ទទួលរង​គ្រោះ​ពីសកម្មភាពអាជីវកម្ម មាន​សិទ្ធិ​ទទួល​បានសំណង​៖</a:t>
            </a:r>
          </a:p>
          <a:p>
            <a:pPr marL="968375" marR="0" lvl="1" indent="-5588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១.  ដើម្បី​ស្ដារ​ទៅស្ថានភាពដែល​គួរ​តែ​កើត​ឡើង​ប្រសិនផលប៉ះពាល់​នោះ​ ពុំ​បាន​កើត​ឡើង</a:t>
            </a:r>
          </a:p>
          <a:p>
            <a:pPr marL="410211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២. ដើម្បី​ព្យាយាម​កែតម្រូវចំពោះគ្រោះ​ថ្នាក់​ដែល​បានបង្កឡើង</a:t>
            </a:r>
          </a:p>
          <a:p>
            <a:pPr marL="410211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៣. វិធាន​ការផ្សេងៗជាច្រើន</a:t>
            </a:r>
          </a:p>
          <a:p>
            <a:pPr marL="410211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៤. យន្តការ​បណ្ដឹង​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  <a:sym typeface="Graphik"/>
            </a:endParaRP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5F7250DE-E976-4CC7-BE82-B77BD06B7F0E}"/>
              </a:ext>
            </a:extLst>
          </p:cNvPr>
          <p:cNvSpPr txBox="1"/>
          <p:nvPr/>
        </p:nvSpPr>
        <p:spPr>
          <a:xfrm>
            <a:off x="1648356" y="981075"/>
            <a:ext cx="14991287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4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  <a:sym typeface="Graphik Bold"/>
              </a:rPr>
              <a:t>ជំហាន​ទី ៦៖ </a:t>
            </a: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  <a:sym typeface="Graphik Bold"/>
              </a:rPr>
              <a:t>សំណង</a:t>
            </a: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  <a:sym typeface="Graphik Bold"/>
              </a:rPr>
              <a:t>​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5">
            <a:extLst>
              <a:ext uri="{FF2B5EF4-FFF2-40B4-BE49-F238E27FC236}">
                <a16:creationId xmlns:a16="http://schemas.microsoft.com/office/drawing/2014/main" id="{533524FE-F8A7-403A-9EB3-3D0649728F50}"/>
              </a:ext>
            </a:extLst>
          </p:cNvPr>
          <p:cNvGrpSpPr/>
          <p:nvPr/>
        </p:nvGrpSpPr>
        <p:grpSpPr>
          <a:xfrm>
            <a:off x="488690" y="3570805"/>
            <a:ext cx="8612447" cy="6227559"/>
            <a:chOff x="0" y="0"/>
            <a:chExt cx="2268299" cy="1640180"/>
          </a:xfrm>
        </p:grpSpPr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BAB7EB07-B5F3-4B46-987C-889509E8B743}"/>
                </a:ext>
              </a:extLst>
            </p:cNvPr>
            <p:cNvSpPr/>
            <p:nvPr/>
          </p:nvSpPr>
          <p:spPr>
            <a:xfrm>
              <a:off x="0" y="0"/>
              <a:ext cx="2268299" cy="1640180"/>
            </a:xfrm>
            <a:custGeom>
              <a:avLst/>
              <a:gdLst/>
              <a:ahLst/>
              <a:cxnLst/>
              <a:rect l="l" t="t" r="r" b="b"/>
              <a:pathLst>
                <a:path w="2268299" h="1640180">
                  <a:moveTo>
                    <a:pt x="0" y="0"/>
                  </a:moveTo>
                  <a:lnTo>
                    <a:pt x="2268299" y="0"/>
                  </a:lnTo>
                  <a:lnTo>
                    <a:pt x="2268299" y="1640180"/>
                  </a:lnTo>
                  <a:lnTo>
                    <a:pt x="0" y="1640180"/>
                  </a:lnTo>
                  <a:close/>
                </a:path>
              </a:pathLst>
            </a:custGeom>
            <a:solidFill>
              <a:srgbClr val="F3EDF2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16" name="TextBox 7">
              <a:extLst>
                <a:ext uri="{FF2B5EF4-FFF2-40B4-BE49-F238E27FC236}">
                  <a16:creationId xmlns:a16="http://schemas.microsoft.com/office/drawing/2014/main" id="{C014297A-CD83-4AEF-B02E-E9E05F306B6B}"/>
                </a:ext>
              </a:extLst>
            </p:cNvPr>
            <p:cNvSpPr txBox="1"/>
            <p:nvPr/>
          </p:nvSpPr>
          <p:spPr>
            <a:xfrm>
              <a:off x="0" y="-28575"/>
              <a:ext cx="2268299" cy="16687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734059" lvl="1" indent="-367030" algn="l">
                <a:lnSpc>
                  <a:spcPts val="3943"/>
                </a:lnSpc>
                <a:buFont typeface="Arial"/>
                <a:buChar char="•"/>
              </a:pPr>
              <a:r>
                <a:rPr lang="km-KH" sz="3399" dirty="0">
                  <a:solidFill>
                    <a:srgbClr val="000000"/>
                  </a:solidFill>
                  <a:latin typeface="Graphik"/>
                  <a:ea typeface="Graphik"/>
                  <a:cs typeface="Khmer OS Battambang" panose="02000500000000020004" pitchFamily="2" charset="0"/>
                  <a:sym typeface="Graphik"/>
                </a:rPr>
                <a:t>ដំណើរការគ្រប់គ្រងជាបន្ត</a:t>
              </a:r>
            </a:p>
            <a:p>
              <a:pPr marL="734059" lvl="1" indent="-367030" algn="l">
                <a:lnSpc>
                  <a:spcPts val="3943"/>
                </a:lnSpc>
                <a:buFont typeface="Arial"/>
                <a:buChar char="•"/>
              </a:pPr>
              <a:r>
                <a:rPr lang="km-KH" sz="3399" dirty="0">
                  <a:solidFill>
                    <a:srgbClr val="000000"/>
                  </a:solidFill>
                  <a:latin typeface="Graphik"/>
                  <a:ea typeface="Graphik"/>
                  <a:cs typeface="Khmer OS Battambang" panose="02000500000000020004" pitchFamily="2" charset="0"/>
                  <a:sym typeface="Graphik"/>
                </a:rPr>
                <a:t>រួមមានប្រាំមួយជំហានដែល</a:t>
              </a:r>
            </a:p>
            <a:p>
              <a:pPr marL="734059" lvl="1" indent="-367030" algn="l">
                <a:lnSpc>
                  <a:spcPts val="3943"/>
                </a:lnSpc>
                <a:buFont typeface="Arial"/>
                <a:buChar char="•"/>
              </a:pPr>
              <a:r>
                <a:rPr lang="km-KH" sz="3399" dirty="0">
                  <a:solidFill>
                    <a:srgbClr val="000000"/>
                  </a:solidFill>
                  <a:latin typeface="Graphik"/>
                  <a:ea typeface="Graphik"/>
                  <a:cs typeface="Khmer OS Battambang" panose="02000500000000020004" pitchFamily="2" charset="0"/>
                  <a:sym typeface="Graphik"/>
                </a:rPr>
                <a:t>ក្រុមហ៊ុនដែលមានសង្វាក់តម្លៃអន្តរជាតិចាំបាច់ត្រូវអនុវត្ត</a:t>
              </a:r>
            </a:p>
            <a:p>
              <a:pPr marL="734059" lvl="1" indent="-367030" algn="l">
                <a:lnSpc>
                  <a:spcPts val="3943"/>
                </a:lnSpc>
                <a:buFont typeface="Arial"/>
                <a:buChar char="•"/>
              </a:pPr>
              <a:r>
                <a:rPr lang="km-KH" sz="3399" dirty="0">
                  <a:solidFill>
                    <a:srgbClr val="000000"/>
                  </a:solidFill>
                  <a:latin typeface="Graphik"/>
                  <a:ea typeface="Graphik"/>
                  <a:cs typeface="Khmer OS Battambang" panose="02000500000000020004" pitchFamily="2" charset="0"/>
                  <a:sym typeface="Graphik"/>
                </a:rPr>
                <a:t>ដើម្បីធានាឱ្យបានថាក្រុមហ៊ុនគោរពសិទ្ធិមនុស្ស បរិស្ថាន និងអាកាសធាតុ</a:t>
              </a:r>
            </a:p>
            <a:p>
              <a:pPr marL="734059" lvl="1" indent="-367030" algn="l">
                <a:lnSpc>
                  <a:spcPts val="3943"/>
                </a:lnSpc>
                <a:buFont typeface="Arial"/>
                <a:buChar char="•"/>
              </a:pPr>
              <a:r>
                <a:rPr lang="km-KH" sz="3399" dirty="0">
                  <a:solidFill>
                    <a:srgbClr val="000000"/>
                  </a:solidFill>
                  <a:latin typeface="Graphik"/>
                  <a:ea typeface="Graphik"/>
                  <a:cs typeface="Khmer OS Battambang" panose="02000500000000020004" pitchFamily="2" charset="0"/>
                  <a:sym typeface="Graphik"/>
                </a:rPr>
                <a:t>ក្នុងសង្វាក់តម្លៃទាំងមូលរបស់ខ្លួន</a:t>
              </a:r>
              <a:endParaRPr lang="en-US" sz="3399" dirty="0">
                <a:solidFill>
                  <a:srgbClr val="000000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endParaRPr>
            </a:p>
          </p:txBody>
        </p:sp>
      </p:grpSp>
      <p:grpSp>
        <p:nvGrpSpPr>
          <p:cNvPr id="17" name="Group 8">
            <a:extLst>
              <a:ext uri="{FF2B5EF4-FFF2-40B4-BE49-F238E27FC236}">
                <a16:creationId xmlns:a16="http://schemas.microsoft.com/office/drawing/2014/main" id="{BF3F099D-E1A4-4544-9BC3-A0D252208078}"/>
              </a:ext>
            </a:extLst>
          </p:cNvPr>
          <p:cNvGrpSpPr/>
          <p:nvPr/>
        </p:nvGrpSpPr>
        <p:grpSpPr>
          <a:xfrm>
            <a:off x="9186862" y="3570805"/>
            <a:ext cx="8612447" cy="6203747"/>
            <a:chOff x="0" y="0"/>
            <a:chExt cx="2268299" cy="1633909"/>
          </a:xfrm>
        </p:grpSpPr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AE8E01B0-7749-4991-B7D2-F652B4854427}"/>
                </a:ext>
              </a:extLst>
            </p:cNvPr>
            <p:cNvSpPr/>
            <p:nvPr/>
          </p:nvSpPr>
          <p:spPr>
            <a:xfrm>
              <a:off x="0" y="0"/>
              <a:ext cx="2268299" cy="1633909"/>
            </a:xfrm>
            <a:custGeom>
              <a:avLst/>
              <a:gdLst/>
              <a:ahLst/>
              <a:cxnLst/>
              <a:rect l="l" t="t" r="r" b="b"/>
              <a:pathLst>
                <a:path w="2268299" h="1633909">
                  <a:moveTo>
                    <a:pt x="0" y="0"/>
                  </a:moveTo>
                  <a:lnTo>
                    <a:pt x="2268299" y="0"/>
                  </a:lnTo>
                  <a:lnTo>
                    <a:pt x="2268299" y="1633909"/>
                  </a:lnTo>
                  <a:lnTo>
                    <a:pt x="0" y="1633909"/>
                  </a:lnTo>
                  <a:close/>
                </a:path>
              </a:pathLst>
            </a:custGeom>
            <a:solidFill>
              <a:srgbClr val="F3EDF2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19" name="TextBox 10">
              <a:extLst>
                <a:ext uri="{FF2B5EF4-FFF2-40B4-BE49-F238E27FC236}">
                  <a16:creationId xmlns:a16="http://schemas.microsoft.com/office/drawing/2014/main" id="{16011C5B-CC80-4796-8C2F-096DF3C1AE56}"/>
                </a:ext>
              </a:extLst>
            </p:cNvPr>
            <p:cNvSpPr txBox="1"/>
            <p:nvPr/>
          </p:nvSpPr>
          <p:spPr>
            <a:xfrm>
              <a:off x="0" y="-28575"/>
              <a:ext cx="2268299" cy="16624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3943"/>
                </a:lnSpc>
              </a:pPr>
              <a:endParaRPr dirty="0">
                <a:cs typeface="Khmer OS Battambang" panose="02000500000000020004" pitchFamily="2" charset="0"/>
              </a:endParaRPr>
            </a:p>
            <a:p>
              <a:pPr algn="l">
                <a:lnSpc>
                  <a:spcPts val="3943"/>
                </a:lnSpc>
              </a:pPr>
              <a:endParaRPr dirty="0">
                <a:cs typeface="Khmer OS Battambang" panose="02000500000000020004" pitchFamily="2" charset="0"/>
              </a:endParaRPr>
            </a:p>
            <a:p>
              <a:pPr marL="734059" lvl="1" indent="-367030" algn="l">
                <a:lnSpc>
                  <a:spcPts val="3943"/>
                </a:lnSpc>
                <a:buFont typeface="Arial"/>
                <a:buChar char="•"/>
              </a:pPr>
              <a:r>
                <a:rPr lang="km-KH" sz="3399" dirty="0">
                  <a:solidFill>
                    <a:srgbClr val="000000"/>
                  </a:solidFill>
                  <a:latin typeface="Graphik Bold"/>
                  <a:ea typeface="Graphik Bold"/>
                  <a:cs typeface="Khmer OS Battambang" panose="02000500000000020004" pitchFamily="2" charset="0"/>
                  <a:sym typeface="Graphik Bold"/>
                </a:rPr>
                <a:t>ស្ម័គ្រចិត្ត ប៉ុន្តែ៖</a:t>
              </a:r>
            </a:p>
            <a:p>
              <a:pPr marL="734059" lvl="1" indent="-367030" algn="l">
                <a:lnSpc>
                  <a:spcPts val="3943"/>
                </a:lnSpc>
                <a:buFont typeface="Arial"/>
                <a:buChar char="•"/>
              </a:pPr>
              <a:r>
                <a:rPr lang="km-KH" sz="3399" dirty="0">
                  <a:solidFill>
                    <a:srgbClr val="000000"/>
                  </a:solidFill>
                  <a:latin typeface="Graphik Bold"/>
                  <a:ea typeface="Graphik Bold"/>
                  <a:cs typeface="Khmer OS Battambang" panose="02000500000000020004" pitchFamily="2" charset="0"/>
                  <a:sym typeface="Graphik Bold"/>
                </a:rPr>
                <a:t>រដ្ឋសមាជិកអង្គការសហប្រជាជាតិមានកាតព្វកិច្ចតាមផ្លូវច្បាប់ក្នុងការការពារសិទ្ធិមនុស្ស ក៏ដូចជាកុំឱ្យមានការរំលោភបំពានពីសំណាក់ក្រុមហ៊ុនដែលមានប្រតិបត្តិការក្នុងដែនដីរបស់ខ្លួន។ រដ្ឋសមាជិកអង្គការសហប្រជាជាតិបានអនុម័តទទួលយក </a:t>
              </a:r>
              <a:r>
                <a:rPr lang="en-US" sz="3399" dirty="0">
                  <a:solidFill>
                    <a:srgbClr val="000000"/>
                  </a:solidFill>
                  <a:latin typeface="Graphik"/>
                  <a:ea typeface="Graphik"/>
                  <a:cs typeface="Khmer OS Battambang" panose="02000500000000020004" pitchFamily="2" charset="0"/>
                  <a:sym typeface="Graphik"/>
                </a:rPr>
                <a:t>UNGPs</a:t>
              </a:r>
            </a:p>
            <a:p>
              <a:pPr marL="734059" lvl="1" indent="-367030" algn="l">
                <a:lnSpc>
                  <a:spcPts val="3943"/>
                </a:lnSpc>
                <a:buFont typeface="Arial"/>
                <a:buChar char="•"/>
              </a:pPr>
              <a:r>
                <a:rPr lang="km-KH" sz="3399" dirty="0">
                  <a:solidFill>
                    <a:srgbClr val="000000"/>
                  </a:solidFill>
                  <a:latin typeface="Graphik Bold"/>
                  <a:ea typeface="Graphik Bold"/>
                  <a:cs typeface="Khmer OS Battambang" panose="02000500000000020004" pitchFamily="2" charset="0"/>
                  <a:sym typeface="Graphik Bold"/>
                </a:rPr>
                <a:t>រដ្ឋសមាជិក </a:t>
              </a:r>
              <a:r>
                <a:rPr lang="en-US" sz="3399" dirty="0">
                  <a:solidFill>
                    <a:srgbClr val="000000"/>
                  </a:solidFill>
                  <a:latin typeface="Graphik Bold"/>
                  <a:ea typeface="Graphik Bold"/>
                  <a:cs typeface="Khmer OS Battambang" panose="02000500000000020004" pitchFamily="2" charset="0"/>
                  <a:sym typeface="Graphik Bold"/>
                </a:rPr>
                <a:t>OECD</a:t>
              </a:r>
              <a:r>
                <a:rPr lang="en-US" sz="3399" dirty="0">
                  <a:solidFill>
                    <a:srgbClr val="000000"/>
                  </a:solidFill>
                  <a:latin typeface="Graphik"/>
                  <a:ea typeface="Graphik"/>
                  <a:cs typeface="Khmer OS Battambang" panose="02000500000000020004" pitchFamily="2" charset="0"/>
                  <a:sym typeface="Graphik"/>
                </a:rPr>
                <a:t> </a:t>
              </a:r>
              <a:r>
                <a:rPr lang="km-KH" sz="3399" dirty="0">
                  <a:solidFill>
                    <a:srgbClr val="000000"/>
                  </a:solidFill>
                  <a:latin typeface="Graphik"/>
                  <a:ea typeface="Graphik"/>
                  <a:cs typeface="Khmer OS Battambang" panose="02000500000000020004" pitchFamily="2" charset="0"/>
                  <a:sym typeface="Graphik"/>
                </a:rPr>
                <a:t>បានចុះហត្ថលេខាលើគោលការណ៍ណែនាំ </a:t>
              </a:r>
              <a:r>
                <a:rPr lang="en-US" sz="3399" dirty="0">
                  <a:solidFill>
                    <a:srgbClr val="000000"/>
                  </a:solidFill>
                  <a:latin typeface="Graphik"/>
                  <a:ea typeface="Graphik"/>
                  <a:cs typeface="Khmer OS Battambang" panose="02000500000000020004" pitchFamily="2" charset="0"/>
                  <a:sym typeface="Graphik"/>
                </a:rPr>
                <a:t>OECD </a:t>
              </a:r>
              <a:r>
                <a:rPr lang="km-KH" sz="3399" dirty="0">
                  <a:solidFill>
                    <a:srgbClr val="000000"/>
                  </a:solidFill>
                  <a:latin typeface="Graphik"/>
                  <a:ea typeface="Graphik"/>
                  <a:cs typeface="Khmer OS Battambang" panose="02000500000000020004" pitchFamily="2" charset="0"/>
                  <a:sym typeface="Graphik"/>
                </a:rPr>
                <a:t>ហើយចាំបាច់ត្រូវជម្រុញការអនុវត្តពីសំណាក់ក្រុមហ៊ុន។</a:t>
              </a:r>
              <a:endParaRPr lang="en-US" sz="3399" dirty="0">
                <a:solidFill>
                  <a:srgbClr val="000000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endParaRPr>
            </a:p>
          </p:txBody>
        </p:sp>
      </p:grpSp>
      <p:grpSp>
        <p:nvGrpSpPr>
          <p:cNvPr id="20" name="Group 11">
            <a:extLst>
              <a:ext uri="{FF2B5EF4-FFF2-40B4-BE49-F238E27FC236}">
                <a16:creationId xmlns:a16="http://schemas.microsoft.com/office/drawing/2014/main" id="{A1A6489F-AF55-4023-8170-F4B51CBC1984}"/>
              </a:ext>
            </a:extLst>
          </p:cNvPr>
          <p:cNvGrpSpPr/>
          <p:nvPr/>
        </p:nvGrpSpPr>
        <p:grpSpPr>
          <a:xfrm>
            <a:off x="488690" y="3002255"/>
            <a:ext cx="17310619" cy="1137101"/>
            <a:chOff x="0" y="0"/>
            <a:chExt cx="4559175" cy="299483"/>
          </a:xfrm>
        </p:grpSpPr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7647C99D-F715-44EF-894C-35524AC78343}"/>
                </a:ext>
              </a:extLst>
            </p:cNvPr>
            <p:cNvSpPr/>
            <p:nvPr/>
          </p:nvSpPr>
          <p:spPr>
            <a:xfrm>
              <a:off x="0" y="0"/>
              <a:ext cx="4559176" cy="299483"/>
            </a:xfrm>
            <a:custGeom>
              <a:avLst/>
              <a:gdLst/>
              <a:ahLst/>
              <a:cxnLst/>
              <a:rect l="l" t="t" r="r" b="b"/>
              <a:pathLst>
                <a:path w="4559176" h="299483">
                  <a:moveTo>
                    <a:pt x="4355976" y="0"/>
                  </a:moveTo>
                  <a:lnTo>
                    <a:pt x="203200" y="0"/>
                  </a:lnTo>
                  <a:lnTo>
                    <a:pt x="0" y="149742"/>
                  </a:lnTo>
                  <a:lnTo>
                    <a:pt x="203200" y="299483"/>
                  </a:lnTo>
                  <a:lnTo>
                    <a:pt x="4355976" y="299483"/>
                  </a:lnTo>
                  <a:lnTo>
                    <a:pt x="4559176" y="149742"/>
                  </a:lnTo>
                  <a:lnTo>
                    <a:pt x="4355976" y="0"/>
                  </a:ln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22" name="TextBox 13">
              <a:extLst>
                <a:ext uri="{FF2B5EF4-FFF2-40B4-BE49-F238E27FC236}">
                  <a16:creationId xmlns:a16="http://schemas.microsoft.com/office/drawing/2014/main" id="{7156B699-1056-484E-A93E-1065EF2CD549}"/>
                </a:ext>
              </a:extLst>
            </p:cNvPr>
            <p:cNvSpPr txBox="1"/>
            <p:nvPr/>
          </p:nvSpPr>
          <p:spPr>
            <a:xfrm>
              <a:off x="152400" y="-38100"/>
              <a:ext cx="4254375" cy="3375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08"/>
                </a:lnSpc>
              </a:pPr>
              <a:r>
                <a:rPr lang="km-KH" sz="3800" dirty="0">
                  <a:solidFill>
                    <a:srgbClr val="FFFFFF"/>
                  </a:solidFill>
                  <a:latin typeface="Graphik Bold"/>
                  <a:ea typeface="Graphik Bold"/>
                  <a:cs typeface="Khmer OS Battambang" panose="02000500000000020004" pitchFamily="2" charset="0"/>
                  <a:sym typeface="Graphik Bold"/>
                </a:rPr>
                <a:t>នីតិវិធីត្រួតពិនិត្យភាពត្រឹមត្រូវផ្នែកសិទ្ធិមនុស្ស និងបរិស្ថាន</a:t>
              </a:r>
              <a:endParaRPr lang="en-US" sz="3800" dirty="0">
                <a:solidFill>
                  <a:srgbClr val="FFFFFF"/>
                </a:solidFill>
                <a:latin typeface="Graphik Bold"/>
                <a:ea typeface="Graphik Bold"/>
                <a:cs typeface="Khmer OS Battambang" panose="02000500000000020004" pitchFamily="2" charset="0"/>
                <a:sym typeface="Graphik Bold"/>
              </a:endParaRPr>
            </a:p>
          </p:txBody>
        </p:sp>
      </p:grpSp>
      <p:sp>
        <p:nvSpPr>
          <p:cNvPr id="23" name="TextBox 2">
            <a:extLst>
              <a:ext uri="{FF2B5EF4-FFF2-40B4-BE49-F238E27FC236}">
                <a16:creationId xmlns:a16="http://schemas.microsoft.com/office/drawing/2014/main" id="{632FAB45-07E5-4823-9992-6779E4EF0713}"/>
              </a:ext>
            </a:extLst>
          </p:cNvPr>
          <p:cNvSpPr txBox="1"/>
          <p:nvPr/>
        </p:nvSpPr>
        <p:spPr>
          <a:xfrm>
            <a:off x="1648356" y="980599"/>
            <a:ext cx="14991287" cy="881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en-US" sz="5900" dirty="0">
                <a:solidFill>
                  <a:srgbClr val="FBBC43"/>
                </a:solidFill>
                <a:latin typeface="Graphik Bold"/>
              </a:rPr>
              <a:t>HRDD</a:t>
            </a:r>
            <a:r>
              <a:rPr lang="en-US" sz="5900" dirty="0">
                <a:solidFill>
                  <a:srgbClr val="FFFFFF"/>
                </a:solidFill>
                <a:latin typeface="Graphik Bold"/>
              </a:rPr>
              <a:t> - </a:t>
            </a:r>
            <a:r>
              <a:rPr lang="km-KH" sz="5900" dirty="0">
                <a:solidFill>
                  <a:srgbClr val="FFFFFF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ទស្សនាទានសំខាន់ៗ</a:t>
            </a:r>
            <a:endParaRPr lang="en-US" sz="5900" dirty="0">
              <a:solidFill>
                <a:srgbClr val="FFFFFF"/>
              </a:solidFill>
              <a:latin typeface="Graphik Bold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>
            <a:extLst>
              <a:ext uri="{FF2B5EF4-FFF2-40B4-BE49-F238E27FC236}">
                <a16:creationId xmlns:a16="http://schemas.microsoft.com/office/drawing/2014/main" id="{772CCF71-BBCE-4F5C-AF1C-7CDE4CBB0B0F}"/>
              </a:ext>
            </a:extLst>
          </p:cNvPr>
          <p:cNvSpPr txBox="1"/>
          <p:nvPr/>
        </p:nvSpPr>
        <p:spPr>
          <a:xfrm>
            <a:off x="1521068" y="2642774"/>
            <a:ext cx="14991287" cy="49859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20417" lvl="1" indent="-410209"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ស្ដង់ដា </a:t>
            </a:r>
            <a:r>
              <a:rPr lang="en-US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RBC </a:t>
            </a: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ដែលត្រូវបានទទួលស្គាល់នៅកម្រិតអន្តរជាតិ</a:t>
            </a:r>
          </a:p>
          <a:p>
            <a:pPr marL="820417" lvl="1" indent="-410209"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ធ្វើការងារក្នុងការបង្ការ (ការបង្ការ)​</a:t>
            </a:r>
          </a:p>
          <a:p>
            <a:pPr marL="820417" lvl="1" indent="-410209"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មានលក្ខណៈរស់រវើក (បន្តបន្ទាប់ មានប្រតិកម្ម​តបត​ និងដំណើរការដែលអាចបត់បែនបាន) </a:t>
            </a:r>
          </a:p>
          <a:p>
            <a:pPr marL="820417" lvl="1" indent="-410209"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មាននិន្នាការ​ផ្ដោត​លើហានិភ័យ</a:t>
            </a:r>
            <a:endParaRPr lang="en-US" sz="3600" dirty="0">
              <a:solidFill>
                <a:srgbClr val="FFFFFF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17" lvl="1" indent="-410209">
              <a:buFont typeface="Arial"/>
              <a:buChar char="•"/>
            </a:pPr>
            <a:r>
              <a:rPr lang="km-KH" sz="3600" b="1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ផ្ដោតការយកចិត្តទុកដាក់ច្រើន​​លើយេនឌ័រ និងក្រុមងាយរងគ្រោះ​</a:t>
            </a:r>
            <a:endParaRPr lang="km-KH" sz="3600" dirty="0">
              <a:solidFill>
                <a:srgbClr val="FFFFFF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17" lvl="1" indent="-410209"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មានលក្ខណៈសមាមាត្រ</a:t>
            </a:r>
          </a:p>
          <a:p>
            <a:pPr marL="820417" lvl="1" indent="-410209"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ការទទួលខុសត្រូវរួមគ្នា​</a:t>
            </a:r>
          </a:p>
          <a:p>
            <a:pPr marL="820417" lvl="1" indent="-410209"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ការចូលរួមរបស់អ្នកពាក់ព័ន្ធ</a:t>
            </a:r>
          </a:p>
        </p:txBody>
      </p:sp>
      <p:grpSp>
        <p:nvGrpSpPr>
          <p:cNvPr id="7" name="Group 3">
            <a:extLst>
              <a:ext uri="{FF2B5EF4-FFF2-40B4-BE49-F238E27FC236}">
                <a16:creationId xmlns:a16="http://schemas.microsoft.com/office/drawing/2014/main" id="{1D2868AE-C800-42AE-A09F-8D3C84DB5DE6}"/>
              </a:ext>
            </a:extLst>
          </p:cNvPr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2D79572D-1493-4831-B6CD-D8F70390E4A8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EE5BCA5-2850-4F7D-AE40-FE09B92DDA1F}"/>
              </a:ext>
            </a:extLst>
          </p:cNvPr>
          <p:cNvSpPr txBox="1"/>
          <p:nvPr/>
        </p:nvSpPr>
        <p:spPr>
          <a:xfrm>
            <a:off x="1648356" y="981075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5942" dirty="0">
                <a:solidFill>
                  <a:srgbClr val="FBBC43"/>
                </a:solidFill>
                <a:latin typeface="Graphik Bold"/>
              </a:rPr>
              <a:t>HREDD </a:t>
            </a:r>
            <a:r>
              <a:rPr lang="en-US" sz="5942" dirty="0">
                <a:solidFill>
                  <a:srgbClr val="FFFFFF"/>
                </a:solidFill>
                <a:latin typeface="Graphik Bold"/>
              </a:rPr>
              <a:t>-</a:t>
            </a:r>
            <a:r>
              <a:rPr lang="en-US" sz="5942" dirty="0">
                <a:solidFill>
                  <a:schemeClr val="bg1"/>
                </a:solidFill>
                <a:latin typeface="Graphik Bold"/>
              </a:rPr>
              <a:t> </a:t>
            </a:r>
            <a:r>
              <a:rPr lang="km-KH" sz="6000" dirty="0">
                <a:solidFill>
                  <a:schemeClr val="bg1"/>
                </a:solidFill>
                <a:cs typeface="Khmer OS Muol Light" panose="02000500000000020004" pitchFamily="2" charset="0"/>
              </a:rPr>
              <a:t>ធាតុផ្សំសំខាន់ៗ</a:t>
            </a:r>
            <a:endParaRPr lang="en-US" sz="5942" dirty="0">
              <a:solidFill>
                <a:schemeClr val="bg1"/>
              </a:solidFill>
              <a:latin typeface="Graphik Bold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2">
            <a:extLst>
              <a:ext uri="{FF2B5EF4-FFF2-40B4-BE49-F238E27FC236}">
                <a16:creationId xmlns:a16="http://schemas.microsoft.com/office/drawing/2014/main" id="{E7D8F57D-4186-42DC-9166-076EF7535209}"/>
              </a:ext>
            </a:extLst>
          </p:cNvPr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16" name="Freeform 3">
              <a:extLst>
                <a:ext uri="{FF2B5EF4-FFF2-40B4-BE49-F238E27FC236}">
                  <a16:creationId xmlns:a16="http://schemas.microsoft.com/office/drawing/2014/main" id="{CC712EBF-287C-4522-B998-052FD21C9960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17" name="Group 4">
            <a:extLst>
              <a:ext uri="{FF2B5EF4-FFF2-40B4-BE49-F238E27FC236}">
                <a16:creationId xmlns:a16="http://schemas.microsoft.com/office/drawing/2014/main" id="{E492FFBF-037D-4411-A285-F687098DE85B}"/>
              </a:ext>
            </a:extLst>
          </p:cNvPr>
          <p:cNvGrpSpPr/>
          <p:nvPr/>
        </p:nvGrpSpPr>
        <p:grpSpPr>
          <a:xfrm rot="472985">
            <a:off x="8559482" y="2119082"/>
            <a:ext cx="9645436" cy="4539966"/>
            <a:chOff x="0" y="0"/>
            <a:chExt cx="2408296" cy="1133550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7CB41044-95BD-48FB-BE6A-0908B9DEC751}"/>
                </a:ext>
              </a:extLst>
            </p:cNvPr>
            <p:cNvSpPr/>
            <p:nvPr/>
          </p:nvSpPr>
          <p:spPr>
            <a:xfrm>
              <a:off x="0" y="0"/>
              <a:ext cx="2408296" cy="1133550"/>
            </a:xfrm>
            <a:custGeom>
              <a:avLst/>
              <a:gdLst/>
              <a:ahLst/>
              <a:cxnLst/>
              <a:rect l="l" t="t" r="r" b="b"/>
              <a:pathLst>
                <a:path w="2408296" h="1133550">
                  <a:moveTo>
                    <a:pt x="1204148" y="0"/>
                  </a:moveTo>
                  <a:lnTo>
                    <a:pt x="1437892" y="156178"/>
                  </a:lnTo>
                  <a:lnTo>
                    <a:pt x="1806222" y="75933"/>
                  </a:lnTo>
                  <a:lnTo>
                    <a:pt x="1842745" y="266196"/>
                  </a:lnTo>
                  <a:lnTo>
                    <a:pt x="2246971" y="283387"/>
                  </a:lnTo>
                  <a:lnTo>
                    <a:pt x="2076486" y="456755"/>
                  </a:lnTo>
                  <a:lnTo>
                    <a:pt x="2408296" y="566775"/>
                  </a:lnTo>
                  <a:lnTo>
                    <a:pt x="2076486" y="676795"/>
                  </a:lnTo>
                  <a:lnTo>
                    <a:pt x="2246971" y="850162"/>
                  </a:lnTo>
                  <a:lnTo>
                    <a:pt x="1842745" y="867353"/>
                  </a:lnTo>
                  <a:lnTo>
                    <a:pt x="1806222" y="1057616"/>
                  </a:lnTo>
                  <a:lnTo>
                    <a:pt x="1437892" y="977371"/>
                  </a:lnTo>
                  <a:lnTo>
                    <a:pt x="1204148" y="1133550"/>
                  </a:lnTo>
                  <a:lnTo>
                    <a:pt x="970404" y="977371"/>
                  </a:lnTo>
                  <a:lnTo>
                    <a:pt x="602074" y="1057616"/>
                  </a:lnTo>
                  <a:lnTo>
                    <a:pt x="565551" y="867353"/>
                  </a:lnTo>
                  <a:lnTo>
                    <a:pt x="161325" y="850162"/>
                  </a:lnTo>
                  <a:lnTo>
                    <a:pt x="331810" y="676795"/>
                  </a:lnTo>
                  <a:lnTo>
                    <a:pt x="0" y="566775"/>
                  </a:lnTo>
                  <a:lnTo>
                    <a:pt x="331810" y="456755"/>
                  </a:lnTo>
                  <a:lnTo>
                    <a:pt x="161325" y="283387"/>
                  </a:lnTo>
                  <a:lnTo>
                    <a:pt x="565551" y="266196"/>
                  </a:lnTo>
                  <a:lnTo>
                    <a:pt x="602074" y="75933"/>
                  </a:lnTo>
                  <a:lnTo>
                    <a:pt x="970404" y="156178"/>
                  </a:lnTo>
                  <a:lnTo>
                    <a:pt x="1204148" y="0"/>
                  </a:ln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19" name="TextBox 6">
              <a:extLst>
                <a:ext uri="{FF2B5EF4-FFF2-40B4-BE49-F238E27FC236}">
                  <a16:creationId xmlns:a16="http://schemas.microsoft.com/office/drawing/2014/main" id="{07413F06-042B-4CCF-8FFD-D8DB75C7F702}"/>
                </a:ext>
              </a:extLst>
            </p:cNvPr>
            <p:cNvSpPr txBox="1"/>
            <p:nvPr/>
          </p:nvSpPr>
          <p:spPr>
            <a:xfrm>
              <a:off x="376296" y="148542"/>
              <a:ext cx="1655704" cy="8078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1"/>
                </a:lnSpc>
              </a:pPr>
              <a:endParaRPr/>
            </a:p>
          </p:txBody>
        </p:sp>
      </p:grpSp>
      <p:grpSp>
        <p:nvGrpSpPr>
          <p:cNvPr id="20" name="Group 7">
            <a:extLst>
              <a:ext uri="{FF2B5EF4-FFF2-40B4-BE49-F238E27FC236}">
                <a16:creationId xmlns:a16="http://schemas.microsoft.com/office/drawing/2014/main" id="{18784D3E-7D16-4383-9329-CC1FE2D716D5}"/>
              </a:ext>
            </a:extLst>
          </p:cNvPr>
          <p:cNvGrpSpPr/>
          <p:nvPr/>
        </p:nvGrpSpPr>
        <p:grpSpPr>
          <a:xfrm>
            <a:off x="12249030" y="3633203"/>
            <a:ext cx="1818768" cy="1148888"/>
            <a:chOff x="0" y="0"/>
            <a:chExt cx="812800" cy="513434"/>
          </a:xfrm>
        </p:grpSpPr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4BA9E9FE-0E3E-4B96-947C-59225EA1AEA8}"/>
                </a:ext>
              </a:extLst>
            </p:cNvPr>
            <p:cNvSpPr/>
            <p:nvPr/>
          </p:nvSpPr>
          <p:spPr>
            <a:xfrm>
              <a:off x="0" y="0"/>
              <a:ext cx="812800" cy="513434"/>
            </a:xfrm>
            <a:custGeom>
              <a:avLst/>
              <a:gdLst/>
              <a:ahLst/>
              <a:cxnLst/>
              <a:rect l="l" t="t" r="r" b="b"/>
              <a:pathLst>
                <a:path w="812800" h="513434">
                  <a:moveTo>
                    <a:pt x="812800" y="256717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310234"/>
                  </a:lnTo>
                  <a:lnTo>
                    <a:pt x="406400" y="310234"/>
                  </a:lnTo>
                  <a:lnTo>
                    <a:pt x="406400" y="513434"/>
                  </a:lnTo>
                  <a:lnTo>
                    <a:pt x="812800" y="256717"/>
                  </a:lnTo>
                  <a:close/>
                </a:path>
              </a:pathLst>
            </a:custGeom>
            <a:solidFill>
              <a:srgbClr val="673282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22" name="TextBox 9">
              <a:extLst>
                <a:ext uri="{FF2B5EF4-FFF2-40B4-BE49-F238E27FC236}">
                  <a16:creationId xmlns:a16="http://schemas.microsoft.com/office/drawing/2014/main" id="{68F59CAB-52C0-4AD7-BD8F-87F00EF9FA7B}"/>
                </a:ext>
              </a:extLst>
            </p:cNvPr>
            <p:cNvSpPr txBox="1"/>
            <p:nvPr/>
          </p:nvSpPr>
          <p:spPr>
            <a:xfrm>
              <a:off x="0" y="174625"/>
              <a:ext cx="711200" cy="1356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1"/>
                </a:lnSpc>
              </a:pPr>
              <a:endParaRPr/>
            </a:p>
          </p:txBody>
        </p:sp>
      </p:grpSp>
      <p:sp>
        <p:nvSpPr>
          <p:cNvPr id="23" name="Freeform 10">
            <a:extLst>
              <a:ext uri="{FF2B5EF4-FFF2-40B4-BE49-F238E27FC236}">
                <a16:creationId xmlns:a16="http://schemas.microsoft.com/office/drawing/2014/main" id="{A3463A0C-3D01-4629-8310-131A5967D83F}"/>
              </a:ext>
            </a:extLst>
          </p:cNvPr>
          <p:cNvSpPr/>
          <p:nvPr/>
        </p:nvSpPr>
        <p:spPr>
          <a:xfrm>
            <a:off x="12745141" y="4855513"/>
            <a:ext cx="4221172" cy="4402787"/>
          </a:xfrm>
          <a:custGeom>
            <a:avLst/>
            <a:gdLst/>
            <a:ahLst/>
            <a:cxnLst/>
            <a:rect l="l" t="t" r="r" b="b"/>
            <a:pathLst>
              <a:path w="4221172" h="4402787">
                <a:moveTo>
                  <a:pt x="0" y="0"/>
                </a:moveTo>
                <a:lnTo>
                  <a:pt x="4221171" y="0"/>
                </a:lnTo>
                <a:lnTo>
                  <a:pt x="4221171" y="4402787"/>
                </a:lnTo>
                <a:lnTo>
                  <a:pt x="0" y="44027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24" name="TextBox 12">
            <a:extLst>
              <a:ext uri="{FF2B5EF4-FFF2-40B4-BE49-F238E27FC236}">
                <a16:creationId xmlns:a16="http://schemas.microsoft.com/office/drawing/2014/main" id="{F6666819-DEF4-419D-AEA1-CDD1E6932E8E}"/>
              </a:ext>
            </a:extLst>
          </p:cNvPr>
          <p:cNvSpPr txBox="1"/>
          <p:nvPr/>
        </p:nvSpPr>
        <p:spPr>
          <a:xfrm>
            <a:off x="1648356" y="981075"/>
            <a:ext cx="14991287" cy="949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5942">
                <a:solidFill>
                  <a:srgbClr val="FBBC43"/>
                </a:solidFill>
                <a:latin typeface="Graphik Bold"/>
                <a:ea typeface="Graphik Bold"/>
                <a:cs typeface="Graphik Bold"/>
                <a:sym typeface="Graphik Bold"/>
              </a:rPr>
              <a:t>HREDD </a:t>
            </a:r>
            <a:r>
              <a:rPr lang="en-US" sz="5942">
                <a:solidFill>
                  <a:srgbClr val="FFFFFF"/>
                </a:solidFill>
                <a:latin typeface="Graphik Bold"/>
                <a:ea typeface="Graphik Bold"/>
                <a:cs typeface="Graphik Bold"/>
                <a:sym typeface="Graphik Bold"/>
              </a:rPr>
              <a:t>- mHREDD</a:t>
            </a: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id="{2F0300E8-0B3A-417E-BDE3-094947024B0E}"/>
              </a:ext>
            </a:extLst>
          </p:cNvPr>
          <p:cNvSpPr txBox="1"/>
          <p:nvPr/>
        </p:nvSpPr>
        <p:spPr>
          <a:xfrm>
            <a:off x="10158191" y="3796326"/>
            <a:ext cx="1727225" cy="6988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000000"/>
                </a:solidFill>
                <a:latin typeface="Graphik Bold"/>
                <a:ea typeface="Graphik Bold"/>
                <a:cs typeface="Graphik Bold"/>
                <a:sym typeface="Graphik Bold"/>
              </a:rPr>
              <a:t>HREDD</a:t>
            </a:r>
          </a:p>
        </p:txBody>
      </p:sp>
      <p:sp>
        <p:nvSpPr>
          <p:cNvPr id="26" name="TextBox 14">
            <a:extLst>
              <a:ext uri="{FF2B5EF4-FFF2-40B4-BE49-F238E27FC236}">
                <a16:creationId xmlns:a16="http://schemas.microsoft.com/office/drawing/2014/main" id="{9D4A0758-26FB-4303-972A-0DDCF8CBBD9E}"/>
              </a:ext>
            </a:extLst>
          </p:cNvPr>
          <p:cNvSpPr txBox="1"/>
          <p:nvPr/>
        </p:nvSpPr>
        <p:spPr>
          <a:xfrm>
            <a:off x="14429748" y="3796326"/>
            <a:ext cx="2334252" cy="6088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 dirty="0" err="1">
                <a:solidFill>
                  <a:srgbClr val="000000"/>
                </a:solidFill>
                <a:latin typeface="Graphik Bold"/>
                <a:ea typeface="Graphik Bold"/>
                <a:cs typeface="Graphik Bold"/>
                <a:sym typeface="Graphik Bold"/>
              </a:rPr>
              <a:t>mHREDD</a:t>
            </a:r>
            <a:endParaRPr lang="en-US" sz="3800" dirty="0">
              <a:solidFill>
                <a:srgbClr val="000000"/>
              </a:solidFill>
              <a:latin typeface="Graphik Bold"/>
              <a:ea typeface="Graphik Bold"/>
              <a:cs typeface="Graphik Bold"/>
              <a:sym typeface="Graphik Bold"/>
            </a:endParaRPr>
          </a:p>
        </p:txBody>
      </p:sp>
      <p:sp>
        <p:nvSpPr>
          <p:cNvPr id="27" name="TextBox 9">
            <a:extLst>
              <a:ext uri="{FF2B5EF4-FFF2-40B4-BE49-F238E27FC236}">
                <a16:creationId xmlns:a16="http://schemas.microsoft.com/office/drawing/2014/main" id="{458A83C3-CDFE-406F-8AE6-9DDB11AAAA88}"/>
              </a:ext>
            </a:extLst>
          </p:cNvPr>
          <p:cNvSpPr txBox="1"/>
          <p:nvPr/>
        </p:nvSpPr>
        <p:spPr>
          <a:xfrm>
            <a:off x="1286406" y="2642774"/>
            <a:ext cx="7857594" cy="6867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និន្នាការចាប់ពីឆ្នាំ ២០១៤ មក៖</a:t>
            </a:r>
            <a:endParaRPr lang="en-US" sz="36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km-KH" sz="105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ទស្សនាទានស្នូលនៃស្តង់ដារស្ម័គ្រចិត្តរបស់ </a:t>
            </a:r>
            <a:r>
              <a:rPr lang="en-US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UNGPs </a:t>
            </a: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និង គោលការណ៍ណែនាំ </a:t>
            </a:r>
            <a:r>
              <a:rPr lang="en-US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OECD</a:t>
            </a: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៖</a:t>
            </a:r>
            <a:endParaRPr lang="en-US" sz="36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km-KH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នីតិវិធីត្រួតពិននិត្យភាពត្រឹមត្រូវផ្នែកសិទ្ធិមនុស្ស និងបរិស្ថាន (</a:t>
            </a:r>
            <a:r>
              <a:rPr lang="en-US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HREDD)</a:t>
            </a:r>
          </a:p>
          <a:p>
            <a:pPr algn="l">
              <a:lnSpc>
                <a:spcPct val="150000"/>
              </a:lnSpc>
            </a:pPr>
            <a:endParaRPr lang="en-US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ក្លាយជាកាតព្វកិច្ច (</a:t>
            </a:r>
            <a:r>
              <a:rPr lang="en-US" sz="3600" dirty="0" err="1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mHREDD</a:t>
            </a:r>
            <a:r>
              <a:rPr lang="en-US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) </a:t>
            </a: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នៅក្នុងយុត្តាធិការមួយចំនួន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0D62DBF-9308-4CA9-A2AA-66921B36C9E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19100"/>
            <a:ext cx="15697200" cy="929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3">
            <a:extLst>
              <a:ext uri="{FF2B5EF4-FFF2-40B4-BE49-F238E27FC236}">
                <a16:creationId xmlns:a16="http://schemas.microsoft.com/office/drawing/2014/main" id="{69FBB79C-4481-4270-8113-FCEF32B9ADD8}"/>
              </a:ext>
            </a:extLst>
          </p:cNvPr>
          <p:cNvGrpSpPr/>
          <p:nvPr/>
        </p:nvGrpSpPr>
        <p:grpSpPr>
          <a:xfrm>
            <a:off x="15734172" y="277192"/>
            <a:ext cx="2403574" cy="2403574"/>
            <a:chOff x="0" y="0"/>
            <a:chExt cx="812800" cy="812800"/>
          </a:xfrm>
        </p:grpSpPr>
        <p:sp>
          <p:nvSpPr>
            <p:cNvPr id="15" name="Freeform 4">
              <a:extLst>
                <a:ext uri="{FF2B5EF4-FFF2-40B4-BE49-F238E27FC236}">
                  <a16:creationId xmlns:a16="http://schemas.microsoft.com/office/drawing/2014/main" id="{77C1D011-1E10-45C6-BED7-F5F3CB759A05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16" name="Freeform 5">
            <a:extLst>
              <a:ext uri="{FF2B5EF4-FFF2-40B4-BE49-F238E27FC236}">
                <a16:creationId xmlns:a16="http://schemas.microsoft.com/office/drawing/2014/main" id="{DA218C9D-B3AA-41EA-B102-7F15F757115C}"/>
              </a:ext>
            </a:extLst>
          </p:cNvPr>
          <p:cNvSpPr/>
          <p:nvPr/>
        </p:nvSpPr>
        <p:spPr>
          <a:xfrm>
            <a:off x="13689194" y="1666343"/>
            <a:ext cx="1577975" cy="1577975"/>
          </a:xfrm>
          <a:custGeom>
            <a:avLst/>
            <a:gdLst/>
            <a:ahLst/>
            <a:cxnLst/>
            <a:rect l="l" t="t" r="r" b="b"/>
            <a:pathLst>
              <a:path w="1577975" h="1577975">
                <a:moveTo>
                  <a:pt x="0" y="0"/>
                </a:moveTo>
                <a:lnTo>
                  <a:pt x="1577975" y="0"/>
                </a:lnTo>
                <a:lnTo>
                  <a:pt x="1577975" y="1577975"/>
                </a:lnTo>
                <a:lnTo>
                  <a:pt x="0" y="15779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id="{94815060-EE68-46D2-B872-DD6131833C27}"/>
              </a:ext>
            </a:extLst>
          </p:cNvPr>
          <p:cNvSpPr/>
          <p:nvPr/>
        </p:nvSpPr>
        <p:spPr>
          <a:xfrm>
            <a:off x="11947063" y="4429054"/>
            <a:ext cx="5683779" cy="5676675"/>
          </a:xfrm>
          <a:custGeom>
            <a:avLst/>
            <a:gdLst/>
            <a:ahLst/>
            <a:cxnLst/>
            <a:rect l="l" t="t" r="r" b="b"/>
            <a:pathLst>
              <a:path w="5683779" h="5676675">
                <a:moveTo>
                  <a:pt x="0" y="0"/>
                </a:moveTo>
                <a:lnTo>
                  <a:pt x="5683780" y="0"/>
                </a:lnTo>
                <a:lnTo>
                  <a:pt x="5683780" y="5676675"/>
                </a:lnTo>
                <a:lnTo>
                  <a:pt x="0" y="567667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8" name="Freeform 7">
            <a:extLst>
              <a:ext uri="{FF2B5EF4-FFF2-40B4-BE49-F238E27FC236}">
                <a16:creationId xmlns:a16="http://schemas.microsoft.com/office/drawing/2014/main" id="{93BACFD8-10BC-4354-A045-6B43698447F8}"/>
              </a:ext>
            </a:extLst>
          </p:cNvPr>
          <p:cNvSpPr/>
          <p:nvPr/>
        </p:nvSpPr>
        <p:spPr>
          <a:xfrm>
            <a:off x="10798242" y="6200363"/>
            <a:ext cx="1286097" cy="1286097"/>
          </a:xfrm>
          <a:custGeom>
            <a:avLst/>
            <a:gdLst/>
            <a:ahLst/>
            <a:cxnLst/>
            <a:rect l="l" t="t" r="r" b="b"/>
            <a:pathLst>
              <a:path w="1286097" h="1286097">
                <a:moveTo>
                  <a:pt x="0" y="0"/>
                </a:moveTo>
                <a:lnTo>
                  <a:pt x="1286097" y="0"/>
                </a:lnTo>
                <a:lnTo>
                  <a:pt x="1286097" y="1286097"/>
                </a:lnTo>
                <a:lnTo>
                  <a:pt x="0" y="128609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9" name="Freeform 8">
            <a:extLst>
              <a:ext uri="{FF2B5EF4-FFF2-40B4-BE49-F238E27FC236}">
                <a16:creationId xmlns:a16="http://schemas.microsoft.com/office/drawing/2014/main" id="{6F0696C8-2925-4EFE-9A5B-1EF41D2A943B}"/>
              </a:ext>
            </a:extLst>
          </p:cNvPr>
          <p:cNvSpPr/>
          <p:nvPr/>
        </p:nvSpPr>
        <p:spPr>
          <a:xfrm>
            <a:off x="14576650" y="6125643"/>
            <a:ext cx="1273157" cy="1273157"/>
          </a:xfrm>
          <a:custGeom>
            <a:avLst/>
            <a:gdLst/>
            <a:ahLst/>
            <a:cxnLst/>
            <a:rect l="l" t="t" r="r" b="b"/>
            <a:pathLst>
              <a:path w="1273157" h="1273157">
                <a:moveTo>
                  <a:pt x="0" y="0"/>
                </a:moveTo>
                <a:lnTo>
                  <a:pt x="1273157" y="0"/>
                </a:lnTo>
                <a:lnTo>
                  <a:pt x="1273157" y="1273157"/>
                </a:lnTo>
                <a:lnTo>
                  <a:pt x="0" y="127315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20" name="Freeform 9">
            <a:extLst>
              <a:ext uri="{FF2B5EF4-FFF2-40B4-BE49-F238E27FC236}">
                <a16:creationId xmlns:a16="http://schemas.microsoft.com/office/drawing/2014/main" id="{F5793FAD-53FA-4F5C-AB75-8F4655A8D958}"/>
              </a:ext>
            </a:extLst>
          </p:cNvPr>
          <p:cNvSpPr/>
          <p:nvPr/>
        </p:nvSpPr>
        <p:spPr>
          <a:xfrm>
            <a:off x="11658255" y="2331825"/>
            <a:ext cx="3570197" cy="4360546"/>
          </a:xfrm>
          <a:custGeom>
            <a:avLst/>
            <a:gdLst/>
            <a:ahLst/>
            <a:cxnLst/>
            <a:rect l="l" t="t" r="r" b="b"/>
            <a:pathLst>
              <a:path w="3570197" h="4360546">
                <a:moveTo>
                  <a:pt x="0" y="0"/>
                </a:moveTo>
                <a:lnTo>
                  <a:pt x="3570197" y="0"/>
                </a:lnTo>
                <a:lnTo>
                  <a:pt x="3570197" y="4360546"/>
                </a:lnTo>
                <a:lnTo>
                  <a:pt x="0" y="436054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21" name="Freeform 10">
            <a:extLst>
              <a:ext uri="{FF2B5EF4-FFF2-40B4-BE49-F238E27FC236}">
                <a16:creationId xmlns:a16="http://schemas.microsoft.com/office/drawing/2014/main" id="{9CEC4099-7D48-4774-BD0F-1AD034F9B9D1}"/>
              </a:ext>
            </a:extLst>
          </p:cNvPr>
          <p:cNvSpPr/>
          <p:nvPr/>
        </p:nvSpPr>
        <p:spPr>
          <a:xfrm>
            <a:off x="10798242" y="8150313"/>
            <a:ext cx="1283306" cy="1283306"/>
          </a:xfrm>
          <a:custGeom>
            <a:avLst/>
            <a:gdLst/>
            <a:ahLst/>
            <a:cxnLst/>
            <a:rect l="l" t="t" r="r" b="b"/>
            <a:pathLst>
              <a:path w="1283306" h="1283306">
                <a:moveTo>
                  <a:pt x="0" y="0"/>
                </a:moveTo>
                <a:lnTo>
                  <a:pt x="1283306" y="0"/>
                </a:lnTo>
                <a:lnTo>
                  <a:pt x="1283306" y="1283306"/>
                </a:lnTo>
                <a:lnTo>
                  <a:pt x="0" y="128330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22" name="Freeform 11">
            <a:extLst>
              <a:ext uri="{FF2B5EF4-FFF2-40B4-BE49-F238E27FC236}">
                <a16:creationId xmlns:a16="http://schemas.microsoft.com/office/drawing/2014/main" id="{634B2DB1-7B0F-4DC5-8983-97594E88C4ED}"/>
              </a:ext>
            </a:extLst>
          </p:cNvPr>
          <p:cNvSpPr/>
          <p:nvPr/>
        </p:nvSpPr>
        <p:spPr>
          <a:xfrm>
            <a:off x="11658255" y="6777445"/>
            <a:ext cx="3570197" cy="2218856"/>
          </a:xfrm>
          <a:custGeom>
            <a:avLst/>
            <a:gdLst/>
            <a:ahLst/>
            <a:cxnLst/>
            <a:rect l="l" t="t" r="r" b="b"/>
            <a:pathLst>
              <a:path w="3570197" h="2218856">
                <a:moveTo>
                  <a:pt x="0" y="0"/>
                </a:moveTo>
                <a:lnTo>
                  <a:pt x="3570197" y="0"/>
                </a:lnTo>
                <a:lnTo>
                  <a:pt x="3570197" y="2218856"/>
                </a:lnTo>
                <a:lnTo>
                  <a:pt x="0" y="221885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t="-96522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23" name="TextBox 2">
            <a:extLst>
              <a:ext uri="{FF2B5EF4-FFF2-40B4-BE49-F238E27FC236}">
                <a16:creationId xmlns:a16="http://schemas.microsoft.com/office/drawing/2014/main" id="{8DF4E7E1-9EDD-4A46-A24F-3A6C94CB8E78}"/>
              </a:ext>
            </a:extLst>
          </p:cNvPr>
          <p:cNvSpPr txBox="1"/>
          <p:nvPr/>
        </p:nvSpPr>
        <p:spPr>
          <a:xfrm>
            <a:off x="1648356" y="981075"/>
            <a:ext cx="14991287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en-US" sz="5400" dirty="0" err="1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mHREDD</a:t>
            </a:r>
            <a:r>
              <a:rPr lang="en-US" sz="5400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lang="en-US" sz="54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- </a:t>
            </a:r>
            <a:r>
              <a:rPr lang="km-KH" sz="54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លិខិតបទដ្ឋានគតិយុត្ត </a:t>
            </a:r>
            <a:endParaRPr lang="en-US" sz="5400" dirty="0">
              <a:solidFill>
                <a:srgbClr val="FFFFFF"/>
              </a:solidFill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24" name="TextBox 11">
            <a:extLst>
              <a:ext uri="{FF2B5EF4-FFF2-40B4-BE49-F238E27FC236}">
                <a16:creationId xmlns:a16="http://schemas.microsoft.com/office/drawing/2014/main" id="{26C6EC45-C896-4BC4-B2F8-F58221C66587}"/>
              </a:ext>
            </a:extLst>
          </p:cNvPr>
          <p:cNvSpPr txBox="1"/>
          <p:nvPr/>
        </p:nvSpPr>
        <p:spPr>
          <a:xfrm>
            <a:off x="1028700" y="2628900"/>
            <a:ext cx="9505073" cy="6998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km-KH" sz="3400" dirty="0">
                <a:solidFill>
                  <a:srgbClr val="FFFFFF"/>
                </a:solidFill>
                <a:latin typeface="Graphik Bold"/>
                <a:ea typeface="Graphik Bold"/>
                <a:cs typeface="Khmer OS Battambang" panose="02000500000000020004" pitchFamily="2" charset="0"/>
                <a:sym typeface="Graphik Bold"/>
              </a:rPr>
              <a:t>ច្បាប់ </a:t>
            </a:r>
            <a:r>
              <a:rPr lang="en-US" sz="3400" dirty="0">
                <a:solidFill>
                  <a:srgbClr val="FFFFFF"/>
                </a:solidFill>
                <a:latin typeface="Graphik Bold"/>
                <a:ea typeface="Graphik Bold"/>
                <a:cs typeface="Khmer OS Battambang" panose="02000500000000020004" pitchFamily="2" charset="0"/>
                <a:sym typeface="Graphik Bold"/>
              </a:rPr>
              <a:t>HREDD </a:t>
            </a:r>
            <a:r>
              <a:rPr lang="km-KH" sz="3400" dirty="0">
                <a:solidFill>
                  <a:srgbClr val="FFFFFF"/>
                </a:solidFill>
                <a:latin typeface="Graphik Bold"/>
                <a:ea typeface="Graphik Bold"/>
                <a:cs typeface="Khmer OS Battambang" panose="02000500000000020004" pitchFamily="2" charset="0"/>
                <a:sym typeface="Graphik Bold"/>
              </a:rPr>
              <a:t>របស់សហគមន៍អឺរ៉ុបត្រូវអនុវត្តចំពោះ៖</a:t>
            </a:r>
            <a:endParaRPr lang="en-US" sz="3400" dirty="0">
              <a:solidFill>
                <a:srgbClr val="FFFFFF"/>
              </a:solidFill>
              <a:latin typeface="Graphik Bold"/>
              <a:ea typeface="Graphik Bold"/>
              <a:cs typeface="Khmer OS Battambang" panose="02000500000000020004" pitchFamily="2" charset="0"/>
              <a:sym typeface="Graphik Bold"/>
            </a:endParaRP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4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ក្រុមហ៊ុនធំៗលក់ផលិតផលនៅសហភាពអឺរ៉ុប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4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ប៉ុន្តែគ្របដណ្តប់លើខ្សែសង្វាក់ផ្គត់ផ្គង់ទាំងមូលរបស់ពួកគេ។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4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ដូច្នេះ ប្រសិនបើផលប៉ះពាល់អវិជ្ជមានកើតឡើងនៅទីណាមួយក្នុងខ្សែសង្វាក់ផ្គត់ផ្គង់របស់ពួកគេក្នុងពិភពលោក ហើយពួកគេមិនបានឆ្លើយតបស្របតាមកាតព្វកិច្ចនីតិវិធីត្រួតពិនិត្យភាពត្រឹមត្រូវរបស់ខ្លួនទេ ពួកគេអាចទទួលខុសត្រូវនៅអឺរ៉ុប។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">
            <a:extLst>
              <a:ext uri="{FF2B5EF4-FFF2-40B4-BE49-F238E27FC236}">
                <a16:creationId xmlns:a16="http://schemas.microsoft.com/office/drawing/2014/main" id="{F9A61C9B-CC27-4D34-8656-B67302E7176D}"/>
              </a:ext>
            </a:extLst>
          </p:cNvPr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7" name="Freeform 4">
              <a:extLst>
                <a:ext uri="{FF2B5EF4-FFF2-40B4-BE49-F238E27FC236}">
                  <a16:creationId xmlns:a16="http://schemas.microsoft.com/office/drawing/2014/main" id="{D57C6E32-6190-4F09-8F80-429B0D6D000A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8" name="TextBox 2">
            <a:extLst>
              <a:ext uri="{FF2B5EF4-FFF2-40B4-BE49-F238E27FC236}">
                <a16:creationId xmlns:a16="http://schemas.microsoft.com/office/drawing/2014/main" id="{BCBC9200-4A73-4595-98EB-46C7D16FB8D1}"/>
              </a:ext>
            </a:extLst>
          </p:cNvPr>
          <p:cNvSpPr txBox="1"/>
          <p:nvPr/>
        </p:nvSpPr>
        <p:spPr>
          <a:xfrm>
            <a:off x="1521068" y="2642774"/>
            <a:ext cx="14991287" cy="49859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20417" lvl="1" indent="-410209"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ស្ដង់ដា </a:t>
            </a:r>
            <a:r>
              <a:rPr lang="en-US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RBC </a:t>
            </a: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ដែលត្រូវបានទទួលស្គាល់នៅកម្រិតអន្តរជាតិ</a:t>
            </a:r>
          </a:p>
          <a:p>
            <a:pPr marL="820417" lvl="1" indent="-410209"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ធ្វើការងារក្នុងការបង្ការ (ការបង្ការ)​</a:t>
            </a:r>
          </a:p>
          <a:p>
            <a:pPr marL="820417" lvl="1" indent="-410209"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មានលក្ខណៈរស់រវើក (បន្តបន្ទាប់ មានប្រតិកម្ម​តបត​ និងដំណើរការដែលអាចបត់បែនបាន) </a:t>
            </a:r>
          </a:p>
          <a:p>
            <a:pPr marL="820417" lvl="1" indent="-410209"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មាននិន្នាការ​ផ្ដោត​លើហានិភ័យ</a:t>
            </a:r>
            <a:endParaRPr lang="en-US" sz="3600" dirty="0">
              <a:solidFill>
                <a:srgbClr val="FFFFFF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17" lvl="1" indent="-410209">
              <a:buFont typeface="Arial"/>
              <a:buChar char="•"/>
            </a:pPr>
            <a:r>
              <a:rPr lang="km-KH" sz="3600" b="1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ផ្ដោតការយកចិត្តទុកដាក់ច្រើន​​លើយេនឌ័រ និងក្រុមងាយរងគ្រោះ​</a:t>
            </a:r>
            <a:endParaRPr lang="km-KH" sz="3600" dirty="0">
              <a:solidFill>
                <a:srgbClr val="FFFFFF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17" lvl="1" indent="-410209"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មានលក្ខណៈសមាមាត្រ</a:t>
            </a:r>
          </a:p>
          <a:p>
            <a:pPr marL="820417" lvl="1" indent="-410209"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ការទទួលខុសត្រូវរួមគ្នា​</a:t>
            </a:r>
          </a:p>
          <a:p>
            <a:pPr marL="820417" lvl="1" indent="-410209"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ការចូលរួមរបស់អ្នកពាក់ព័ន្ធ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79EA90-52B5-4CC3-BC79-A65D69C7D7BD}"/>
              </a:ext>
            </a:extLst>
          </p:cNvPr>
          <p:cNvSpPr txBox="1"/>
          <p:nvPr/>
        </p:nvSpPr>
        <p:spPr>
          <a:xfrm>
            <a:off x="1648356" y="981075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5942" dirty="0">
                <a:solidFill>
                  <a:srgbClr val="FBBC43"/>
                </a:solidFill>
                <a:latin typeface="Graphik Bold"/>
              </a:rPr>
              <a:t>HREDD </a:t>
            </a:r>
            <a:r>
              <a:rPr lang="en-US" sz="5942" dirty="0">
                <a:solidFill>
                  <a:srgbClr val="FFFFFF"/>
                </a:solidFill>
                <a:latin typeface="Graphik Bold"/>
              </a:rPr>
              <a:t>-</a:t>
            </a:r>
            <a:r>
              <a:rPr lang="en-US" sz="5942" dirty="0">
                <a:solidFill>
                  <a:schemeClr val="bg1"/>
                </a:solidFill>
                <a:latin typeface="Graphik Bold"/>
              </a:rPr>
              <a:t> </a:t>
            </a:r>
            <a:r>
              <a:rPr lang="km-KH" sz="6000" dirty="0">
                <a:solidFill>
                  <a:schemeClr val="bg1"/>
                </a:solidFill>
                <a:cs typeface="Khmer OS Muol Light" panose="02000500000000020004" pitchFamily="2" charset="0"/>
              </a:rPr>
              <a:t>ធាតុផ្សំសំខាន់ៗ</a:t>
            </a:r>
            <a:endParaRPr lang="en-US" sz="5942" dirty="0">
              <a:solidFill>
                <a:schemeClr val="bg1"/>
              </a:solidFill>
              <a:latin typeface="Graphik Bold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210930" y="2680874"/>
            <a:ext cx="9866139" cy="6577426"/>
          </a:xfrm>
          <a:custGeom>
            <a:avLst/>
            <a:gdLst/>
            <a:ahLst/>
            <a:cxnLst/>
            <a:rect l="l" t="t" r="r" b="b"/>
            <a:pathLst>
              <a:path w="9866139" h="6577426">
                <a:moveTo>
                  <a:pt x="0" y="0"/>
                </a:moveTo>
                <a:lnTo>
                  <a:pt x="9866140" y="0"/>
                </a:lnTo>
                <a:lnTo>
                  <a:pt x="9866140" y="6577426"/>
                </a:lnTo>
                <a:lnTo>
                  <a:pt x="0" y="65774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TextBox 3"/>
          <p:cNvSpPr txBox="1"/>
          <p:nvPr/>
        </p:nvSpPr>
        <p:spPr>
          <a:xfrm>
            <a:off x="617929" y="1028700"/>
            <a:ext cx="14991287" cy="8483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4800" dirty="0">
                <a:solidFill>
                  <a:srgbClr val="FBBC43"/>
                </a:solidFill>
                <a:latin typeface="Graphik Bold"/>
              </a:rPr>
              <a:t>HREDD </a:t>
            </a:r>
            <a:r>
              <a:rPr lang="en-US" sz="4800" dirty="0">
                <a:solidFill>
                  <a:srgbClr val="FFFFFF"/>
                </a:solidFill>
                <a:latin typeface="Graphik Bold"/>
              </a:rPr>
              <a:t>- </a:t>
            </a:r>
            <a:r>
              <a:rPr lang="km-KH" sz="4800" dirty="0">
                <a:solidFill>
                  <a:schemeClr val="bg1"/>
                </a:solidFill>
                <a:cs typeface="Khmer OS Muol Light" panose="02000500000000020004" pitchFamily="2" charset="0"/>
              </a:rPr>
              <a:t>ការពិគ្រោះយោបល់ជាមួយអ្នកពាក់ព័ន្ធ</a:t>
            </a:r>
            <a:endParaRPr lang="en-US" sz="4800" dirty="0">
              <a:solidFill>
                <a:schemeClr val="bg1"/>
              </a:solidFill>
              <a:latin typeface="Graphik Bold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5576559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4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7961" y="1945054"/>
            <a:ext cx="16437882" cy="8742386"/>
            <a:chOff x="0" y="0"/>
            <a:chExt cx="4743468" cy="252278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743468" cy="2522784"/>
            </a:xfrm>
            <a:custGeom>
              <a:avLst/>
              <a:gdLst/>
              <a:ahLst/>
              <a:cxnLst/>
              <a:rect l="l" t="t" r="r" b="b"/>
              <a:pathLst>
                <a:path w="4743468" h="2522784">
                  <a:moveTo>
                    <a:pt x="24020" y="0"/>
                  </a:moveTo>
                  <a:lnTo>
                    <a:pt x="4719448" y="0"/>
                  </a:lnTo>
                  <a:cubicBezTo>
                    <a:pt x="4725819" y="0"/>
                    <a:pt x="4731928" y="2531"/>
                    <a:pt x="4736433" y="7035"/>
                  </a:cubicBezTo>
                  <a:cubicBezTo>
                    <a:pt x="4740937" y="11540"/>
                    <a:pt x="4743468" y="17649"/>
                    <a:pt x="4743468" y="24020"/>
                  </a:cubicBezTo>
                  <a:lnTo>
                    <a:pt x="4743468" y="2498764"/>
                  </a:lnTo>
                  <a:cubicBezTo>
                    <a:pt x="4743468" y="2505134"/>
                    <a:pt x="4740937" y="2511244"/>
                    <a:pt x="4736433" y="2515749"/>
                  </a:cubicBezTo>
                  <a:cubicBezTo>
                    <a:pt x="4731928" y="2520253"/>
                    <a:pt x="4725819" y="2522784"/>
                    <a:pt x="4719448" y="2522784"/>
                  </a:cubicBezTo>
                  <a:lnTo>
                    <a:pt x="24020" y="2522784"/>
                  </a:lnTo>
                  <a:cubicBezTo>
                    <a:pt x="17649" y="2522784"/>
                    <a:pt x="11540" y="2520253"/>
                    <a:pt x="7035" y="2515749"/>
                  </a:cubicBezTo>
                  <a:cubicBezTo>
                    <a:pt x="2531" y="2511244"/>
                    <a:pt x="0" y="2505134"/>
                    <a:pt x="0" y="2498764"/>
                  </a:cubicBezTo>
                  <a:lnTo>
                    <a:pt x="0" y="24020"/>
                  </a:lnTo>
                  <a:cubicBezTo>
                    <a:pt x="0" y="17649"/>
                    <a:pt x="2531" y="11540"/>
                    <a:pt x="7035" y="7035"/>
                  </a:cubicBezTo>
                  <a:cubicBezTo>
                    <a:pt x="11540" y="2531"/>
                    <a:pt x="17649" y="0"/>
                    <a:pt x="24020" y="0"/>
                  </a:cubicBezTo>
                  <a:close/>
                </a:path>
              </a:pathLst>
            </a:custGeom>
            <a:solidFill>
              <a:srgbClr val="F2EEF1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743468" cy="25894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flipV="1">
            <a:off x="11458720" y="819038"/>
            <a:ext cx="4261202" cy="1896062"/>
          </a:xfrm>
          <a:custGeom>
            <a:avLst/>
            <a:gdLst/>
            <a:ahLst/>
            <a:cxnLst/>
            <a:rect l="l" t="t" r="r" b="b"/>
            <a:pathLst>
              <a:path w="4261202" h="1896062">
                <a:moveTo>
                  <a:pt x="0" y="1896062"/>
                </a:moveTo>
                <a:lnTo>
                  <a:pt x="4261202" y="1896062"/>
                </a:lnTo>
                <a:lnTo>
                  <a:pt x="4261202" y="0"/>
                </a:lnTo>
                <a:lnTo>
                  <a:pt x="0" y="0"/>
                </a:lnTo>
                <a:lnTo>
                  <a:pt x="0" y="1896062"/>
                </a:lnTo>
                <a:close/>
              </a:path>
            </a:pathLst>
          </a:custGeom>
          <a:blipFill>
            <a:blip r:embed="rId3"/>
            <a:stretch>
              <a:fillRect l="-289292" b="-11792"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6" name="Group 6"/>
          <p:cNvGrpSpPr/>
          <p:nvPr/>
        </p:nvGrpSpPr>
        <p:grpSpPr>
          <a:xfrm>
            <a:off x="942975" y="2666826"/>
            <a:ext cx="14005592" cy="3390451"/>
            <a:chOff x="0" y="0"/>
            <a:chExt cx="4123834" cy="99829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123834" cy="998291"/>
            </a:xfrm>
            <a:custGeom>
              <a:avLst/>
              <a:gdLst/>
              <a:ahLst/>
              <a:cxnLst/>
              <a:rect l="l" t="t" r="r" b="b"/>
              <a:pathLst>
                <a:path w="4123834" h="998291">
                  <a:moveTo>
                    <a:pt x="28191" y="0"/>
                  </a:moveTo>
                  <a:lnTo>
                    <a:pt x="4095643" y="0"/>
                  </a:lnTo>
                  <a:cubicBezTo>
                    <a:pt x="4103119" y="0"/>
                    <a:pt x="4110290" y="2970"/>
                    <a:pt x="4115577" y="8257"/>
                  </a:cubicBezTo>
                  <a:cubicBezTo>
                    <a:pt x="4120864" y="13544"/>
                    <a:pt x="4123834" y="20715"/>
                    <a:pt x="4123834" y="28191"/>
                  </a:cubicBezTo>
                  <a:lnTo>
                    <a:pt x="4123834" y="970100"/>
                  </a:lnTo>
                  <a:cubicBezTo>
                    <a:pt x="4123834" y="977577"/>
                    <a:pt x="4120864" y="984747"/>
                    <a:pt x="4115577" y="990034"/>
                  </a:cubicBezTo>
                  <a:cubicBezTo>
                    <a:pt x="4110290" y="995321"/>
                    <a:pt x="4103119" y="998291"/>
                    <a:pt x="4095643" y="998291"/>
                  </a:cubicBezTo>
                  <a:lnTo>
                    <a:pt x="28191" y="998291"/>
                  </a:lnTo>
                  <a:cubicBezTo>
                    <a:pt x="20715" y="998291"/>
                    <a:pt x="13544" y="995321"/>
                    <a:pt x="8257" y="990034"/>
                  </a:cubicBezTo>
                  <a:cubicBezTo>
                    <a:pt x="2970" y="984747"/>
                    <a:pt x="0" y="977577"/>
                    <a:pt x="0" y="970100"/>
                  </a:cubicBezTo>
                  <a:lnTo>
                    <a:pt x="0" y="28191"/>
                  </a:lnTo>
                  <a:cubicBezTo>
                    <a:pt x="0" y="20715"/>
                    <a:pt x="2970" y="13544"/>
                    <a:pt x="8257" y="8257"/>
                  </a:cubicBezTo>
                  <a:cubicBezTo>
                    <a:pt x="13544" y="2970"/>
                    <a:pt x="20715" y="0"/>
                    <a:pt x="2819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66675"/>
              <a:ext cx="4123834" cy="106496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875217" y="6422073"/>
            <a:ext cx="3086100" cy="3086100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684859"/>
                  </a:lnTo>
                  <a:cubicBezTo>
                    <a:pt x="812800" y="718791"/>
                    <a:pt x="799321" y="751333"/>
                    <a:pt x="775327" y="775327"/>
                  </a:cubicBezTo>
                  <a:cubicBezTo>
                    <a:pt x="751333" y="799321"/>
                    <a:pt x="718791" y="812800"/>
                    <a:pt x="684859" y="812800"/>
                  </a:cubicBezTo>
                  <a:lnTo>
                    <a:pt x="127941" y="812800"/>
                  </a:lnTo>
                  <a:cubicBezTo>
                    <a:pt x="94009" y="812800"/>
                    <a:pt x="61467" y="799321"/>
                    <a:pt x="37473" y="775327"/>
                  </a:cubicBezTo>
                  <a:cubicBezTo>
                    <a:pt x="13479" y="751333"/>
                    <a:pt x="0" y="718791"/>
                    <a:pt x="0" y="68485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673282"/>
            </a:solidFill>
          </p:spPr>
          <p:txBody>
            <a:bodyPr/>
            <a:lstStyle/>
            <a:p>
              <a:endParaRPr lang="nl-NL">
                <a:latin typeface="Khmer OS Battambang" panose="02000500000000020004" pitchFamily="2" charset="0"/>
                <a:cs typeface="Khmer OS Battambang" panose="02000500000000020004" pitchFamily="2" charset="0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1"/>
                </a:lnSpc>
              </a:pPr>
              <a:r>
                <a:rPr lang="km-KH" sz="2552" dirty="0">
                  <a:solidFill>
                    <a:srgbClr val="FFFFFF"/>
                  </a:solidFill>
                  <a:latin typeface="Khmer OS Battambang" panose="02000500000000020004" pitchFamily="2" charset="0"/>
                  <a:ea typeface="Graphik Bold"/>
                  <a:cs typeface="Khmer OS Battambang" panose="02000500000000020004" pitchFamily="2" charset="0"/>
                  <a:sym typeface="Graphik Bold"/>
                </a:rPr>
                <a:t>ឱកាស​សម្រាប់​</a:t>
              </a:r>
              <a:br>
                <a:rPr lang="km-KH" sz="2552" dirty="0">
                  <a:solidFill>
                    <a:srgbClr val="FFFFFF"/>
                  </a:solidFill>
                  <a:latin typeface="Khmer OS Battambang" panose="02000500000000020004" pitchFamily="2" charset="0"/>
                  <a:ea typeface="Graphik Bold"/>
                  <a:cs typeface="Khmer OS Battambang" panose="02000500000000020004" pitchFamily="2" charset="0"/>
                  <a:sym typeface="Graphik Bold"/>
                </a:rPr>
              </a:br>
              <a:r>
                <a:rPr lang="km-KH" sz="2552" dirty="0">
                  <a:solidFill>
                    <a:srgbClr val="FFFFFF"/>
                  </a:solidFill>
                  <a:latin typeface="Khmer OS Battambang" panose="02000500000000020004" pitchFamily="2" charset="0"/>
                  <a:ea typeface="Graphik Bold"/>
                  <a:cs typeface="Khmer OS Battambang" panose="02000500000000020004" pitchFamily="2" charset="0"/>
                  <a:sym typeface="Graphik Bold"/>
                </a:rPr>
                <a:t>សហជីព</a:t>
              </a:r>
              <a:endParaRPr lang="en-US" sz="2552" dirty="0">
                <a:solidFill>
                  <a:srgbClr val="FFFFFF"/>
                </a:solidFill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endParaRP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455132" y="438757"/>
            <a:ext cx="15468583" cy="124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2"/>
              </a:lnSpc>
            </a:pPr>
            <a:r>
              <a:rPr lang="km-KH" sz="7200" dirty="0">
                <a:solidFill>
                  <a:srgbClr val="FFFFFF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ចាប់​ផ្ដើម​ស្គាល់​គ្នា​ទៅវិញ​ទៅមក</a:t>
            </a:r>
            <a:r>
              <a:rPr lang="en-US" sz="7200" dirty="0">
                <a:solidFill>
                  <a:srgbClr val="FFFFFF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477922" y="3136148"/>
            <a:ext cx="12935698" cy="26230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km-KH" sz="2653" spc="23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សូម​ឈរ​ទៅតាមបណ្ដុំ​អ្នក​ចូលរួមដែល​អ្នក​គិតថា​មាន​លក្ខណៈប្រហាក់ប្រហែល​ជាមួយ​អ្នកបំផុត សូមពន្យល់ថាតើ​ហេតុ​អ្វី រូចបញ្ជាក់​៖​</a:t>
            </a:r>
            <a:endParaRPr lang="en-US" sz="2653" spc="23" dirty="0">
              <a:solidFill>
                <a:srgbClr val="000000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30000"/>
              </a:lnSpc>
            </a:pPr>
            <a:endParaRPr lang="en-US" sz="2653" spc="23" dirty="0">
              <a:solidFill>
                <a:srgbClr val="000000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98669" lvl="1" algn="l">
              <a:lnSpc>
                <a:spcPct val="130000"/>
              </a:lnSpc>
            </a:pPr>
            <a:r>
              <a:rPr lang="km-KH" sz="2653" spc="23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១. ឈ្មោះ​របស់​អ្នក​​ស្ថាប័នដែល​អ្នកធ្វើការ​ឱ្យ និង​តួនាទី?</a:t>
            </a:r>
          </a:p>
          <a:p>
            <a:pPr marL="198669" lvl="1" algn="l">
              <a:lnSpc>
                <a:spcPct val="130000"/>
              </a:lnSpc>
            </a:pPr>
            <a:r>
              <a:rPr lang="km-KH" sz="2653" spc="23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២. តើ​ហេតុ​អ្វី​បានជាអ្នក​ឈរនៅត្រង់បណ្ដុំដែល​អ្នក​បានជ្រើសរើស?</a:t>
            </a:r>
            <a:endParaRPr lang="en-US" sz="2653" spc="23" dirty="0">
              <a:solidFill>
                <a:srgbClr val="000000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8244049" y="6422073"/>
            <a:ext cx="3086100" cy="3086100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684859"/>
                  </a:lnTo>
                  <a:cubicBezTo>
                    <a:pt x="812800" y="718791"/>
                    <a:pt x="799321" y="751333"/>
                    <a:pt x="775327" y="775327"/>
                  </a:cubicBezTo>
                  <a:cubicBezTo>
                    <a:pt x="751333" y="799321"/>
                    <a:pt x="718791" y="812800"/>
                    <a:pt x="684859" y="812800"/>
                  </a:cubicBezTo>
                  <a:lnTo>
                    <a:pt x="127941" y="812800"/>
                  </a:lnTo>
                  <a:cubicBezTo>
                    <a:pt x="94009" y="812800"/>
                    <a:pt x="61467" y="799321"/>
                    <a:pt x="37473" y="775327"/>
                  </a:cubicBezTo>
                  <a:cubicBezTo>
                    <a:pt x="13479" y="751333"/>
                    <a:pt x="0" y="718791"/>
                    <a:pt x="0" y="68485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536D2B"/>
            </a:solidFill>
          </p:spPr>
          <p:txBody>
            <a:bodyPr/>
            <a:lstStyle/>
            <a:p>
              <a:endParaRPr lang="nl-NL">
                <a:latin typeface="Khmer OS Battambang" panose="02000500000000020004" pitchFamily="2" charset="0"/>
                <a:cs typeface="Khmer OS Battambang" panose="02000500000000020004" pitchFamily="2" charset="0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1"/>
                </a:lnSpc>
              </a:pPr>
              <a:r>
                <a:rPr lang="km-KH" sz="2552" dirty="0">
                  <a:solidFill>
                    <a:srgbClr val="FFFFFF"/>
                  </a:solidFill>
                  <a:latin typeface="Khmer OS Battambang" panose="02000500000000020004" pitchFamily="2" charset="0"/>
                  <a:ea typeface="Graphik Bold"/>
                  <a:cs typeface="Khmer OS Battambang" panose="02000500000000020004" pitchFamily="2" charset="0"/>
                  <a:sym typeface="Graphik Bold"/>
                </a:rPr>
                <a:t>ជីវភាព​កាន់​តែប្រសើរ​</a:t>
              </a:r>
              <a:endParaRPr lang="en-US" sz="2552" dirty="0">
                <a:solidFill>
                  <a:srgbClr val="FFFFFF"/>
                </a:solidFill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endParaRP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4557874" y="6422073"/>
            <a:ext cx="3086100" cy="3086100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684859"/>
                  </a:lnTo>
                  <a:cubicBezTo>
                    <a:pt x="812800" y="718791"/>
                    <a:pt x="799321" y="751333"/>
                    <a:pt x="775327" y="775327"/>
                  </a:cubicBezTo>
                  <a:cubicBezTo>
                    <a:pt x="751333" y="799321"/>
                    <a:pt x="718791" y="812800"/>
                    <a:pt x="684859" y="812800"/>
                  </a:cubicBezTo>
                  <a:lnTo>
                    <a:pt x="127941" y="812800"/>
                  </a:lnTo>
                  <a:cubicBezTo>
                    <a:pt x="94009" y="812800"/>
                    <a:pt x="61467" y="799321"/>
                    <a:pt x="37473" y="775327"/>
                  </a:cubicBezTo>
                  <a:cubicBezTo>
                    <a:pt x="13479" y="751333"/>
                    <a:pt x="0" y="718791"/>
                    <a:pt x="0" y="68485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endParaRPr lang="nl-NL">
                <a:latin typeface="Khmer OS Battambang" panose="02000500000000020004" pitchFamily="2" charset="0"/>
                <a:cs typeface="Khmer OS Battambang" panose="02000500000000020004" pitchFamily="2" charset="0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1"/>
                </a:lnSpc>
              </a:pPr>
              <a:r>
                <a:rPr lang="km-KH" sz="2552" dirty="0">
                  <a:solidFill>
                    <a:srgbClr val="FFFFFF"/>
                  </a:solidFill>
                  <a:latin typeface="Khmer OS Battambang" panose="02000500000000020004" pitchFamily="2" charset="0"/>
                  <a:ea typeface="Graphik Bold"/>
                  <a:cs typeface="Khmer OS Battambang" panose="02000500000000020004" pitchFamily="2" charset="0"/>
                  <a:sym typeface="Graphik Bold"/>
                </a:rPr>
                <a:t>ការ​ទាម​ទារ​រប់​អឺរ៉ុប</a:t>
              </a:r>
              <a:endParaRPr lang="en-US" sz="2552" dirty="0">
                <a:solidFill>
                  <a:srgbClr val="FFFFFF"/>
                </a:solidFill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1930224" y="6422073"/>
            <a:ext cx="3086100" cy="3086100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684859"/>
                  </a:lnTo>
                  <a:cubicBezTo>
                    <a:pt x="812800" y="718791"/>
                    <a:pt x="799321" y="751333"/>
                    <a:pt x="775327" y="775327"/>
                  </a:cubicBezTo>
                  <a:cubicBezTo>
                    <a:pt x="751333" y="799321"/>
                    <a:pt x="718791" y="812800"/>
                    <a:pt x="684859" y="812800"/>
                  </a:cubicBezTo>
                  <a:lnTo>
                    <a:pt x="127941" y="812800"/>
                  </a:lnTo>
                  <a:cubicBezTo>
                    <a:pt x="94009" y="812800"/>
                    <a:pt x="61467" y="799321"/>
                    <a:pt x="37473" y="775327"/>
                  </a:cubicBezTo>
                  <a:cubicBezTo>
                    <a:pt x="13479" y="751333"/>
                    <a:pt x="0" y="718791"/>
                    <a:pt x="0" y="68485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endParaRPr lang="nl-NL">
                <a:latin typeface="Khmer OS Battambang" panose="02000500000000020004" pitchFamily="2" charset="0"/>
                <a:cs typeface="Khmer OS Battambang" panose="02000500000000020004" pitchFamily="2" charset="0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1"/>
                </a:lnSpc>
              </a:pPr>
              <a:r>
                <a:rPr lang="km-KH" sz="2552" dirty="0">
                  <a:solidFill>
                    <a:srgbClr val="FFFFFF"/>
                  </a:solidFill>
                  <a:latin typeface="Khmer OS Battambang" panose="02000500000000020004" pitchFamily="2" charset="0"/>
                  <a:ea typeface="Graphik Bold"/>
                  <a:cs typeface="Khmer OS Battambang" panose="02000500000000020004" pitchFamily="2" charset="0"/>
                  <a:sym typeface="Graphik Bold"/>
                </a:rPr>
                <a:t>ផ្សេង​ទៀត</a:t>
              </a:r>
              <a:endParaRPr lang="en-US" sz="2552" dirty="0">
                <a:solidFill>
                  <a:srgbClr val="FFFFFF"/>
                </a:solidFill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92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5942" dirty="0">
                <a:solidFill>
                  <a:srgbClr val="FBBC43"/>
                </a:solidFill>
                <a:latin typeface="Graphik Bold"/>
              </a:rPr>
              <a:t>HREDD </a:t>
            </a:r>
            <a:r>
              <a:rPr lang="en-US" sz="5942" dirty="0">
                <a:solidFill>
                  <a:srgbClr val="FFFFFF"/>
                </a:solidFill>
                <a:latin typeface="Graphik Bold"/>
              </a:rPr>
              <a:t>- </a:t>
            </a:r>
            <a:r>
              <a:rPr lang="km-KH" sz="5942" dirty="0">
                <a:solidFill>
                  <a:srgbClr val="FFFFFF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តួនាទីរបស់សហជីព</a:t>
            </a:r>
            <a:endParaRPr lang="en-US" sz="5942" dirty="0">
              <a:solidFill>
                <a:srgbClr val="FFFFFF"/>
              </a:solidFill>
              <a:latin typeface="Graphik Bold"/>
              <a:ea typeface="Graphik Bold"/>
              <a:cs typeface="Graphik Bold"/>
              <a:sym typeface="Graphik Bold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5294949" y="277192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5" name="Freeform 5"/>
          <p:cNvSpPr/>
          <p:nvPr/>
        </p:nvSpPr>
        <p:spPr>
          <a:xfrm>
            <a:off x="4160789" y="2385604"/>
            <a:ext cx="10287962" cy="6872696"/>
          </a:xfrm>
          <a:custGeom>
            <a:avLst/>
            <a:gdLst/>
            <a:ahLst/>
            <a:cxnLst/>
            <a:rect l="l" t="t" r="r" b="b"/>
            <a:pathLst>
              <a:path w="10287962" h="6872696">
                <a:moveTo>
                  <a:pt x="0" y="0"/>
                </a:moveTo>
                <a:lnTo>
                  <a:pt x="10287962" y="0"/>
                </a:lnTo>
                <a:lnTo>
                  <a:pt x="10287962" y="6872696"/>
                </a:lnTo>
                <a:lnTo>
                  <a:pt x="0" y="68726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9" name="Group 2">
            <a:extLst>
              <a:ext uri="{FF2B5EF4-FFF2-40B4-BE49-F238E27FC236}">
                <a16:creationId xmlns:a16="http://schemas.microsoft.com/office/drawing/2014/main" id="{6A955D65-96FA-4875-AF8C-8C80AA1C64C3}"/>
              </a:ext>
            </a:extLst>
          </p:cNvPr>
          <p:cNvGrpSpPr/>
          <p:nvPr/>
        </p:nvGrpSpPr>
        <p:grpSpPr>
          <a:xfrm>
            <a:off x="8117997" y="5715056"/>
            <a:ext cx="6187064" cy="3461481"/>
            <a:chOff x="0" y="0"/>
            <a:chExt cx="1452802" cy="812800"/>
          </a:xfrm>
        </p:grpSpPr>
        <p:sp>
          <p:nvSpPr>
            <p:cNvPr id="10" name="Freeform 3">
              <a:extLst>
                <a:ext uri="{FF2B5EF4-FFF2-40B4-BE49-F238E27FC236}">
                  <a16:creationId xmlns:a16="http://schemas.microsoft.com/office/drawing/2014/main" id="{52DFB46A-4F23-4987-A531-F2FF99DC8207}"/>
                </a:ext>
              </a:extLst>
            </p:cNvPr>
            <p:cNvSpPr/>
            <p:nvPr/>
          </p:nvSpPr>
          <p:spPr>
            <a:xfrm>
              <a:off x="0" y="0"/>
              <a:ext cx="1452802" cy="812800"/>
            </a:xfrm>
            <a:custGeom>
              <a:avLst/>
              <a:gdLst/>
              <a:ahLst/>
              <a:cxnLst/>
              <a:rect l="l" t="t" r="r" b="b"/>
              <a:pathLst>
                <a:path w="1452802" h="812800">
                  <a:moveTo>
                    <a:pt x="726401" y="0"/>
                  </a:moveTo>
                  <a:lnTo>
                    <a:pt x="833638" y="87561"/>
                  </a:lnTo>
                  <a:lnTo>
                    <a:pt x="989932" y="27679"/>
                  </a:lnTo>
                  <a:lnTo>
                    <a:pt x="1033632" y="131093"/>
                  </a:lnTo>
                  <a:lnTo>
                    <a:pt x="1217870" y="106978"/>
                  </a:lnTo>
                  <a:lnTo>
                    <a:pt x="1192133" y="212279"/>
                  </a:lnTo>
                  <a:lnTo>
                    <a:pt x="1379433" y="227186"/>
                  </a:lnTo>
                  <a:lnTo>
                    <a:pt x="1287732" y="320152"/>
                  </a:lnTo>
                  <a:lnTo>
                    <a:pt x="1452802" y="372069"/>
                  </a:lnTo>
                  <a:lnTo>
                    <a:pt x="1307522" y="440145"/>
                  </a:lnTo>
                  <a:lnTo>
                    <a:pt x="1428066" y="522061"/>
                  </a:lnTo>
                  <a:lnTo>
                    <a:pt x="1248826" y="556053"/>
                  </a:lnTo>
                  <a:lnTo>
                    <a:pt x="1308566" y="656904"/>
                  </a:lnTo>
                  <a:lnTo>
                    <a:pt x="1119577" y="652219"/>
                  </a:lnTo>
                  <a:lnTo>
                    <a:pt x="1110440" y="758384"/>
                  </a:lnTo>
                  <a:lnTo>
                    <a:pt x="937225" y="715658"/>
                  </a:lnTo>
                  <a:lnTo>
                    <a:pt x="860449" y="812800"/>
                  </a:lnTo>
                  <a:lnTo>
                    <a:pt x="726401" y="737801"/>
                  </a:lnTo>
                  <a:lnTo>
                    <a:pt x="592353" y="812800"/>
                  </a:lnTo>
                  <a:lnTo>
                    <a:pt x="515577" y="715658"/>
                  </a:lnTo>
                  <a:lnTo>
                    <a:pt x="342362" y="758384"/>
                  </a:lnTo>
                  <a:lnTo>
                    <a:pt x="333225" y="652219"/>
                  </a:lnTo>
                  <a:lnTo>
                    <a:pt x="144237" y="656904"/>
                  </a:lnTo>
                  <a:lnTo>
                    <a:pt x="203974" y="556053"/>
                  </a:lnTo>
                  <a:lnTo>
                    <a:pt x="24737" y="522061"/>
                  </a:lnTo>
                  <a:lnTo>
                    <a:pt x="145280" y="440145"/>
                  </a:lnTo>
                  <a:lnTo>
                    <a:pt x="0" y="372069"/>
                  </a:lnTo>
                  <a:lnTo>
                    <a:pt x="165070" y="320152"/>
                  </a:lnTo>
                  <a:lnTo>
                    <a:pt x="73368" y="227186"/>
                  </a:lnTo>
                  <a:lnTo>
                    <a:pt x="260669" y="212279"/>
                  </a:lnTo>
                  <a:lnTo>
                    <a:pt x="234932" y="106978"/>
                  </a:lnTo>
                  <a:lnTo>
                    <a:pt x="419170" y="131093"/>
                  </a:lnTo>
                  <a:lnTo>
                    <a:pt x="462870" y="27679"/>
                  </a:lnTo>
                  <a:lnTo>
                    <a:pt x="619164" y="87561"/>
                  </a:lnTo>
                  <a:lnTo>
                    <a:pt x="726401" y="0"/>
                  </a:ln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572631D9-BD4A-4098-AA8B-AE359C195A69}"/>
                </a:ext>
              </a:extLst>
            </p:cNvPr>
            <p:cNvSpPr txBox="1"/>
            <p:nvPr/>
          </p:nvSpPr>
          <p:spPr>
            <a:xfrm>
              <a:off x="249700" y="111125"/>
              <a:ext cx="953401" cy="561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4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3052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Khmer OS Battambang" panose="02000500000000020004" pitchFamily="2" charset="0"/>
                  <a:cs typeface="Khmer OS Battambang" panose="02000500000000020004" pitchFamily="2" charset="0"/>
                </a:rPr>
                <a:t>កិច្ចសន្ទនាសង្គម​នៅតែជា​ស្នូលដ៏សំខាន់​នៃ​ការងារ​សហជីព</a:t>
              </a:r>
              <a:endParaRPr kumimoji="0" lang="en-US" sz="305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endParaRPr>
            </a:p>
          </p:txBody>
        </p:sp>
      </p:grpSp>
      <p:sp>
        <p:nvSpPr>
          <p:cNvPr id="12" name="TextBox 6">
            <a:extLst>
              <a:ext uri="{FF2B5EF4-FFF2-40B4-BE49-F238E27FC236}">
                <a16:creationId xmlns:a16="http://schemas.microsoft.com/office/drawing/2014/main" id="{22D77BBA-EF5A-4723-BA77-C8BC7727761C}"/>
              </a:ext>
            </a:extLst>
          </p:cNvPr>
          <p:cNvSpPr txBox="1"/>
          <p:nvPr/>
        </p:nvSpPr>
        <p:spPr>
          <a:xfrm>
            <a:off x="1324355" y="2342952"/>
            <a:ext cx="14991287" cy="39036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08"/>
              </a:lnSpc>
            </a:pPr>
            <a:r>
              <a:rPr kumimoji="0" lang="km-KH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ឱកាស​អាចកើតមានបាន លុះត្រាណាតែសហជីព៖ 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21" lvl="1" indent="-410210">
              <a:lnSpc>
                <a:spcPct val="150000"/>
              </a:lnSpc>
              <a:buFontTx/>
              <a:buAutoNum type="arabicPeriod"/>
              <a:defRPr/>
            </a:pPr>
            <a:r>
              <a:rPr kumimoji="0" lang="km-KH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សហការ​ជាមួយ​អ្នកពាក់ព័ន្ធដទៃ </a:t>
            </a: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km-KH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ពង្រឹងចំណងទំនាក់ទំនង​នៅថ្នាក់មូលដ្ឋាន ថ្នាក់ជាតិ និង​ថ្នាក់​អន្តរជាតិ ដើម្បី​ឱ្យ​សហជីព​នីមួយៗ​អាចបំពេញ​បន្ថែម​ឱ្យគ្នាទៅវិញទៅមក ​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algn="l">
              <a:lnSpc>
                <a:spcPts val="4408"/>
              </a:lnSpc>
              <a:spcBef>
                <a:spcPct val="0"/>
              </a:spcBef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FCD4B9C6-7A0C-492E-AA30-7940BCC842B7}"/>
              </a:ext>
            </a:extLst>
          </p:cNvPr>
          <p:cNvSpPr txBox="1"/>
          <p:nvPr/>
        </p:nvSpPr>
        <p:spPr>
          <a:xfrm>
            <a:off x="1648356" y="990600"/>
            <a:ext cx="14991287" cy="83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HREDD 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- 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តួនាទីរបស់សហជីព 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 Bold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">
            <a:extLst>
              <a:ext uri="{FF2B5EF4-FFF2-40B4-BE49-F238E27FC236}">
                <a16:creationId xmlns:a16="http://schemas.microsoft.com/office/drawing/2014/main" id="{081E9EBF-2641-4E3F-ACCF-6978563DAD4E}"/>
              </a:ext>
            </a:extLst>
          </p:cNvPr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CF93D661-4180-41BD-9A23-EBDA0DDA26F6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8" name="TextBox 2">
            <a:extLst>
              <a:ext uri="{FF2B5EF4-FFF2-40B4-BE49-F238E27FC236}">
                <a16:creationId xmlns:a16="http://schemas.microsoft.com/office/drawing/2014/main" id="{6A6DE889-F229-48B3-A872-2198BF749A82}"/>
              </a:ext>
            </a:extLst>
          </p:cNvPr>
          <p:cNvSpPr txBox="1"/>
          <p:nvPr/>
        </p:nvSpPr>
        <p:spPr>
          <a:xfrm>
            <a:off x="1780351" y="515491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942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HREDD </a:t>
            </a:r>
            <a:r>
              <a:rPr kumimoji="0" lang="en-US" sz="594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- </a:t>
            </a: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តួនាទីរបស់សហជីព </a:t>
            </a:r>
            <a:endParaRPr kumimoji="0" lang="en-US" sz="594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 Bold"/>
              <a:ea typeface="+mn-ea"/>
              <a:cs typeface="+mn-cs"/>
            </a:endParaRPr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id="{7C94A5DC-C3F2-412B-8BA1-D81E2F069268}"/>
              </a:ext>
            </a:extLst>
          </p:cNvPr>
          <p:cNvSpPr txBox="1"/>
          <p:nvPr/>
        </p:nvSpPr>
        <p:spPr>
          <a:xfrm>
            <a:off x="1516362" y="2307927"/>
            <a:ext cx="14991287" cy="74635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សហជីព​គឺជា​អ្នកពាក់ព័ន្ធដ៏សំខាន់៖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នៅ​ក្នុង​ជំហានទាំង ៦ របស់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HREDD</a:t>
            </a: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ការចូលរួម​ប្រកប​ដោយ​អត្ថន័យ ​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1640841" marR="0" lvl="2" indent="-546947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⚬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ការប្រាស្រ័យទាក់ទងទៅវិញ​ទៅមក ​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1640841" marR="0" lvl="2" indent="-546947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⚬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ដោយ​សុឆន្ទៈ </a:t>
            </a:r>
          </a:p>
          <a:p>
            <a:pPr marL="1640841" marR="0" lvl="2" indent="-546947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⚬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មុនពេល​មាន​ការសម្រេចចិត្ត​ដែល​បង្កើតឱ្យមានផលប៉ះពាល់ </a:t>
            </a:r>
          </a:p>
          <a:p>
            <a:pPr marL="1640841" marR="0" lvl="2" indent="-546947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⚬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នៅក្នុងការ​តាមដានបន្ត ​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ជាបន្តបន្ទាប់ ​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CBA</a:t>
            </a:r>
            <a:r>
              <a:rPr lang="en-US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s</a:t>
            </a: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 គឺជាសូចនាករដ៏ល្អមួយ ​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0599"/>
            <a:ext cx="14991287" cy="892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4800" dirty="0">
                <a:solidFill>
                  <a:srgbClr val="FBBC43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HREDD </a:t>
            </a:r>
            <a:r>
              <a:rPr lang="en-US" sz="4800" dirty="0">
                <a:solidFill>
                  <a:srgbClr val="FFFFFF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-</a:t>
            </a:r>
            <a:r>
              <a:rPr lang="km-KH" sz="4800" dirty="0">
                <a:solidFill>
                  <a:srgbClr val="FFFFFF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ទិដ្ឋភាពជាក់​លាក់​តាមប្រទេស</a:t>
            </a:r>
            <a:endParaRPr lang="en-US" sz="4800" dirty="0">
              <a:solidFill>
                <a:srgbClr val="FFFFFF"/>
              </a:solidFill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457200" y="2095500"/>
            <a:ext cx="16383000" cy="60670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តើ​រដ្ឋាភិបាលប្រកាន់គោលជំហរដូច​ម្ដេចនៅក្នុងការជជែកពិភាក្សា?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តើ​មាន​ផែនការ​សកម្មភាព​ស្ដីពី </a:t>
            </a:r>
            <a:r>
              <a:rPr lang="en-US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BHR</a:t>
            </a: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 ឬទេ</a:t>
            </a:r>
            <a:r>
              <a:rPr lang="en-US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? </a:t>
            </a: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ប្រសិនបើ​មាន​ តើ​មាន​ចែង​ដូចម្ដេចខ្លះ?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តើ​គេស្គាល់​អំពីទស្សនា​ទានស្ដីពីនីតិវិធី​ត្រួត​ពិនិត្យ​ភាព​ត្រឹមត្រូវ ឬទេ?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តើ​អ្នកពាក់​ព័ន្ធនានាដូចជាអង្គការនិយោជក សហជីព និងសង្គម​ស៊ីវិល​មានគោលជំហរ​បែបណា? 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។ល។</a:t>
            </a: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511385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5697200" y="174490"/>
            <a:ext cx="1820230" cy="1820230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Tekstvak 5">
            <a:extLst>
              <a:ext uri="{FF2B5EF4-FFF2-40B4-BE49-F238E27FC236}">
                <a16:creationId xmlns:a16="http://schemas.microsoft.com/office/drawing/2014/main" id="{C01331A7-5C23-386E-AFDF-BA8538F3BCF4}"/>
              </a:ext>
            </a:extLst>
          </p:cNvPr>
          <p:cNvSpPr txBox="1"/>
          <p:nvPr/>
        </p:nvSpPr>
        <p:spPr>
          <a:xfrm>
            <a:off x="982030" y="1709838"/>
            <a:ext cx="16535400" cy="8440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 panose="020B0604020202020204" charset="0"/>
                <a:ea typeface="+mn-ea"/>
                <a:cs typeface="Khmer OS Battambang" panose="02000500000000020004" pitchFamily="2" charset="0"/>
              </a:rPr>
              <a:t>​ហានិភ័យសំខាន់ៗផ្នែកការងារក្នុងប្រទេសកម្ពុជា៖ ការងារថែមម៉ោងហួសប្រមាណ, ការរំលោភបំពានសេរីភាពសហជីព, បញ្ហា </a:t>
            </a: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 panose="020B0604020202020204" charset="0"/>
                <a:ea typeface="+mn-ea"/>
                <a:cs typeface="Khmer OS Battambang" panose="02000500000000020004" pitchFamily="2" charset="0"/>
              </a:rPr>
              <a:t>OSH, </a:t>
            </a: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 panose="020B0604020202020204" charset="0"/>
                <a:ea typeface="+mn-ea"/>
                <a:cs typeface="Khmer OS Battambang" panose="02000500000000020004" pitchFamily="2" charset="0"/>
              </a:rPr>
              <a:t>ការជម្រុញការអនុវត្តច្បាប់នៅអន់ខ្សោយ, ពលកម្មដោយបង្ខំ និងពលកម្មកុមារ, កិច្ចសន្យាការងាររយៈពេលខ្លី</a:t>
            </a: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 panose="020B0604020202020204" charset="0"/>
                <a:ea typeface="+mn-ea"/>
                <a:cs typeface="Khmer OS Battambang" panose="02000500000000020004" pitchFamily="2" charset="0"/>
              </a:rPr>
              <a:t>, GBV</a:t>
            </a:r>
          </a:p>
          <a:p>
            <a:pPr marL="571500" marR="0" lvl="0" indent="-5715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 panose="020B0604020202020204" charset="0"/>
                <a:ea typeface="+mn-ea"/>
                <a:cs typeface="Khmer OS Battambang" panose="02000500000000020004" pitchFamily="2" charset="0"/>
              </a:rPr>
              <a:t>មិនមានផែនការសកម្មភាពរបស់រដ្ឋាភិបាលស្ដីពីអាជីវកម្ម និងសិទ្ធិមនុស្សនៅឡើយ</a:t>
            </a:r>
          </a:p>
          <a:p>
            <a:pPr marL="571500" marR="0" lvl="0" indent="-5715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 panose="020B0604020202020204" charset="0"/>
                <a:ea typeface="+mn-ea"/>
                <a:cs typeface="Khmer OS Battambang" panose="02000500000000020004" pitchFamily="2" charset="0"/>
              </a:rPr>
              <a:t>ប៉ុន្តែ៖ អ្នកបញ្ជាទិញអន្តរជាតិមានតួនាទីច្រើនជាងមុនក្នុងការជម្រុញស្ដង់ដាការងារអាស្រ័យដោយមានលិខិតបទដ្ឋានគតិយុត្ត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 panose="020B0604020202020204" charset="0"/>
                <a:ea typeface="+mn-ea"/>
                <a:cs typeface="Khmer OS Battambang" panose="02000500000000020004" pitchFamily="2" charset="0"/>
              </a:rPr>
              <a:t>HREDD</a:t>
            </a: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 panose="020B0604020202020204" charset="0"/>
                <a:ea typeface="+mn-ea"/>
                <a:cs typeface="Khmer OS Battambang" panose="02000500000000020004" pitchFamily="2" charset="0"/>
              </a:rPr>
              <a:t>។​</a:t>
            </a:r>
            <a:endParaRPr kumimoji="0" lang="nl-NL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raphik" panose="020B0604020202020204" charset="0"/>
              <a:ea typeface="+mn-ea"/>
              <a:cs typeface="Khmer OS Battambang" panose="02000500000000020004" pitchFamily="2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NL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raphik" panose="020B0604020202020204" charset="0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 panose="020B0604020202020204" charset="0"/>
                <a:ea typeface="+mn-ea"/>
                <a:cs typeface="Khmer OS Battambang" panose="02000500000000020004" pitchFamily="2" charset="0"/>
              </a:rPr>
              <a:t>វិស័យយុទ្ធសាស្ត្រ និងឱកាសដែលត្រូវផ្ដោតការយកចិត្តទុកដាក់ក្នុងប្រទេសកម្ពុជា៖ </a:t>
            </a:r>
            <a:endParaRPr kumimoji="0" lang="nl-NL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raphik" panose="020B0604020202020204" charset="0"/>
              <a:ea typeface="+mn-ea"/>
              <a:cs typeface="Khmer OS Battambang" panose="02000500000000020004" pitchFamily="2" charset="0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Khmer OS Battambang" panose="02000500000000020004" pitchFamily="2" charset="0"/>
              </a:rPr>
              <a:t>ពង្រឹងស្ថាប័នសិទ្ធិការងារដែលនៅមានភាពទន់ខ្សោយ (ក្រុមប្រឹក្សាអាជ្ញាកណ្ដាល, សិទ្ធិការងារ) ដើម្បីធានាឱ្យមានបរិស្ថានប្រតិបត្តិការកាន់តែប្រសើរ</a:t>
            </a:r>
          </a:p>
          <a:p>
            <a:pPr marL="571500" marR="0" lvl="0" indent="-5715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Khmer OS Battambang" panose="02000500000000020004" pitchFamily="2" charset="0"/>
              </a:rPr>
              <a:t>ទាញប្រយោជន៍ពីលិខិតូបករណ៍អន្តរជាតិ (លិខិតបទដ្ឋានគតិយុត្តស្ដីពី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Khmer OS Battambang" panose="02000500000000020004" pitchFamily="2" charset="0"/>
              </a:rPr>
              <a:t>HREDD</a:t>
            </a: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Khmer OS Battambang" panose="02000500000000020004" pitchFamily="2" charset="0"/>
              </a:rPr>
              <a:t>, កិច្ចព្រមព្រៀងក្របខណ្ឌការងារសាកល, ការចូលរួមជាមួយម៉ាកយីហោសាកល និងសហជីពសាកល)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Khmer OS Battambang" panose="02000500000000020004" pitchFamily="2" charset="0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Khmer OS Battambang" panose="02000500000000020004" pitchFamily="2" charset="0"/>
              </a:rPr>
              <a:t>ការពង្រឹងសមត្ថភាពរបស់សហជីព និងកិច្ចសហប្រតិបត្តិការរវាងសហជីពជាមួយសហជីព</a:t>
            </a:r>
            <a:endParaRPr kumimoji="0" lang="nl-NL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raphik" panose="020B0604020202020204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A7113EC4-C569-4E58-99D9-83A27EB11577}"/>
              </a:ext>
            </a:extLst>
          </p:cNvPr>
          <p:cNvSpPr txBox="1"/>
          <p:nvPr/>
        </p:nvSpPr>
        <p:spPr>
          <a:xfrm>
            <a:off x="982030" y="533026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942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HREDD </a:t>
            </a:r>
            <a:r>
              <a:rPr kumimoji="0" lang="en-US" sz="594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- </a:t>
            </a: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ទិដ្ឋភាពជាក់លាក់ក្នុងប្រទេស</a:t>
            </a:r>
            <a:endParaRPr kumimoji="0" lang="en-US" sz="594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 Bold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92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km-KH" sz="5942" dirty="0">
                <a:solidFill>
                  <a:srgbClr val="FBBC43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ការ​ពិភាក្សា​ក្រុម៖ </a:t>
            </a:r>
            <a:r>
              <a:rPr lang="en-US" sz="5942" dirty="0">
                <a:solidFill>
                  <a:srgbClr val="FFFFFF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 HREDD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22" r="-222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712706" y="3195549"/>
            <a:ext cx="3027734" cy="2969368"/>
            <a:chOff x="0" y="0"/>
            <a:chExt cx="797428" cy="782056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797428" cy="782056"/>
            </a:xfrm>
            <a:custGeom>
              <a:avLst/>
              <a:gdLst/>
              <a:ahLst/>
              <a:cxnLst/>
              <a:rect l="l" t="t" r="r" b="b"/>
              <a:pathLst>
                <a:path w="797428" h="782056">
                  <a:moveTo>
                    <a:pt x="130407" y="0"/>
                  </a:moveTo>
                  <a:lnTo>
                    <a:pt x="667021" y="0"/>
                  </a:lnTo>
                  <a:cubicBezTo>
                    <a:pt x="701607" y="0"/>
                    <a:pt x="734776" y="13739"/>
                    <a:pt x="759232" y="38195"/>
                  </a:cubicBezTo>
                  <a:cubicBezTo>
                    <a:pt x="783689" y="62651"/>
                    <a:pt x="797428" y="95821"/>
                    <a:pt x="797428" y="130407"/>
                  </a:cubicBezTo>
                  <a:lnTo>
                    <a:pt x="797428" y="651649"/>
                  </a:lnTo>
                  <a:cubicBezTo>
                    <a:pt x="797428" y="686235"/>
                    <a:pt x="783689" y="719404"/>
                    <a:pt x="759232" y="743860"/>
                  </a:cubicBezTo>
                  <a:cubicBezTo>
                    <a:pt x="734776" y="768316"/>
                    <a:pt x="701607" y="782056"/>
                    <a:pt x="667021" y="782056"/>
                  </a:cubicBezTo>
                  <a:lnTo>
                    <a:pt x="130407" y="782056"/>
                  </a:lnTo>
                  <a:cubicBezTo>
                    <a:pt x="95821" y="782056"/>
                    <a:pt x="62651" y="768316"/>
                    <a:pt x="38195" y="743860"/>
                  </a:cubicBezTo>
                  <a:cubicBezTo>
                    <a:pt x="13739" y="719404"/>
                    <a:pt x="0" y="686235"/>
                    <a:pt x="0" y="651649"/>
                  </a:cubicBezTo>
                  <a:lnTo>
                    <a:pt x="0" y="130407"/>
                  </a:lnTo>
                  <a:cubicBezTo>
                    <a:pt x="0" y="95821"/>
                    <a:pt x="13739" y="62651"/>
                    <a:pt x="38195" y="38195"/>
                  </a:cubicBezTo>
                  <a:cubicBezTo>
                    <a:pt x="62651" y="13739"/>
                    <a:pt x="95821" y="0"/>
                    <a:pt x="130407" y="0"/>
                  </a:cubicBez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nl-NL">
                <a:latin typeface="Khmer OS Battambang" panose="02000500000000020004" pitchFamily="2" charset="0"/>
                <a:cs typeface="Khmer OS Battambang" panose="02000500000000020004" pitchFamily="2" charset="0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797428" cy="8106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ct val="150000"/>
                </a:lnSpc>
              </a:pPr>
              <a:r>
                <a:rPr lang="km-KH" sz="2552" dirty="0">
                  <a:solidFill>
                    <a:srgbClr val="000000"/>
                  </a:solidFill>
                  <a:latin typeface="Khmer OS Battambang" panose="02000500000000020004" pitchFamily="2" charset="0"/>
                  <a:ea typeface="Graphik Bold"/>
                  <a:cs typeface="Khmer OS Battambang" panose="02000500000000020004" pitchFamily="2" charset="0"/>
                  <a:sym typeface="Graphik Bold"/>
                </a:rPr>
                <a:t>ចំណុចខ្លាំង</a:t>
              </a:r>
            </a:p>
            <a:p>
              <a:pPr algn="ctr">
                <a:lnSpc>
                  <a:spcPct val="150000"/>
                </a:lnSpc>
              </a:pPr>
              <a:r>
                <a:rPr lang="km-KH" sz="2552" dirty="0">
                  <a:solidFill>
                    <a:srgbClr val="000000"/>
                  </a:solidFill>
                  <a:latin typeface="Khmer OS Battambang" panose="02000500000000020004" pitchFamily="2" charset="0"/>
                  <a:ea typeface="Graphik Bold"/>
                  <a:cs typeface="Khmer OS Battambang" panose="02000500000000020004" pitchFamily="2" charset="0"/>
                  <a:sym typeface="Graphik Bold"/>
                </a:rPr>
                <a:t>លក្ខណសម្បត្តិ​ផ្ទៃក្នុងជាវិជ្ជមាន​</a:t>
              </a:r>
              <a:endParaRPr lang="en-US" sz="2552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533400" y="2577082"/>
            <a:ext cx="9497385" cy="57200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សូម​បំបែកទៅជាបួន​ក្រុម​។ សូមធ្វើ​ការក្នុង​ក្រុម​របស់​អ្នកដើម្បីបង្កើត​ការវិភាគ </a:t>
            </a:r>
            <a:r>
              <a:rPr lang="en-US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SWOT</a:t>
            </a: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 សម្រាប់​ប្រទេស​របស់​អ្នក​ដោយ​ផ្ដោត​ទៅលើ</a:t>
            </a:r>
            <a:r>
              <a:rPr lang="en-US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HREDD</a:t>
            </a: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៖</a:t>
            </a:r>
            <a:endParaRPr lang="en-US" sz="36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តើ​អ្វីខ្លះជាចំណុច​ខ្លាំង​របស់​ប្រទេស​អ្នក ពាក់ព័ន្ធជាមួយ​</a:t>
            </a:r>
            <a:r>
              <a:rPr lang="en-US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 HREDD?</a:t>
            </a: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តើ​អ្វីខ្លះជា​ចំណុច​ខ្សោយ​របស់​ប្រទេស​អ្នក?</a:t>
            </a: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តើ </a:t>
            </a:r>
            <a:r>
              <a:rPr lang="en-US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HREDD</a:t>
            </a: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 អាច​ផ្ដល់​ឱកាស​អ្វីខ្លះ?</a:t>
            </a:r>
            <a:endParaRPr lang="en-US" sz="36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តើ </a:t>
            </a:r>
            <a:r>
              <a:rPr lang="en-US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HREDD </a:t>
            </a: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អាចនាំ​មកនូវការគំរាម​កំហែង​អ្វីខ្លះ?</a:t>
            </a:r>
            <a:endParaRPr lang="en-US" sz="36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13940464" y="3195549"/>
            <a:ext cx="3027734" cy="2969368"/>
            <a:chOff x="0" y="0"/>
            <a:chExt cx="797428" cy="78205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797428" cy="782056"/>
            </a:xfrm>
            <a:custGeom>
              <a:avLst/>
              <a:gdLst/>
              <a:ahLst/>
              <a:cxnLst/>
              <a:rect l="l" t="t" r="r" b="b"/>
              <a:pathLst>
                <a:path w="797428" h="782056">
                  <a:moveTo>
                    <a:pt x="130407" y="0"/>
                  </a:moveTo>
                  <a:lnTo>
                    <a:pt x="667021" y="0"/>
                  </a:lnTo>
                  <a:cubicBezTo>
                    <a:pt x="701607" y="0"/>
                    <a:pt x="734776" y="13739"/>
                    <a:pt x="759232" y="38195"/>
                  </a:cubicBezTo>
                  <a:cubicBezTo>
                    <a:pt x="783689" y="62651"/>
                    <a:pt x="797428" y="95821"/>
                    <a:pt x="797428" y="130407"/>
                  </a:cubicBezTo>
                  <a:lnTo>
                    <a:pt x="797428" y="651649"/>
                  </a:lnTo>
                  <a:cubicBezTo>
                    <a:pt x="797428" y="686235"/>
                    <a:pt x="783689" y="719404"/>
                    <a:pt x="759232" y="743860"/>
                  </a:cubicBezTo>
                  <a:cubicBezTo>
                    <a:pt x="734776" y="768316"/>
                    <a:pt x="701607" y="782056"/>
                    <a:pt x="667021" y="782056"/>
                  </a:cubicBezTo>
                  <a:lnTo>
                    <a:pt x="130407" y="782056"/>
                  </a:lnTo>
                  <a:cubicBezTo>
                    <a:pt x="95821" y="782056"/>
                    <a:pt x="62651" y="768316"/>
                    <a:pt x="38195" y="743860"/>
                  </a:cubicBezTo>
                  <a:cubicBezTo>
                    <a:pt x="13739" y="719404"/>
                    <a:pt x="0" y="686235"/>
                    <a:pt x="0" y="651649"/>
                  </a:cubicBezTo>
                  <a:lnTo>
                    <a:pt x="0" y="130407"/>
                  </a:lnTo>
                  <a:cubicBezTo>
                    <a:pt x="0" y="95821"/>
                    <a:pt x="13739" y="62651"/>
                    <a:pt x="38195" y="38195"/>
                  </a:cubicBezTo>
                  <a:cubicBezTo>
                    <a:pt x="62651" y="13739"/>
                    <a:pt x="95821" y="0"/>
                    <a:pt x="130407" y="0"/>
                  </a:cubicBezTo>
                  <a:close/>
                </a:path>
              </a:pathLst>
            </a:custGeom>
            <a:solidFill>
              <a:srgbClr val="F3EDF2"/>
            </a:solidFill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nl-NL">
                <a:latin typeface="Khmer OS Battambang" panose="02000500000000020004" pitchFamily="2" charset="0"/>
                <a:cs typeface="Khmer OS Battambang" panose="02000500000000020004" pitchFamily="2" charset="0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797428" cy="8106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ct val="150000"/>
                </a:lnSpc>
              </a:pPr>
              <a:r>
                <a:rPr lang="km-KH" sz="2552" dirty="0">
                  <a:solidFill>
                    <a:srgbClr val="000000"/>
                  </a:solidFill>
                  <a:latin typeface="Khmer OS Battambang" panose="02000500000000020004" pitchFamily="2" charset="0"/>
                  <a:ea typeface="Graphik Bold"/>
                  <a:cs typeface="Khmer OS Battambang" panose="02000500000000020004" pitchFamily="2" charset="0"/>
                  <a:sym typeface="Graphik Bold"/>
                </a:rPr>
                <a:t>ចំណុចខ្សោយ</a:t>
              </a:r>
            </a:p>
            <a:p>
              <a:pPr algn="ctr">
                <a:lnSpc>
                  <a:spcPct val="150000"/>
                </a:lnSpc>
              </a:pPr>
              <a:r>
                <a:rPr lang="km-KH" sz="2552" dirty="0">
                  <a:solidFill>
                    <a:srgbClr val="000000"/>
                  </a:solidFill>
                  <a:latin typeface="Khmer OS Battambang" panose="02000500000000020004" pitchFamily="2" charset="0"/>
                  <a:ea typeface="Graphik Bold"/>
                  <a:cs typeface="Khmer OS Battambang" panose="02000500000000020004" pitchFamily="2" charset="0"/>
                  <a:sym typeface="Graphik Bold"/>
                </a:rPr>
                <a:t>លក្ខណសម្បត្តិផ្ទៃក្នុងដែល​អវិជ្ជមាន</a:t>
              </a:r>
              <a:endParaRPr lang="en-US" sz="2552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0712706" y="6288932"/>
            <a:ext cx="3027734" cy="2969368"/>
            <a:chOff x="0" y="0"/>
            <a:chExt cx="797428" cy="78205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797428" cy="782056"/>
            </a:xfrm>
            <a:custGeom>
              <a:avLst/>
              <a:gdLst/>
              <a:ahLst/>
              <a:cxnLst/>
              <a:rect l="l" t="t" r="r" b="b"/>
              <a:pathLst>
                <a:path w="797428" h="782056">
                  <a:moveTo>
                    <a:pt x="130407" y="0"/>
                  </a:moveTo>
                  <a:lnTo>
                    <a:pt x="667021" y="0"/>
                  </a:lnTo>
                  <a:cubicBezTo>
                    <a:pt x="701607" y="0"/>
                    <a:pt x="734776" y="13739"/>
                    <a:pt x="759232" y="38195"/>
                  </a:cubicBezTo>
                  <a:cubicBezTo>
                    <a:pt x="783689" y="62651"/>
                    <a:pt x="797428" y="95821"/>
                    <a:pt x="797428" y="130407"/>
                  </a:cubicBezTo>
                  <a:lnTo>
                    <a:pt x="797428" y="651649"/>
                  </a:lnTo>
                  <a:cubicBezTo>
                    <a:pt x="797428" y="686235"/>
                    <a:pt x="783689" y="719404"/>
                    <a:pt x="759232" y="743860"/>
                  </a:cubicBezTo>
                  <a:cubicBezTo>
                    <a:pt x="734776" y="768316"/>
                    <a:pt x="701607" y="782056"/>
                    <a:pt x="667021" y="782056"/>
                  </a:cubicBezTo>
                  <a:lnTo>
                    <a:pt x="130407" y="782056"/>
                  </a:lnTo>
                  <a:cubicBezTo>
                    <a:pt x="95821" y="782056"/>
                    <a:pt x="62651" y="768316"/>
                    <a:pt x="38195" y="743860"/>
                  </a:cubicBezTo>
                  <a:cubicBezTo>
                    <a:pt x="13739" y="719404"/>
                    <a:pt x="0" y="686235"/>
                    <a:pt x="0" y="651649"/>
                  </a:cubicBezTo>
                  <a:lnTo>
                    <a:pt x="0" y="130407"/>
                  </a:lnTo>
                  <a:cubicBezTo>
                    <a:pt x="0" y="95821"/>
                    <a:pt x="13739" y="62651"/>
                    <a:pt x="38195" y="38195"/>
                  </a:cubicBezTo>
                  <a:cubicBezTo>
                    <a:pt x="62651" y="13739"/>
                    <a:pt x="95821" y="0"/>
                    <a:pt x="130407" y="0"/>
                  </a:cubicBezTo>
                  <a:close/>
                </a:path>
              </a:pathLst>
            </a:custGeom>
            <a:solidFill>
              <a:srgbClr val="536D2B"/>
            </a:solidFill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nl-NL">
                <a:latin typeface="Khmer OS Battambang" panose="02000500000000020004" pitchFamily="2" charset="0"/>
                <a:cs typeface="Khmer OS Battambang" panose="02000500000000020004" pitchFamily="2" charset="0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28575"/>
              <a:ext cx="797428" cy="8106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ct val="150000"/>
                </a:lnSpc>
              </a:pPr>
              <a:r>
                <a:rPr lang="km-KH" sz="2552" dirty="0">
                  <a:solidFill>
                    <a:srgbClr val="FFFFFF"/>
                  </a:solidFill>
                  <a:latin typeface="Khmer OS Battambang" panose="02000500000000020004" pitchFamily="2" charset="0"/>
                  <a:ea typeface="Graphik Bold"/>
                  <a:cs typeface="Khmer OS Battambang" panose="02000500000000020004" pitchFamily="2" charset="0"/>
                  <a:sym typeface="Graphik Bold"/>
                </a:rPr>
                <a:t>ឱកាស​</a:t>
              </a:r>
            </a:p>
            <a:p>
              <a:pPr algn="ctr">
                <a:lnSpc>
                  <a:spcPct val="150000"/>
                </a:lnSpc>
              </a:pPr>
              <a:r>
                <a:rPr lang="km-KH" sz="2552" dirty="0">
                  <a:solidFill>
                    <a:srgbClr val="FFFFFF"/>
                  </a:solidFill>
                  <a:latin typeface="Khmer OS Battambang" panose="02000500000000020004" pitchFamily="2" charset="0"/>
                  <a:ea typeface="Graphik Bold"/>
                  <a:cs typeface="Khmer OS Battambang" panose="02000500000000020004" pitchFamily="2" charset="0"/>
                  <a:sym typeface="Graphik Bold"/>
                </a:rPr>
                <a:t>និន្នាការ​ពីខាងក្រៅដែល​គួរជាទីសង្ឃឹម</a:t>
              </a:r>
              <a:endParaRPr lang="en-US" sz="2552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940464" y="6288932"/>
            <a:ext cx="3027734" cy="2969368"/>
            <a:chOff x="0" y="0"/>
            <a:chExt cx="797428" cy="78205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797428" cy="782056"/>
            </a:xfrm>
            <a:custGeom>
              <a:avLst/>
              <a:gdLst/>
              <a:ahLst/>
              <a:cxnLst/>
              <a:rect l="l" t="t" r="r" b="b"/>
              <a:pathLst>
                <a:path w="797428" h="782056">
                  <a:moveTo>
                    <a:pt x="130407" y="0"/>
                  </a:moveTo>
                  <a:lnTo>
                    <a:pt x="667021" y="0"/>
                  </a:lnTo>
                  <a:cubicBezTo>
                    <a:pt x="701607" y="0"/>
                    <a:pt x="734776" y="13739"/>
                    <a:pt x="759232" y="38195"/>
                  </a:cubicBezTo>
                  <a:cubicBezTo>
                    <a:pt x="783689" y="62651"/>
                    <a:pt x="797428" y="95821"/>
                    <a:pt x="797428" y="130407"/>
                  </a:cubicBezTo>
                  <a:lnTo>
                    <a:pt x="797428" y="651649"/>
                  </a:lnTo>
                  <a:cubicBezTo>
                    <a:pt x="797428" y="686235"/>
                    <a:pt x="783689" y="719404"/>
                    <a:pt x="759232" y="743860"/>
                  </a:cubicBezTo>
                  <a:cubicBezTo>
                    <a:pt x="734776" y="768316"/>
                    <a:pt x="701607" y="782056"/>
                    <a:pt x="667021" y="782056"/>
                  </a:cubicBezTo>
                  <a:lnTo>
                    <a:pt x="130407" y="782056"/>
                  </a:lnTo>
                  <a:cubicBezTo>
                    <a:pt x="95821" y="782056"/>
                    <a:pt x="62651" y="768316"/>
                    <a:pt x="38195" y="743860"/>
                  </a:cubicBezTo>
                  <a:cubicBezTo>
                    <a:pt x="13739" y="719404"/>
                    <a:pt x="0" y="686235"/>
                    <a:pt x="0" y="651649"/>
                  </a:cubicBezTo>
                  <a:lnTo>
                    <a:pt x="0" y="130407"/>
                  </a:lnTo>
                  <a:cubicBezTo>
                    <a:pt x="0" y="95821"/>
                    <a:pt x="13739" y="62651"/>
                    <a:pt x="38195" y="38195"/>
                  </a:cubicBezTo>
                  <a:cubicBezTo>
                    <a:pt x="62651" y="13739"/>
                    <a:pt x="95821" y="0"/>
                    <a:pt x="130407" y="0"/>
                  </a:cubicBez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nl-NL">
                <a:latin typeface="Khmer OS Battambang" panose="02000500000000020004" pitchFamily="2" charset="0"/>
                <a:cs typeface="Khmer OS Battambang" panose="02000500000000020004" pitchFamily="2" charset="0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28575"/>
              <a:ext cx="797428" cy="8106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ct val="150000"/>
                </a:lnSpc>
              </a:pPr>
              <a:r>
                <a:rPr lang="km-KH" sz="2552" dirty="0">
                  <a:solidFill>
                    <a:srgbClr val="FFFFFF"/>
                  </a:solidFill>
                  <a:latin typeface="Khmer OS Battambang" panose="02000500000000020004" pitchFamily="2" charset="0"/>
                  <a:ea typeface="Graphik Bold"/>
                  <a:cs typeface="Khmer OS Battambang" panose="02000500000000020004" pitchFamily="2" charset="0"/>
                  <a:sym typeface="Graphik Bold"/>
                </a:rPr>
                <a:t>ការ​គំរាម</a:t>
              </a:r>
            </a:p>
            <a:p>
              <a:pPr algn="ctr">
                <a:lnSpc>
                  <a:spcPct val="150000"/>
                </a:lnSpc>
              </a:pPr>
              <a:r>
                <a:rPr lang="km-KH" sz="2552" dirty="0">
                  <a:solidFill>
                    <a:srgbClr val="FFFFFF"/>
                  </a:solidFill>
                  <a:latin typeface="Khmer OS Battambang" panose="02000500000000020004" pitchFamily="2" charset="0"/>
                  <a:ea typeface="Graphik Bold"/>
                  <a:cs typeface="Khmer OS Battambang" panose="02000500000000020004" pitchFamily="2" charset="0"/>
                  <a:sym typeface="Graphik Bold"/>
                </a:rPr>
                <a:t>​និន្នការ​ពីខាង​ក្រៅដែល​អាចបង្ក​គ្រោះថ្នាក់​</a:t>
              </a:r>
              <a:endParaRPr lang="en-US" sz="2552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endParaRPr>
            </a:p>
          </p:txBody>
        </p:sp>
      </p:grpSp>
      <p:sp>
        <p:nvSpPr>
          <p:cNvPr id="18" name="AutoShape 18"/>
          <p:cNvSpPr/>
          <p:nvPr/>
        </p:nvSpPr>
        <p:spPr>
          <a:xfrm>
            <a:off x="10656244" y="6222257"/>
            <a:ext cx="6492240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>
              <a:lnSpc>
                <a:spcPct val="150000"/>
              </a:lnSpc>
            </a:pPr>
            <a:endParaRPr lang="nl-NL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19" name="AutoShape 19"/>
          <p:cNvSpPr/>
          <p:nvPr/>
        </p:nvSpPr>
        <p:spPr>
          <a:xfrm flipH="1">
            <a:off x="13828454" y="3147595"/>
            <a:ext cx="16760" cy="6053695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>
              <a:lnSpc>
                <a:spcPct val="150000"/>
              </a:lnSpc>
            </a:pPr>
            <a:endParaRPr lang="nl-NL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92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km-KH" sz="5942" dirty="0">
                <a:solidFill>
                  <a:srgbClr val="FBBC43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ការ​ពិភាក្សា​ក្រុមធំ៖ </a:t>
            </a:r>
            <a:r>
              <a:rPr lang="en-US" sz="5942" dirty="0">
                <a:solidFill>
                  <a:srgbClr val="FFFFFF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 HREDD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1838" r="-1838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6" name="TextBox 3">
            <a:extLst>
              <a:ext uri="{FF2B5EF4-FFF2-40B4-BE49-F238E27FC236}">
                <a16:creationId xmlns:a16="http://schemas.microsoft.com/office/drawing/2014/main" id="{13157C31-06B5-4AE8-8F12-D729FA81D339}"/>
              </a:ext>
            </a:extLst>
          </p:cNvPr>
          <p:cNvSpPr txBox="1"/>
          <p:nvPr/>
        </p:nvSpPr>
        <p:spPr>
          <a:xfrm>
            <a:off x="2268014" y="2558032"/>
            <a:ext cx="14991286" cy="60670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នៅក្នុងសកម្មភាពការដើរក្នុងវិចិត្រសាល នៅពេលអ្នកចូលរួមកំពុងដើរទៅមើលលទ្ធផលការងារពីក្រុមមួយទៅក្រុមមួយ សម្រាប់ក្រុមរបស់អ្នក៖ </a:t>
            </a: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សូមចាត់តាំងមនុស្សម្នាក់ឱ្យប្រចាំកាធ្វើបទបង្ហាញ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សូមពន្យល់ដោយសង្ខេបអំពីលទ្ធផល​ការវិភាគ </a:t>
            </a:r>
            <a:r>
              <a:rPr lang="en-US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SWOT </a:t>
            </a: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របស់​អ្នក​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សូម​បញ្ជាក់តែ​ចំណុចខុសគ្នា​សំខាន់ៗដែល​មាន​ក្នុងការវិភាគ</a:t>
            </a:r>
            <a:r>
              <a:rPr lang="en-US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 SWOT</a:t>
            </a: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 របស់​អ្នកដែល​ខុស​ប្លែក​ពីក្រុម​មុនដែល​បាន​លើកឡើង​</a:t>
            </a: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2600223" y="997023"/>
            <a:ext cx="4261202" cy="1896062"/>
          </a:xfrm>
          <a:custGeom>
            <a:avLst/>
            <a:gdLst/>
            <a:ahLst/>
            <a:cxnLst/>
            <a:rect l="l" t="t" r="r" b="b"/>
            <a:pathLst>
              <a:path w="4261202" h="1896062">
                <a:moveTo>
                  <a:pt x="4261202" y="1896062"/>
                </a:moveTo>
                <a:lnTo>
                  <a:pt x="0" y="1896062"/>
                </a:lnTo>
                <a:lnTo>
                  <a:pt x="0" y="0"/>
                </a:lnTo>
                <a:lnTo>
                  <a:pt x="4261202" y="0"/>
                </a:lnTo>
                <a:lnTo>
                  <a:pt x="4261202" y="1896062"/>
                </a:lnTo>
                <a:close/>
              </a:path>
            </a:pathLst>
          </a:custGeom>
          <a:blipFill>
            <a:blip r:embed="rId3"/>
            <a:stretch>
              <a:fillRect l="-289292" b="-11792"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3" name="Group 3"/>
          <p:cNvGrpSpPr/>
          <p:nvPr/>
        </p:nvGrpSpPr>
        <p:grpSpPr>
          <a:xfrm>
            <a:off x="1028700" y="2893085"/>
            <a:ext cx="16437882" cy="7930913"/>
            <a:chOff x="0" y="0"/>
            <a:chExt cx="4743468" cy="228861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743468" cy="2288618"/>
            </a:xfrm>
            <a:custGeom>
              <a:avLst/>
              <a:gdLst/>
              <a:ahLst/>
              <a:cxnLst/>
              <a:rect l="l" t="t" r="r" b="b"/>
              <a:pathLst>
                <a:path w="4743468" h="2288618">
                  <a:moveTo>
                    <a:pt x="24020" y="0"/>
                  </a:moveTo>
                  <a:lnTo>
                    <a:pt x="4719448" y="0"/>
                  </a:lnTo>
                  <a:cubicBezTo>
                    <a:pt x="4725819" y="0"/>
                    <a:pt x="4731928" y="2531"/>
                    <a:pt x="4736433" y="7035"/>
                  </a:cubicBezTo>
                  <a:cubicBezTo>
                    <a:pt x="4740937" y="11540"/>
                    <a:pt x="4743468" y="17649"/>
                    <a:pt x="4743468" y="24020"/>
                  </a:cubicBezTo>
                  <a:lnTo>
                    <a:pt x="4743468" y="2264598"/>
                  </a:lnTo>
                  <a:cubicBezTo>
                    <a:pt x="4743468" y="2270968"/>
                    <a:pt x="4740937" y="2277078"/>
                    <a:pt x="4736433" y="2281583"/>
                  </a:cubicBezTo>
                  <a:cubicBezTo>
                    <a:pt x="4731928" y="2286087"/>
                    <a:pt x="4725819" y="2288618"/>
                    <a:pt x="4719448" y="2288618"/>
                  </a:cubicBezTo>
                  <a:lnTo>
                    <a:pt x="24020" y="2288618"/>
                  </a:lnTo>
                  <a:cubicBezTo>
                    <a:pt x="17649" y="2288618"/>
                    <a:pt x="11540" y="2286087"/>
                    <a:pt x="7035" y="2281583"/>
                  </a:cubicBezTo>
                  <a:cubicBezTo>
                    <a:pt x="2531" y="2277078"/>
                    <a:pt x="0" y="2270968"/>
                    <a:pt x="0" y="2264598"/>
                  </a:cubicBezTo>
                  <a:lnTo>
                    <a:pt x="0" y="24020"/>
                  </a:lnTo>
                  <a:cubicBezTo>
                    <a:pt x="0" y="17649"/>
                    <a:pt x="2531" y="11540"/>
                    <a:pt x="7035" y="7035"/>
                  </a:cubicBezTo>
                  <a:cubicBezTo>
                    <a:pt x="11540" y="2531"/>
                    <a:pt x="17649" y="0"/>
                    <a:pt x="24020" y="0"/>
                  </a:cubicBezTo>
                  <a:close/>
                </a:path>
              </a:pathLst>
            </a:custGeom>
            <a:solidFill>
              <a:srgbClr val="F2EEF1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66675"/>
              <a:ext cx="4743468" cy="23552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4668870" y="3305778"/>
            <a:ext cx="8950259" cy="7518220"/>
          </a:xfrm>
          <a:custGeom>
            <a:avLst/>
            <a:gdLst/>
            <a:ahLst/>
            <a:cxnLst/>
            <a:rect l="l" t="t" r="r" b="b"/>
            <a:pathLst>
              <a:path w="8950259" h="7518220">
                <a:moveTo>
                  <a:pt x="0" y="0"/>
                </a:moveTo>
                <a:lnTo>
                  <a:pt x="8950260" y="0"/>
                </a:lnTo>
                <a:lnTo>
                  <a:pt x="8950260" y="7518220"/>
                </a:lnTo>
                <a:lnTo>
                  <a:pt x="0" y="75182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843" b="-843"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7" name="Group 7"/>
          <p:cNvGrpSpPr/>
          <p:nvPr/>
        </p:nvGrpSpPr>
        <p:grpSpPr>
          <a:xfrm>
            <a:off x="2335245" y="4909174"/>
            <a:ext cx="13824792" cy="3315852"/>
            <a:chOff x="0" y="0"/>
            <a:chExt cx="2840443" cy="681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840443" cy="681275"/>
            </a:xfrm>
            <a:custGeom>
              <a:avLst/>
              <a:gdLst/>
              <a:ahLst/>
              <a:cxnLst/>
              <a:rect l="l" t="t" r="r" b="b"/>
              <a:pathLst>
                <a:path w="2840443" h="681275">
                  <a:moveTo>
                    <a:pt x="28560" y="0"/>
                  </a:moveTo>
                  <a:lnTo>
                    <a:pt x="2811883" y="0"/>
                  </a:lnTo>
                  <a:cubicBezTo>
                    <a:pt x="2819458" y="0"/>
                    <a:pt x="2826722" y="3009"/>
                    <a:pt x="2832078" y="8365"/>
                  </a:cubicBezTo>
                  <a:cubicBezTo>
                    <a:pt x="2837434" y="13721"/>
                    <a:pt x="2840443" y="20986"/>
                    <a:pt x="2840443" y="28560"/>
                  </a:cubicBezTo>
                  <a:lnTo>
                    <a:pt x="2840443" y="652715"/>
                  </a:lnTo>
                  <a:cubicBezTo>
                    <a:pt x="2840443" y="660290"/>
                    <a:pt x="2837434" y="667554"/>
                    <a:pt x="2832078" y="672910"/>
                  </a:cubicBezTo>
                  <a:cubicBezTo>
                    <a:pt x="2826722" y="678266"/>
                    <a:pt x="2819458" y="681275"/>
                    <a:pt x="2811883" y="681275"/>
                  </a:cubicBezTo>
                  <a:lnTo>
                    <a:pt x="28560" y="681275"/>
                  </a:lnTo>
                  <a:cubicBezTo>
                    <a:pt x="20986" y="681275"/>
                    <a:pt x="13721" y="678266"/>
                    <a:pt x="8365" y="672910"/>
                  </a:cubicBezTo>
                  <a:cubicBezTo>
                    <a:pt x="3009" y="667554"/>
                    <a:pt x="0" y="660290"/>
                    <a:pt x="0" y="652715"/>
                  </a:cubicBezTo>
                  <a:lnTo>
                    <a:pt x="0" y="28560"/>
                  </a:lnTo>
                  <a:cubicBezTo>
                    <a:pt x="0" y="20986"/>
                    <a:pt x="3009" y="13721"/>
                    <a:pt x="8365" y="8365"/>
                  </a:cubicBezTo>
                  <a:cubicBezTo>
                    <a:pt x="13721" y="3009"/>
                    <a:pt x="20986" y="0"/>
                    <a:pt x="2856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66675"/>
              <a:ext cx="2840443" cy="747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3114054" y="939873"/>
            <a:ext cx="12267174" cy="13833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82"/>
              </a:lnSpc>
            </a:pPr>
            <a:r>
              <a:rPr lang="km-KH" sz="9209" dirty="0">
                <a:solidFill>
                  <a:srgbClr val="FBBC43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ការឆ្លុះបញ្ចាំង</a:t>
            </a:r>
            <a:endParaRPr lang="en-US" sz="9209" dirty="0">
              <a:solidFill>
                <a:srgbClr val="FBBC43"/>
              </a:solidFill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898712" y="5487394"/>
            <a:ext cx="12697859" cy="2701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km-KH" sz="4012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សូមសរសេរ​ចំណុច​សកម្មភាពចំនួន​បីសម្រាប់​ខ្លួន​អ្នកក្នុង​នាមជាសហជីព​សម្រាប់​រយៈ​ពេល​បីខែ​ខាងមុខ មិនថាជា​បន្ទាត់​ការងារថ្មី ឬ​ជាការងារ​ស្របជាមួយការងារ​បច្ចុប្បន្ន​ក្ដី​​ត</a:t>
            </a:r>
            <a:endParaRPr lang="en-US" sz="4012" dirty="0">
              <a:solidFill>
                <a:srgbClr val="000000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2600223" y="997023"/>
            <a:ext cx="4261202" cy="1896062"/>
          </a:xfrm>
          <a:custGeom>
            <a:avLst/>
            <a:gdLst/>
            <a:ahLst/>
            <a:cxnLst/>
            <a:rect l="l" t="t" r="r" b="b"/>
            <a:pathLst>
              <a:path w="4261202" h="1896062">
                <a:moveTo>
                  <a:pt x="4261202" y="1896062"/>
                </a:moveTo>
                <a:lnTo>
                  <a:pt x="0" y="1896062"/>
                </a:lnTo>
                <a:lnTo>
                  <a:pt x="0" y="0"/>
                </a:lnTo>
                <a:lnTo>
                  <a:pt x="4261202" y="0"/>
                </a:lnTo>
                <a:lnTo>
                  <a:pt x="4261202" y="1896062"/>
                </a:lnTo>
                <a:close/>
              </a:path>
            </a:pathLst>
          </a:custGeom>
          <a:blipFill>
            <a:blip r:embed="rId3"/>
            <a:stretch>
              <a:fillRect l="-289292" b="-11792"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3" name="Group 3"/>
          <p:cNvGrpSpPr/>
          <p:nvPr/>
        </p:nvGrpSpPr>
        <p:grpSpPr>
          <a:xfrm>
            <a:off x="1028700" y="2893085"/>
            <a:ext cx="16437882" cy="7930913"/>
            <a:chOff x="0" y="0"/>
            <a:chExt cx="4743468" cy="228861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743468" cy="2288618"/>
            </a:xfrm>
            <a:custGeom>
              <a:avLst/>
              <a:gdLst/>
              <a:ahLst/>
              <a:cxnLst/>
              <a:rect l="l" t="t" r="r" b="b"/>
              <a:pathLst>
                <a:path w="4743468" h="2288618">
                  <a:moveTo>
                    <a:pt x="24020" y="0"/>
                  </a:moveTo>
                  <a:lnTo>
                    <a:pt x="4719448" y="0"/>
                  </a:lnTo>
                  <a:cubicBezTo>
                    <a:pt x="4725819" y="0"/>
                    <a:pt x="4731928" y="2531"/>
                    <a:pt x="4736433" y="7035"/>
                  </a:cubicBezTo>
                  <a:cubicBezTo>
                    <a:pt x="4740937" y="11540"/>
                    <a:pt x="4743468" y="17649"/>
                    <a:pt x="4743468" y="24020"/>
                  </a:cubicBezTo>
                  <a:lnTo>
                    <a:pt x="4743468" y="2264598"/>
                  </a:lnTo>
                  <a:cubicBezTo>
                    <a:pt x="4743468" y="2270968"/>
                    <a:pt x="4740937" y="2277078"/>
                    <a:pt x="4736433" y="2281583"/>
                  </a:cubicBezTo>
                  <a:cubicBezTo>
                    <a:pt x="4731928" y="2286087"/>
                    <a:pt x="4725819" y="2288618"/>
                    <a:pt x="4719448" y="2288618"/>
                  </a:cubicBezTo>
                  <a:lnTo>
                    <a:pt x="24020" y="2288618"/>
                  </a:lnTo>
                  <a:cubicBezTo>
                    <a:pt x="17649" y="2288618"/>
                    <a:pt x="11540" y="2286087"/>
                    <a:pt x="7035" y="2281583"/>
                  </a:cubicBezTo>
                  <a:cubicBezTo>
                    <a:pt x="2531" y="2277078"/>
                    <a:pt x="0" y="2270968"/>
                    <a:pt x="0" y="2264598"/>
                  </a:cubicBezTo>
                  <a:lnTo>
                    <a:pt x="0" y="24020"/>
                  </a:lnTo>
                  <a:cubicBezTo>
                    <a:pt x="0" y="17649"/>
                    <a:pt x="2531" y="11540"/>
                    <a:pt x="7035" y="7035"/>
                  </a:cubicBezTo>
                  <a:cubicBezTo>
                    <a:pt x="11540" y="2531"/>
                    <a:pt x="17649" y="0"/>
                    <a:pt x="24020" y="0"/>
                  </a:cubicBezTo>
                  <a:close/>
                </a:path>
              </a:pathLst>
            </a:custGeom>
            <a:solidFill>
              <a:srgbClr val="F2EEF1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66675"/>
              <a:ext cx="4743468" cy="23552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4668870" y="3305778"/>
            <a:ext cx="8950259" cy="7518220"/>
          </a:xfrm>
          <a:custGeom>
            <a:avLst/>
            <a:gdLst/>
            <a:ahLst/>
            <a:cxnLst/>
            <a:rect l="l" t="t" r="r" b="b"/>
            <a:pathLst>
              <a:path w="8950259" h="7518220">
                <a:moveTo>
                  <a:pt x="0" y="0"/>
                </a:moveTo>
                <a:lnTo>
                  <a:pt x="8950260" y="0"/>
                </a:lnTo>
                <a:lnTo>
                  <a:pt x="8950260" y="7518220"/>
                </a:lnTo>
                <a:lnTo>
                  <a:pt x="0" y="75182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843" b="-843"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7" name="Group 7"/>
          <p:cNvGrpSpPr/>
          <p:nvPr/>
        </p:nvGrpSpPr>
        <p:grpSpPr>
          <a:xfrm>
            <a:off x="2802347" y="5497650"/>
            <a:ext cx="5075469" cy="2342604"/>
            <a:chOff x="0" y="0"/>
            <a:chExt cx="1042806" cy="48131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42806" cy="481312"/>
            </a:xfrm>
            <a:custGeom>
              <a:avLst/>
              <a:gdLst/>
              <a:ahLst/>
              <a:cxnLst/>
              <a:rect l="l" t="t" r="r" b="b"/>
              <a:pathLst>
                <a:path w="1042806" h="481312">
                  <a:moveTo>
                    <a:pt x="77793" y="0"/>
                  </a:moveTo>
                  <a:lnTo>
                    <a:pt x="965013" y="0"/>
                  </a:lnTo>
                  <a:cubicBezTo>
                    <a:pt x="1007977" y="0"/>
                    <a:pt x="1042806" y="34829"/>
                    <a:pt x="1042806" y="77793"/>
                  </a:cubicBezTo>
                  <a:lnTo>
                    <a:pt x="1042806" y="403518"/>
                  </a:lnTo>
                  <a:cubicBezTo>
                    <a:pt x="1042806" y="424150"/>
                    <a:pt x="1034610" y="443937"/>
                    <a:pt x="1020021" y="458527"/>
                  </a:cubicBezTo>
                  <a:cubicBezTo>
                    <a:pt x="1005432" y="473116"/>
                    <a:pt x="985645" y="481312"/>
                    <a:pt x="965013" y="481312"/>
                  </a:cubicBezTo>
                  <a:lnTo>
                    <a:pt x="77793" y="481312"/>
                  </a:lnTo>
                  <a:cubicBezTo>
                    <a:pt x="34829" y="481312"/>
                    <a:pt x="0" y="446482"/>
                    <a:pt x="0" y="403518"/>
                  </a:cubicBezTo>
                  <a:lnTo>
                    <a:pt x="0" y="77793"/>
                  </a:lnTo>
                  <a:cubicBezTo>
                    <a:pt x="0" y="34829"/>
                    <a:pt x="34829" y="0"/>
                    <a:pt x="7779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nl-NL">
                <a:latin typeface="Khmer OS Battambang" panose="02000500000000020004" pitchFamily="2" charset="0"/>
                <a:cs typeface="Khmer OS Battambang" panose="02000500000000020004" pitchFamily="2" charset="0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66675"/>
              <a:ext cx="1042806" cy="5479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Khmer OS Battambang" panose="02000500000000020004" pitchFamily="2" charset="0"/>
                <a:cs typeface="Khmer OS Battambang" panose="02000500000000020004" pitchFamily="2" charset="0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3114054" y="939873"/>
            <a:ext cx="12267174" cy="13833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82"/>
              </a:lnSpc>
            </a:pPr>
            <a:r>
              <a:rPr lang="km-KH" sz="8000" dirty="0">
                <a:solidFill>
                  <a:srgbClr val="FBBC43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ជំហាន​បន្ទាប់</a:t>
            </a:r>
            <a:r>
              <a:rPr lang="en-US" sz="8000" dirty="0">
                <a:solidFill>
                  <a:srgbClr val="FBBC43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559695" y="6383941"/>
            <a:ext cx="3384343" cy="718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617"/>
              </a:lnSpc>
            </a:pPr>
            <a:r>
              <a:rPr lang="km-KH" sz="4012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សេចក្ដី​ត្រូវការ​</a:t>
            </a:r>
            <a:r>
              <a:rPr lang="en-US" sz="4012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?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9780464" y="4193113"/>
            <a:ext cx="6738905" cy="4536519"/>
            <a:chOff x="0" y="0"/>
            <a:chExt cx="1384576" cy="93207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384576" cy="932074"/>
            </a:xfrm>
            <a:custGeom>
              <a:avLst/>
              <a:gdLst/>
              <a:ahLst/>
              <a:cxnLst/>
              <a:rect l="l" t="t" r="r" b="b"/>
              <a:pathLst>
                <a:path w="1384576" h="932074">
                  <a:moveTo>
                    <a:pt x="58591" y="0"/>
                  </a:moveTo>
                  <a:lnTo>
                    <a:pt x="1325985" y="0"/>
                  </a:lnTo>
                  <a:cubicBezTo>
                    <a:pt x="1358344" y="0"/>
                    <a:pt x="1384576" y="26232"/>
                    <a:pt x="1384576" y="58591"/>
                  </a:cubicBezTo>
                  <a:lnTo>
                    <a:pt x="1384576" y="873483"/>
                  </a:lnTo>
                  <a:cubicBezTo>
                    <a:pt x="1384576" y="889022"/>
                    <a:pt x="1378403" y="903925"/>
                    <a:pt x="1367415" y="914913"/>
                  </a:cubicBezTo>
                  <a:cubicBezTo>
                    <a:pt x="1356427" y="925901"/>
                    <a:pt x="1341525" y="932074"/>
                    <a:pt x="1325985" y="932074"/>
                  </a:cubicBezTo>
                  <a:lnTo>
                    <a:pt x="58591" y="932074"/>
                  </a:lnTo>
                  <a:cubicBezTo>
                    <a:pt x="43052" y="932074"/>
                    <a:pt x="28149" y="925901"/>
                    <a:pt x="17161" y="914913"/>
                  </a:cubicBezTo>
                  <a:cubicBezTo>
                    <a:pt x="6173" y="903925"/>
                    <a:pt x="0" y="889022"/>
                    <a:pt x="0" y="873483"/>
                  </a:cubicBezTo>
                  <a:lnTo>
                    <a:pt x="0" y="58591"/>
                  </a:lnTo>
                  <a:cubicBezTo>
                    <a:pt x="0" y="43052"/>
                    <a:pt x="6173" y="28149"/>
                    <a:pt x="17161" y="17161"/>
                  </a:cubicBezTo>
                  <a:cubicBezTo>
                    <a:pt x="28149" y="6173"/>
                    <a:pt x="43052" y="0"/>
                    <a:pt x="5859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nl-NL">
                <a:latin typeface="Khmer OS Battambang" panose="02000500000000020004" pitchFamily="2" charset="0"/>
                <a:cs typeface="Khmer OS Battambang" panose="02000500000000020004" pitchFamily="2" charset="0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66675"/>
              <a:ext cx="1384576" cy="9987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Khmer OS Battambang" panose="02000500000000020004" pitchFamily="2" charset="0"/>
                <a:cs typeface="Khmer OS Battambang" panose="02000500000000020004" pitchFamily="2" charset="0"/>
              </a:endParaRP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0387998" y="4513644"/>
            <a:ext cx="5523836" cy="3590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617"/>
              </a:lnSpc>
            </a:pPr>
            <a:r>
              <a:rPr lang="km-KH" sz="4012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ជំហានបន្ទាប់</a:t>
            </a:r>
            <a:r>
              <a:rPr lang="en-US" sz="4012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?</a:t>
            </a:r>
          </a:p>
          <a:p>
            <a:pPr marL="866328" lvl="1" indent="-433164" algn="l">
              <a:lnSpc>
                <a:spcPts val="5617"/>
              </a:lnSpc>
              <a:buFont typeface="Arial"/>
              <a:buChar char="•"/>
            </a:pPr>
            <a:r>
              <a:rPr lang="km-KH" sz="4012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រដ្ឋាភិបាល (ថ្នាក់​តំបន់/ថ្នាក់ជាតិ)</a:t>
            </a:r>
          </a:p>
          <a:p>
            <a:pPr marL="866328" lvl="1" indent="-433164" algn="l">
              <a:lnSpc>
                <a:spcPts val="5617"/>
              </a:lnSpc>
              <a:buFont typeface="Arial"/>
              <a:buChar char="•"/>
            </a:pPr>
            <a:r>
              <a:rPr lang="km-KH" sz="4012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អាជីវកម្ម</a:t>
            </a:r>
          </a:p>
          <a:p>
            <a:pPr marL="866328" lvl="1" indent="-433164" algn="l">
              <a:lnSpc>
                <a:spcPts val="5617"/>
              </a:lnSpc>
              <a:buFont typeface="Arial"/>
              <a:buChar char="•"/>
            </a:pPr>
            <a:r>
              <a:rPr lang="km-KH" sz="4012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សង្គម​ស៊ីវិល​</a:t>
            </a:r>
            <a:endParaRPr lang="en-US" sz="4012" dirty="0">
              <a:solidFill>
                <a:srgbClr val="000000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1084" y="0"/>
            <a:ext cx="17227105" cy="9356718"/>
          </a:xfrm>
          <a:custGeom>
            <a:avLst/>
            <a:gdLst/>
            <a:ahLst/>
            <a:cxnLst/>
            <a:rect l="l" t="t" r="r" b="b"/>
            <a:pathLst>
              <a:path w="17227105" h="9356718">
                <a:moveTo>
                  <a:pt x="0" y="0"/>
                </a:moveTo>
                <a:lnTo>
                  <a:pt x="17227105" y="0"/>
                </a:lnTo>
                <a:lnTo>
                  <a:pt x="17227105" y="9356718"/>
                </a:lnTo>
                <a:lnTo>
                  <a:pt x="0" y="93567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719" t="-4576" r="-21601" b="-57838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-51559" y="-146709"/>
            <a:ext cx="17227105" cy="9308934"/>
          </a:xfrm>
          <a:custGeom>
            <a:avLst/>
            <a:gdLst/>
            <a:ahLst/>
            <a:cxnLst/>
            <a:rect l="l" t="t" r="r" b="b"/>
            <a:pathLst>
              <a:path w="17227105" h="9308934">
                <a:moveTo>
                  <a:pt x="0" y="0"/>
                </a:moveTo>
                <a:lnTo>
                  <a:pt x="17227105" y="0"/>
                </a:lnTo>
                <a:lnTo>
                  <a:pt x="17227105" y="9308933"/>
                </a:lnTo>
                <a:lnTo>
                  <a:pt x="0" y="930893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4832" b="-14832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-2582327" y="8426488"/>
            <a:ext cx="19805499" cy="1996814"/>
          </a:xfrm>
          <a:custGeom>
            <a:avLst/>
            <a:gdLst/>
            <a:ahLst/>
            <a:cxnLst/>
            <a:rect l="l" t="t" r="r" b="b"/>
            <a:pathLst>
              <a:path w="19805499" h="1996814">
                <a:moveTo>
                  <a:pt x="0" y="0"/>
                </a:moveTo>
                <a:lnTo>
                  <a:pt x="19805498" y="0"/>
                </a:lnTo>
                <a:lnTo>
                  <a:pt x="19805498" y="1996813"/>
                </a:lnTo>
                <a:lnTo>
                  <a:pt x="0" y="199681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3368" b="-13368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0" y="3557639"/>
            <a:ext cx="18287871" cy="8344951"/>
          </a:xfrm>
          <a:custGeom>
            <a:avLst/>
            <a:gdLst/>
            <a:ahLst/>
            <a:cxnLst/>
            <a:rect l="l" t="t" r="r" b="b"/>
            <a:pathLst>
              <a:path w="18287871" h="8344951">
                <a:moveTo>
                  <a:pt x="0" y="0"/>
                </a:moveTo>
                <a:lnTo>
                  <a:pt x="18287871" y="0"/>
                </a:lnTo>
                <a:lnTo>
                  <a:pt x="18287871" y="8344951"/>
                </a:lnTo>
                <a:lnTo>
                  <a:pt x="0" y="834495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76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>
            <a:off x="0" y="-28575"/>
            <a:ext cx="3470535" cy="1266745"/>
          </a:xfrm>
          <a:custGeom>
            <a:avLst/>
            <a:gdLst/>
            <a:ahLst/>
            <a:cxnLst/>
            <a:rect l="l" t="t" r="r" b="b"/>
            <a:pathLst>
              <a:path w="3470535" h="1266745">
                <a:moveTo>
                  <a:pt x="0" y="0"/>
                </a:moveTo>
                <a:lnTo>
                  <a:pt x="3470535" y="0"/>
                </a:lnTo>
                <a:lnTo>
                  <a:pt x="3470535" y="1266745"/>
                </a:lnTo>
                <a:lnTo>
                  <a:pt x="0" y="126674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TextBox 7"/>
          <p:cNvSpPr txBox="1"/>
          <p:nvPr/>
        </p:nvSpPr>
        <p:spPr>
          <a:xfrm>
            <a:off x="1648356" y="5891414"/>
            <a:ext cx="16639515" cy="14234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127"/>
              </a:lnSpc>
            </a:pPr>
            <a:r>
              <a:rPr lang="km-KH" sz="9592" dirty="0">
                <a:solidFill>
                  <a:srgbClr val="FBBC43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អរគុណ</a:t>
            </a:r>
            <a:r>
              <a:rPr lang="en-US" sz="9592" dirty="0">
                <a:solidFill>
                  <a:srgbClr val="FBBC43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2600223" y="997023"/>
            <a:ext cx="4261202" cy="1896062"/>
          </a:xfrm>
          <a:custGeom>
            <a:avLst/>
            <a:gdLst/>
            <a:ahLst/>
            <a:cxnLst/>
            <a:rect l="l" t="t" r="r" b="b"/>
            <a:pathLst>
              <a:path w="4261202" h="1896062">
                <a:moveTo>
                  <a:pt x="4261202" y="1896062"/>
                </a:moveTo>
                <a:lnTo>
                  <a:pt x="0" y="1896062"/>
                </a:lnTo>
                <a:lnTo>
                  <a:pt x="0" y="0"/>
                </a:lnTo>
                <a:lnTo>
                  <a:pt x="4261202" y="0"/>
                </a:lnTo>
                <a:lnTo>
                  <a:pt x="4261202" y="1896062"/>
                </a:lnTo>
                <a:close/>
              </a:path>
            </a:pathLst>
          </a:custGeom>
          <a:blipFill>
            <a:blip r:embed="rId3"/>
            <a:stretch>
              <a:fillRect l="-289292" b="-11792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2571349" y="-102772"/>
            <a:ext cx="8513381" cy="8513381"/>
          </a:xfrm>
          <a:custGeom>
            <a:avLst/>
            <a:gdLst/>
            <a:ahLst/>
            <a:cxnLst/>
            <a:rect l="l" t="t" r="r" b="b"/>
            <a:pathLst>
              <a:path w="8513381" h="8513381">
                <a:moveTo>
                  <a:pt x="0" y="0"/>
                </a:moveTo>
                <a:lnTo>
                  <a:pt x="8513381" y="0"/>
                </a:lnTo>
                <a:lnTo>
                  <a:pt x="8513381" y="8513381"/>
                </a:lnTo>
                <a:lnTo>
                  <a:pt x="0" y="851338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34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4" name="Group 4"/>
          <p:cNvGrpSpPr/>
          <p:nvPr/>
        </p:nvGrpSpPr>
        <p:grpSpPr>
          <a:xfrm>
            <a:off x="4730824" y="2181251"/>
            <a:ext cx="16437882" cy="8742386"/>
            <a:chOff x="0" y="0"/>
            <a:chExt cx="4743468" cy="252278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743468" cy="2522784"/>
            </a:xfrm>
            <a:custGeom>
              <a:avLst/>
              <a:gdLst/>
              <a:ahLst/>
              <a:cxnLst/>
              <a:rect l="l" t="t" r="r" b="b"/>
              <a:pathLst>
                <a:path w="4743468" h="2522784">
                  <a:moveTo>
                    <a:pt x="24020" y="0"/>
                  </a:moveTo>
                  <a:lnTo>
                    <a:pt x="4719448" y="0"/>
                  </a:lnTo>
                  <a:cubicBezTo>
                    <a:pt x="4725819" y="0"/>
                    <a:pt x="4731928" y="2531"/>
                    <a:pt x="4736433" y="7035"/>
                  </a:cubicBezTo>
                  <a:cubicBezTo>
                    <a:pt x="4740937" y="11540"/>
                    <a:pt x="4743468" y="17649"/>
                    <a:pt x="4743468" y="24020"/>
                  </a:cubicBezTo>
                  <a:lnTo>
                    <a:pt x="4743468" y="2498764"/>
                  </a:lnTo>
                  <a:cubicBezTo>
                    <a:pt x="4743468" y="2505134"/>
                    <a:pt x="4740937" y="2511244"/>
                    <a:pt x="4736433" y="2515749"/>
                  </a:cubicBezTo>
                  <a:cubicBezTo>
                    <a:pt x="4731928" y="2520253"/>
                    <a:pt x="4725819" y="2522784"/>
                    <a:pt x="4719448" y="2522784"/>
                  </a:cubicBezTo>
                  <a:lnTo>
                    <a:pt x="24020" y="2522784"/>
                  </a:lnTo>
                  <a:cubicBezTo>
                    <a:pt x="17649" y="2522784"/>
                    <a:pt x="11540" y="2520253"/>
                    <a:pt x="7035" y="2515749"/>
                  </a:cubicBezTo>
                  <a:cubicBezTo>
                    <a:pt x="2531" y="2511244"/>
                    <a:pt x="0" y="2505134"/>
                    <a:pt x="0" y="2498764"/>
                  </a:cubicBezTo>
                  <a:lnTo>
                    <a:pt x="0" y="24020"/>
                  </a:lnTo>
                  <a:cubicBezTo>
                    <a:pt x="0" y="17649"/>
                    <a:pt x="2531" y="11540"/>
                    <a:pt x="7035" y="7035"/>
                  </a:cubicBezTo>
                  <a:cubicBezTo>
                    <a:pt x="11540" y="2531"/>
                    <a:pt x="17649" y="0"/>
                    <a:pt x="24020" y="0"/>
                  </a:cubicBezTo>
                  <a:close/>
                </a:path>
              </a:pathLst>
            </a:custGeom>
            <a:solidFill>
              <a:srgbClr val="F2EEF1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66675"/>
              <a:ext cx="4743468" cy="25894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5244141" y="3111261"/>
            <a:ext cx="6058848" cy="2760476"/>
            <a:chOff x="0" y="0"/>
            <a:chExt cx="1783979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783979" cy="812800"/>
            </a:xfrm>
            <a:custGeom>
              <a:avLst/>
              <a:gdLst/>
              <a:ahLst/>
              <a:cxnLst/>
              <a:rect l="l" t="t" r="r" b="b"/>
              <a:pathLst>
                <a:path w="1783979" h="812800">
                  <a:moveTo>
                    <a:pt x="65167" y="0"/>
                  </a:moveTo>
                  <a:lnTo>
                    <a:pt x="1718812" y="0"/>
                  </a:lnTo>
                  <a:cubicBezTo>
                    <a:pt x="1736096" y="0"/>
                    <a:pt x="1752671" y="6866"/>
                    <a:pt x="1764892" y="19087"/>
                  </a:cubicBezTo>
                  <a:cubicBezTo>
                    <a:pt x="1777113" y="31308"/>
                    <a:pt x="1783979" y="47884"/>
                    <a:pt x="1783979" y="65167"/>
                  </a:cubicBezTo>
                  <a:lnTo>
                    <a:pt x="1783979" y="747633"/>
                  </a:lnTo>
                  <a:cubicBezTo>
                    <a:pt x="1783979" y="783624"/>
                    <a:pt x="1754803" y="812800"/>
                    <a:pt x="1718812" y="812800"/>
                  </a:cubicBezTo>
                  <a:lnTo>
                    <a:pt x="65167" y="812800"/>
                  </a:lnTo>
                  <a:cubicBezTo>
                    <a:pt x="29176" y="812800"/>
                    <a:pt x="0" y="783624"/>
                    <a:pt x="0" y="747633"/>
                  </a:cubicBezTo>
                  <a:lnTo>
                    <a:pt x="0" y="65167"/>
                  </a:lnTo>
                  <a:cubicBezTo>
                    <a:pt x="0" y="29176"/>
                    <a:pt x="29176" y="0"/>
                    <a:pt x="65167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nl-NL">
                <a:latin typeface="Khmer OS Battambang" panose="02000500000000020004" pitchFamily="2" charset="0"/>
                <a:cs typeface="Khmer OS Battambang" panose="02000500000000020004" pitchFamily="2" charset="0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66675"/>
              <a:ext cx="1783979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Khmer OS Battambang" panose="02000500000000020004" pitchFamily="2" charset="0"/>
                <a:cs typeface="Khmer OS Battambang" panose="02000500000000020004" pitchFamily="2" charset="0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5891728" y="3700719"/>
            <a:ext cx="4834385" cy="14234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15"/>
              </a:lnSpc>
            </a:pPr>
            <a:r>
              <a:rPr lang="km-KH" sz="2653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ការយល់ដឹង​កម្រិតមូលដ្ឋានស្ដីពីនីតិវិធី​ត្រួត​ពិនិត្យ​ភាព​ត្រឹមត្រូវផ្នែក​សិទ្ធិ​មនុស្ស និងបរិស្ថាន​ </a:t>
            </a:r>
            <a:r>
              <a:rPr lang="en-US" sz="2653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(HREDD)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7918718" y="7251975"/>
            <a:ext cx="6058848" cy="2760476"/>
            <a:chOff x="0" y="0"/>
            <a:chExt cx="1783979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783979" cy="812800"/>
            </a:xfrm>
            <a:custGeom>
              <a:avLst/>
              <a:gdLst/>
              <a:ahLst/>
              <a:cxnLst/>
              <a:rect l="l" t="t" r="r" b="b"/>
              <a:pathLst>
                <a:path w="1783979" h="812800">
                  <a:moveTo>
                    <a:pt x="65167" y="0"/>
                  </a:moveTo>
                  <a:lnTo>
                    <a:pt x="1718812" y="0"/>
                  </a:lnTo>
                  <a:cubicBezTo>
                    <a:pt x="1736096" y="0"/>
                    <a:pt x="1752671" y="6866"/>
                    <a:pt x="1764892" y="19087"/>
                  </a:cubicBezTo>
                  <a:cubicBezTo>
                    <a:pt x="1777113" y="31308"/>
                    <a:pt x="1783979" y="47884"/>
                    <a:pt x="1783979" y="65167"/>
                  </a:cubicBezTo>
                  <a:lnTo>
                    <a:pt x="1783979" y="747633"/>
                  </a:lnTo>
                  <a:cubicBezTo>
                    <a:pt x="1783979" y="783624"/>
                    <a:pt x="1754803" y="812800"/>
                    <a:pt x="1718812" y="812800"/>
                  </a:cubicBezTo>
                  <a:lnTo>
                    <a:pt x="65167" y="812800"/>
                  </a:lnTo>
                  <a:cubicBezTo>
                    <a:pt x="29176" y="812800"/>
                    <a:pt x="0" y="783624"/>
                    <a:pt x="0" y="747633"/>
                  </a:cubicBezTo>
                  <a:lnTo>
                    <a:pt x="0" y="65167"/>
                  </a:lnTo>
                  <a:cubicBezTo>
                    <a:pt x="0" y="29176"/>
                    <a:pt x="29176" y="0"/>
                    <a:pt x="65167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nl-NL">
                <a:latin typeface="Khmer OS Battambang" panose="02000500000000020004" pitchFamily="2" charset="0"/>
                <a:cs typeface="Khmer OS Battambang" panose="02000500000000020004" pitchFamily="2" charset="0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66675"/>
              <a:ext cx="1783979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Khmer OS Battambang" panose="02000500000000020004" pitchFamily="2" charset="0"/>
                <a:cs typeface="Khmer OS Battambang" panose="02000500000000020004" pitchFamily="2" charset="0"/>
              </a:endParaRP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8833886" y="8140445"/>
            <a:ext cx="4834385" cy="14234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15"/>
              </a:lnSpc>
            </a:pPr>
            <a:r>
              <a:rPr lang="km-KH" sz="2653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ការយល់ដឹង​កម្រិតមូលដ្ឋានថាតើ​ </a:t>
            </a:r>
          </a:p>
          <a:p>
            <a:pPr algn="l">
              <a:lnSpc>
                <a:spcPts val="3715"/>
              </a:lnSpc>
            </a:pPr>
            <a:r>
              <a:rPr lang="en-US" sz="2653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HREDD </a:t>
            </a:r>
            <a:r>
              <a:rPr lang="km-KH" sz="2653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អាច​​ផ្ដល់​ឱកាស​អ្វីខ្លះសម្រាប់​ការងារ​សហជីព</a:t>
            </a:r>
            <a:endParaRPr lang="en-US" sz="2653" dirty="0">
              <a:solidFill>
                <a:srgbClr val="000000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5638113" y="607076"/>
            <a:ext cx="12079212" cy="1269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km-KH" sz="6000" dirty="0">
                <a:solidFill>
                  <a:srgbClr val="FBBC43"/>
                </a:solidFill>
                <a:latin typeface="Cambria" panose="02040503050406030204" pitchFamily="18" charset="0"/>
                <a:cs typeface="Khmer OS Muol Light" panose="02000500000000020004" pitchFamily="2" charset="0"/>
              </a:rPr>
              <a:t>គោលដៅ</a:t>
            </a:r>
            <a:r>
              <a:rPr lang="km-KH" sz="6000" dirty="0">
                <a:solidFill>
                  <a:schemeClr val="bg1"/>
                </a:solidFill>
                <a:latin typeface="Cambria" panose="02040503050406030204" pitchFamily="18" charset="0"/>
                <a:cs typeface="Khmer OS Muol Light" panose="02000500000000020004" pitchFamily="2" charset="0"/>
              </a:rPr>
              <a:t>នៃវគ្គបណ្ដុះបណ្ដាល</a:t>
            </a:r>
            <a:endParaRPr lang="en-US" sz="6000" dirty="0">
              <a:solidFill>
                <a:schemeClr val="bg1"/>
              </a:solidFill>
              <a:latin typeface="Cambria" panose="02040503050406030204" pitchFamily="18" charset="0"/>
              <a:cs typeface="Khmer OS Muol Light" panose="02000500000000020004" pitchFamily="2" charset="0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11791414" y="4153919"/>
            <a:ext cx="6058848" cy="2760476"/>
            <a:chOff x="0" y="0"/>
            <a:chExt cx="1783979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783979" cy="812800"/>
            </a:xfrm>
            <a:custGeom>
              <a:avLst/>
              <a:gdLst/>
              <a:ahLst/>
              <a:cxnLst/>
              <a:rect l="l" t="t" r="r" b="b"/>
              <a:pathLst>
                <a:path w="1783979" h="812800">
                  <a:moveTo>
                    <a:pt x="65167" y="0"/>
                  </a:moveTo>
                  <a:lnTo>
                    <a:pt x="1718812" y="0"/>
                  </a:lnTo>
                  <a:cubicBezTo>
                    <a:pt x="1736096" y="0"/>
                    <a:pt x="1752671" y="6866"/>
                    <a:pt x="1764892" y="19087"/>
                  </a:cubicBezTo>
                  <a:cubicBezTo>
                    <a:pt x="1777113" y="31308"/>
                    <a:pt x="1783979" y="47884"/>
                    <a:pt x="1783979" y="65167"/>
                  </a:cubicBezTo>
                  <a:lnTo>
                    <a:pt x="1783979" y="747633"/>
                  </a:lnTo>
                  <a:cubicBezTo>
                    <a:pt x="1783979" y="783624"/>
                    <a:pt x="1754803" y="812800"/>
                    <a:pt x="1718812" y="812800"/>
                  </a:cubicBezTo>
                  <a:lnTo>
                    <a:pt x="65167" y="812800"/>
                  </a:lnTo>
                  <a:cubicBezTo>
                    <a:pt x="29176" y="812800"/>
                    <a:pt x="0" y="783624"/>
                    <a:pt x="0" y="747633"/>
                  </a:cubicBezTo>
                  <a:lnTo>
                    <a:pt x="0" y="65167"/>
                  </a:lnTo>
                  <a:cubicBezTo>
                    <a:pt x="0" y="29176"/>
                    <a:pt x="29176" y="0"/>
                    <a:pt x="65167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nl-NL">
                <a:latin typeface="Khmer OS Battambang" panose="02000500000000020004" pitchFamily="2" charset="0"/>
                <a:cs typeface="Khmer OS Battambang" panose="02000500000000020004" pitchFamily="2" charset="0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66675"/>
              <a:ext cx="1783979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Khmer OS Battambang" panose="02000500000000020004" pitchFamily="2" charset="0"/>
                <a:cs typeface="Khmer OS Battambang" panose="02000500000000020004" pitchFamily="2" charset="0"/>
              </a:endParaRP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12344401" y="4772520"/>
            <a:ext cx="5046224" cy="14234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715"/>
              </a:lnSpc>
            </a:pPr>
            <a:r>
              <a:rPr lang="km-KH" sz="2653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ការយល់ដឹង​កម្រិតមូលដ្ឋានស្ដីពីការអភិវឌ្ឍ​លិខិត​បទដ្ឋាន​គតិយុត្តិ </a:t>
            </a:r>
            <a:r>
              <a:rPr lang="en-US" sz="2653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HREDD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8871" y="1852489"/>
            <a:ext cx="15044559" cy="7984808"/>
            <a:chOff x="0" y="0"/>
            <a:chExt cx="4683653" cy="24858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683653" cy="2485820"/>
            </a:xfrm>
            <a:custGeom>
              <a:avLst/>
              <a:gdLst/>
              <a:ahLst/>
              <a:cxnLst/>
              <a:rect l="l" t="t" r="r" b="b"/>
              <a:pathLst>
                <a:path w="4683653" h="2485820">
                  <a:moveTo>
                    <a:pt x="26245" y="0"/>
                  </a:moveTo>
                  <a:lnTo>
                    <a:pt x="4657408" y="0"/>
                  </a:lnTo>
                  <a:cubicBezTo>
                    <a:pt x="4671903" y="0"/>
                    <a:pt x="4683653" y="11750"/>
                    <a:pt x="4683653" y="26245"/>
                  </a:cubicBezTo>
                  <a:lnTo>
                    <a:pt x="4683653" y="2459576"/>
                  </a:lnTo>
                  <a:cubicBezTo>
                    <a:pt x="4683653" y="2466536"/>
                    <a:pt x="4680888" y="2473212"/>
                    <a:pt x="4675966" y="2478133"/>
                  </a:cubicBezTo>
                  <a:cubicBezTo>
                    <a:pt x="4671044" y="2483055"/>
                    <a:pt x="4664369" y="2485820"/>
                    <a:pt x="4657408" y="2485820"/>
                  </a:cubicBezTo>
                  <a:lnTo>
                    <a:pt x="26245" y="2485820"/>
                  </a:lnTo>
                  <a:cubicBezTo>
                    <a:pt x="11750" y="2485820"/>
                    <a:pt x="0" y="2474070"/>
                    <a:pt x="0" y="2459576"/>
                  </a:cubicBezTo>
                  <a:lnTo>
                    <a:pt x="0" y="26245"/>
                  </a:lnTo>
                  <a:cubicBezTo>
                    <a:pt x="0" y="19284"/>
                    <a:pt x="2765" y="12609"/>
                    <a:pt x="7687" y="7687"/>
                  </a:cubicBezTo>
                  <a:cubicBezTo>
                    <a:pt x="12609" y="2765"/>
                    <a:pt x="19284" y="0"/>
                    <a:pt x="26245" y="0"/>
                  </a:cubicBezTo>
                  <a:close/>
                </a:path>
              </a:pathLst>
            </a:custGeom>
            <a:solidFill>
              <a:srgbClr val="F2EEF1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683653" cy="25524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aphicFrame>
        <p:nvGraphicFramePr>
          <p:cNvPr id="5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74713"/>
              </p:ext>
            </p:extLst>
          </p:nvPr>
        </p:nvGraphicFramePr>
        <p:xfrm>
          <a:off x="2101588" y="2528044"/>
          <a:ext cx="14084824" cy="6314181"/>
        </p:xfrm>
        <a:graphic>
          <a:graphicData uri="http://schemas.openxmlformats.org/drawingml/2006/table">
            <a:tbl>
              <a:tblPr/>
              <a:tblGrid>
                <a:gridCol w="40280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6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9229">
                <a:tc>
                  <a:txBody>
                    <a:bodyPr/>
                    <a:lstStyle/>
                    <a:p>
                      <a:pPr algn="l">
                        <a:lnSpc>
                          <a:spcPts val="2377"/>
                        </a:lnSpc>
                        <a:defRPr/>
                      </a:pPr>
                      <a:r>
                        <a:rPr lang="km-KH" sz="1981" b="1" kern="1200" baseline="0" dirty="0">
                          <a:solidFill>
                            <a:srgbClr val="000000"/>
                          </a:solidFill>
                          <a:latin typeface="Graphik Bold"/>
                          <a:ea typeface="+mn-ea"/>
                          <a:cs typeface="Khmer OS Battambang" panose="02000500000000020004" pitchFamily="2" charset="0"/>
                        </a:rPr>
                        <a:t>រយៈពេល</a:t>
                      </a:r>
                      <a:endParaRPr lang="en-US" sz="1981" b="1" kern="1200" baseline="0" dirty="0">
                        <a:solidFill>
                          <a:srgbClr val="000000"/>
                        </a:solidFill>
                        <a:latin typeface="Graphik Bold"/>
                        <a:ea typeface="+mn-ea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981" b="1" kern="1200" baseline="0" dirty="0">
                          <a:solidFill>
                            <a:srgbClr val="000000"/>
                          </a:solidFill>
                          <a:latin typeface="Graphik Bold"/>
                          <a:ea typeface="+mn-ea"/>
                          <a:cs typeface="Khmer OS Battambang" panose="02000500000000020004" pitchFamily="2" charset="0"/>
                          <a:sym typeface="Graphik Bold"/>
                        </a:rPr>
                        <a:t>ពិពណ៌នា</a:t>
                      </a:r>
                      <a:endParaRPr lang="en-US" sz="1981" b="1" kern="1200" baseline="0" dirty="0">
                        <a:solidFill>
                          <a:srgbClr val="000000"/>
                        </a:solidFill>
                        <a:latin typeface="Graphik Bold"/>
                        <a:ea typeface="+mn-ea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534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30'</a:t>
                      </a:r>
                      <a:endParaRPr lang="en-US" sz="110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មតិ​ស្វាគមន៍ &amp; ចាប់ផ្ដើមស្គាល់គ្នាទៅវិញ​ទៅមក</a:t>
                      </a: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5538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30'</a:t>
                      </a:r>
                      <a:endParaRPr lang="en-US" sz="11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សេចក្ដី​ផ្ដើម​អំពី​ការ​អនុវត្ត​អាជីវកម្មប្រកបដោយ​ការ​ទទួលខុស​ត្រូវ </a:t>
                      </a:r>
                      <a:r>
                        <a:rPr lang="en-US" sz="1781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(RBC) &amp; </a:t>
                      </a:r>
                      <a:r>
                        <a:rPr lang="km-KH" sz="1781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គោលការណ៍ណែនាំ </a:t>
                      </a:r>
                      <a:r>
                        <a:rPr lang="en-US" sz="1781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OECD </a:t>
                      </a:r>
                      <a:r>
                        <a:rPr lang="km-KH" sz="1781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រួម​ទាំង</a:t>
                      </a:r>
                      <a:r>
                        <a:rPr lang="en-US" sz="1781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HREDD</a:t>
                      </a:r>
                      <a:endParaRPr lang="en-US" sz="11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5538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20'</a:t>
                      </a:r>
                      <a:endParaRPr lang="en-US" sz="110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ទិដ្ឋភាព​ទូទៅ​ និងការប្រៀបធៀបលិខិត​បទដ្ឋាន​គតិយុត្តិ </a:t>
                      </a:r>
                      <a:r>
                        <a:rPr lang="en-US" sz="1781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RBC</a:t>
                      </a:r>
                      <a:r>
                        <a:rPr lang="km-KH" sz="1781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 នៅ​អឺរ៉ុប​</a:t>
                      </a:r>
                      <a:endParaRPr lang="en-US" sz="11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6683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20'</a:t>
                      </a:r>
                      <a:endParaRPr lang="en-US" sz="110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តួនាទី​របស់​អ្នក​ពាក់ព័ន្ធ និង​សហជីពនៅក្នុង​</a:t>
                      </a:r>
                      <a:r>
                        <a:rPr lang="en-US" sz="1781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 HREDD</a:t>
                      </a:r>
                      <a:endParaRPr lang="en-US" sz="11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6683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15'</a:t>
                      </a:r>
                      <a:endParaRPr lang="en-US" sz="110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សម្រាក​ពិសាកាហ្វេ/តែ​</a:t>
                      </a:r>
                      <a:endParaRPr lang="en-US" sz="11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0907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15'</a:t>
                      </a:r>
                      <a:endParaRPr lang="en-US" sz="110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សារៈសំខាន់ </a:t>
                      </a:r>
                      <a:r>
                        <a:rPr lang="en-US" sz="1781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HREDD </a:t>
                      </a:r>
                      <a:r>
                        <a:rPr lang="km-KH" sz="1781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ក្នុងប្រទេស​របស់​អ្នក​</a:t>
                      </a:r>
                      <a:endParaRPr lang="en-US" sz="11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8772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30'</a:t>
                      </a:r>
                      <a:endParaRPr lang="en-US" sz="110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ការសន្ទនា៖ សារៈសំខាន់ </a:t>
                      </a:r>
                      <a:r>
                        <a:rPr lang="en-US" sz="1781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HREDD </a:t>
                      </a:r>
                      <a:r>
                        <a:rPr lang="km-KH" sz="1781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ក្នុងប្រទេស​របស់​អ្នក</a:t>
                      </a:r>
                      <a:endParaRPr lang="en-US" sz="11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81560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30'</a:t>
                      </a:r>
                      <a:endParaRPr lang="en-US" sz="110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យោបល់​ត្រលប់​បាន​ទទួល​ពីការ​ពិភាក្សា​ក្រុម​</a:t>
                      </a:r>
                      <a:endParaRPr lang="en-US" sz="11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81560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20'</a:t>
                      </a:r>
                      <a:endParaRPr lang="en-US" sz="110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ជំហាន​បន្ទាប់ និងការបិទកម្មវិធី​</a:t>
                      </a:r>
                      <a:endParaRPr lang="en-US" sz="11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" name="TextBox 6"/>
          <p:cNvSpPr txBox="1"/>
          <p:nvPr/>
        </p:nvSpPr>
        <p:spPr>
          <a:xfrm>
            <a:off x="3192009" y="331136"/>
            <a:ext cx="12079212" cy="12553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2"/>
              </a:lnSpc>
            </a:pPr>
            <a:r>
              <a:rPr lang="km-KH" sz="7200" dirty="0">
                <a:solidFill>
                  <a:srgbClr val="FFFFFF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កម្មវិធី</a:t>
            </a:r>
            <a:r>
              <a:rPr lang="en-US" sz="7200" dirty="0">
                <a:solidFill>
                  <a:srgbClr val="FBBC43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161660" y="2237002"/>
            <a:ext cx="7964679" cy="7374142"/>
          </a:xfrm>
          <a:custGeom>
            <a:avLst/>
            <a:gdLst/>
            <a:ahLst/>
            <a:cxnLst/>
            <a:rect l="l" t="t" r="r" b="b"/>
            <a:pathLst>
              <a:path w="7964679" h="7374142">
                <a:moveTo>
                  <a:pt x="0" y="0"/>
                </a:moveTo>
                <a:lnTo>
                  <a:pt x="7964680" y="0"/>
                </a:lnTo>
                <a:lnTo>
                  <a:pt x="7964680" y="7374142"/>
                </a:lnTo>
                <a:lnTo>
                  <a:pt x="0" y="73741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TextBox 3"/>
          <p:cNvSpPr txBox="1"/>
          <p:nvPr/>
        </p:nvSpPr>
        <p:spPr>
          <a:xfrm>
            <a:off x="838200" y="596168"/>
            <a:ext cx="14991287" cy="16408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km-KH" sz="4400" dirty="0">
                <a:solidFill>
                  <a:srgbClr val="FFC000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សកម្មភាពអាជីវកម្មប្រកបដោយការទទួលខុសត្រូវ </a:t>
            </a:r>
            <a:r>
              <a:rPr lang="en-US" sz="4400" dirty="0">
                <a:solidFill>
                  <a:srgbClr val="FFC000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 </a:t>
            </a:r>
            <a:r>
              <a:rPr lang="en-US" sz="4400" dirty="0">
                <a:solidFill>
                  <a:srgbClr val="FFFFFF"/>
                </a:solidFill>
                <a:latin typeface="Graphik Bold"/>
              </a:rPr>
              <a:t>(RBC)</a:t>
            </a:r>
            <a:r>
              <a:rPr lang="en-US" sz="4400" dirty="0">
                <a:solidFill>
                  <a:srgbClr val="FFC000"/>
                </a:solidFill>
                <a:latin typeface="Graphik Bold"/>
              </a:rPr>
              <a:t> 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5410534" y="277192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4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">
            <a:extLst>
              <a:ext uri="{FF2B5EF4-FFF2-40B4-BE49-F238E27FC236}">
                <a16:creationId xmlns:a16="http://schemas.microsoft.com/office/drawing/2014/main" id="{D2B22788-DA9F-4B26-9302-38A8A51D0BCC}"/>
              </a:ext>
            </a:extLst>
          </p:cNvPr>
          <p:cNvSpPr/>
          <p:nvPr/>
        </p:nvSpPr>
        <p:spPr>
          <a:xfrm>
            <a:off x="2362200" y="2171700"/>
            <a:ext cx="12741775" cy="7383276"/>
          </a:xfrm>
          <a:custGeom>
            <a:avLst/>
            <a:gdLst/>
            <a:ahLst/>
            <a:cxnLst/>
            <a:rect l="l" t="t" r="r" b="b"/>
            <a:pathLst>
              <a:path w="12741775" h="7383276">
                <a:moveTo>
                  <a:pt x="0" y="0"/>
                </a:moveTo>
                <a:lnTo>
                  <a:pt x="12741776" y="0"/>
                </a:lnTo>
                <a:lnTo>
                  <a:pt x="12741776" y="7383276"/>
                </a:lnTo>
                <a:lnTo>
                  <a:pt x="0" y="738327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" name="Group 3">
            <a:extLst>
              <a:ext uri="{FF2B5EF4-FFF2-40B4-BE49-F238E27FC236}">
                <a16:creationId xmlns:a16="http://schemas.microsoft.com/office/drawing/2014/main" id="{B66FE0A7-7020-4496-B2D8-020858DEB952}"/>
              </a:ext>
            </a:extLst>
          </p:cNvPr>
          <p:cNvGrpSpPr/>
          <p:nvPr/>
        </p:nvGrpSpPr>
        <p:grpSpPr>
          <a:xfrm>
            <a:off x="15294949" y="277192"/>
            <a:ext cx="2403574" cy="2403574"/>
            <a:chOff x="0" y="0"/>
            <a:chExt cx="812800" cy="812800"/>
          </a:xfrm>
        </p:grpSpPr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D37BDC43-850B-4756-A0EA-6DE50E2C4246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4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9" name="TextBox 5">
            <a:extLst>
              <a:ext uri="{FF2B5EF4-FFF2-40B4-BE49-F238E27FC236}">
                <a16:creationId xmlns:a16="http://schemas.microsoft.com/office/drawing/2014/main" id="{D36105CE-BEA6-4AA4-A9AA-536EEE3E7786}"/>
              </a:ext>
            </a:extLst>
          </p:cNvPr>
          <p:cNvSpPr txBox="1"/>
          <p:nvPr/>
        </p:nvSpPr>
        <p:spPr>
          <a:xfrm>
            <a:off x="681945" y="981075"/>
            <a:ext cx="14991287" cy="8079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4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សកម្មភាពអាជីវកម្មប្រកបដោយការទទួលខុសត្រូវ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(RBC)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 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2480FA9-FF34-4502-A7C7-D89E89EC9118}"/>
              </a:ext>
            </a:extLst>
          </p:cNvPr>
          <p:cNvSpPr/>
          <p:nvPr/>
        </p:nvSpPr>
        <p:spPr>
          <a:xfrm>
            <a:off x="3289955" y="3327662"/>
            <a:ext cx="2658358" cy="1234911"/>
          </a:xfrm>
          <a:custGeom>
            <a:avLst/>
            <a:gdLst>
              <a:gd name="connsiteX0" fmla="*/ 320511 w 2658358"/>
              <a:gd name="connsiteY0" fmla="*/ 226243 h 1234911"/>
              <a:gd name="connsiteX1" fmla="*/ 0 w 2658358"/>
              <a:gd name="connsiteY1" fmla="*/ 565608 h 1234911"/>
              <a:gd name="connsiteX2" fmla="*/ 141402 w 2658358"/>
              <a:gd name="connsiteY2" fmla="*/ 1093509 h 1234911"/>
              <a:gd name="connsiteX3" fmla="*/ 1828800 w 2658358"/>
              <a:gd name="connsiteY3" fmla="*/ 1234911 h 1234911"/>
              <a:gd name="connsiteX4" fmla="*/ 2413261 w 2658358"/>
              <a:gd name="connsiteY4" fmla="*/ 923827 h 1234911"/>
              <a:gd name="connsiteX5" fmla="*/ 2658358 w 2658358"/>
              <a:gd name="connsiteY5" fmla="*/ 301658 h 1234911"/>
              <a:gd name="connsiteX6" fmla="*/ 1621410 w 2658358"/>
              <a:gd name="connsiteY6" fmla="*/ 0 h 1234911"/>
              <a:gd name="connsiteX7" fmla="*/ 320511 w 2658358"/>
              <a:gd name="connsiteY7" fmla="*/ 226243 h 123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58358" h="1234911">
                <a:moveTo>
                  <a:pt x="320511" y="226243"/>
                </a:moveTo>
                <a:lnTo>
                  <a:pt x="0" y="565608"/>
                </a:lnTo>
                <a:lnTo>
                  <a:pt x="141402" y="1093509"/>
                </a:lnTo>
                <a:lnTo>
                  <a:pt x="1828800" y="1234911"/>
                </a:lnTo>
                <a:lnTo>
                  <a:pt x="2413261" y="923827"/>
                </a:lnTo>
                <a:lnTo>
                  <a:pt x="2658358" y="301658"/>
                </a:lnTo>
                <a:lnTo>
                  <a:pt x="1621410" y="0"/>
                </a:lnTo>
                <a:lnTo>
                  <a:pt x="320511" y="226243"/>
                </a:lnTo>
                <a:close/>
              </a:path>
            </a:pathLst>
          </a:custGeom>
          <a:solidFill>
            <a:srgbClr val="CAD8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និរន្តរភាព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90A04CE-EA48-4710-8E54-E835041E7379}"/>
              </a:ext>
            </a:extLst>
          </p:cNvPr>
          <p:cNvSpPr/>
          <p:nvPr/>
        </p:nvSpPr>
        <p:spPr>
          <a:xfrm>
            <a:off x="6259398" y="3704734"/>
            <a:ext cx="2384981" cy="1593130"/>
          </a:xfrm>
          <a:custGeom>
            <a:avLst/>
            <a:gdLst>
              <a:gd name="connsiteX0" fmla="*/ 461913 w 2384981"/>
              <a:gd name="connsiteY0" fmla="*/ 179109 h 1593130"/>
              <a:gd name="connsiteX1" fmla="*/ 348792 w 2384981"/>
              <a:gd name="connsiteY1" fmla="*/ 565608 h 1593130"/>
              <a:gd name="connsiteX2" fmla="*/ 348792 w 2384981"/>
              <a:gd name="connsiteY2" fmla="*/ 829559 h 1593130"/>
              <a:gd name="connsiteX3" fmla="*/ 0 w 2384981"/>
              <a:gd name="connsiteY3" fmla="*/ 980388 h 1593130"/>
              <a:gd name="connsiteX4" fmla="*/ 9427 w 2384981"/>
              <a:gd name="connsiteY4" fmla="*/ 1470581 h 1593130"/>
              <a:gd name="connsiteX5" fmla="*/ 1593130 w 2384981"/>
              <a:gd name="connsiteY5" fmla="*/ 1593130 h 1593130"/>
              <a:gd name="connsiteX6" fmla="*/ 2205872 w 2384981"/>
              <a:gd name="connsiteY6" fmla="*/ 1470581 h 1593130"/>
              <a:gd name="connsiteX7" fmla="*/ 2384981 w 2384981"/>
              <a:gd name="connsiteY7" fmla="*/ 1112363 h 1593130"/>
              <a:gd name="connsiteX8" fmla="*/ 2205872 w 2384981"/>
              <a:gd name="connsiteY8" fmla="*/ 820132 h 1593130"/>
              <a:gd name="connsiteX9" fmla="*/ 2328421 w 2384981"/>
              <a:gd name="connsiteY9" fmla="*/ 103695 h 1593130"/>
              <a:gd name="connsiteX10" fmla="*/ 1385740 w 2384981"/>
              <a:gd name="connsiteY10" fmla="*/ 0 h 1593130"/>
              <a:gd name="connsiteX11" fmla="*/ 461913 w 2384981"/>
              <a:gd name="connsiteY11" fmla="*/ 179109 h 1593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84981" h="1593130">
                <a:moveTo>
                  <a:pt x="461913" y="179109"/>
                </a:moveTo>
                <a:lnTo>
                  <a:pt x="348792" y="565608"/>
                </a:lnTo>
                <a:lnTo>
                  <a:pt x="348792" y="829559"/>
                </a:lnTo>
                <a:lnTo>
                  <a:pt x="0" y="980388"/>
                </a:lnTo>
                <a:lnTo>
                  <a:pt x="9427" y="1470581"/>
                </a:lnTo>
                <a:lnTo>
                  <a:pt x="1593130" y="1593130"/>
                </a:lnTo>
                <a:lnTo>
                  <a:pt x="2205872" y="1470581"/>
                </a:lnTo>
                <a:lnTo>
                  <a:pt x="2384981" y="1112363"/>
                </a:lnTo>
                <a:lnTo>
                  <a:pt x="2205872" y="820132"/>
                </a:lnTo>
                <a:lnTo>
                  <a:pt x="2328421" y="103695"/>
                </a:lnTo>
                <a:lnTo>
                  <a:pt x="1385740" y="0"/>
                </a:lnTo>
                <a:lnTo>
                  <a:pt x="461913" y="179109"/>
                </a:lnTo>
                <a:close/>
              </a:path>
            </a:pathLst>
          </a:custGeom>
          <a:solidFill>
            <a:srgbClr val="F4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ការទទួលខុសត្រូវសង្គមរបស់</a:t>
            </a:r>
            <a:b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</a:b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សាជីវកម្ម​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2215123-573F-43A5-8BAB-97F35C0B5109}"/>
              </a:ext>
            </a:extLst>
          </p:cNvPr>
          <p:cNvSpPr/>
          <p:nvPr/>
        </p:nvSpPr>
        <p:spPr>
          <a:xfrm>
            <a:off x="10019826" y="3848100"/>
            <a:ext cx="1562574" cy="1143000"/>
          </a:xfrm>
          <a:prstGeom prst="ellipse">
            <a:avLst/>
          </a:prstGeom>
          <a:solidFill>
            <a:srgbClr val="A8B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DaunPenh" panose="01010101010101010101" pitchFamily="2" charset="0"/>
              </a:rPr>
              <a:t>​​​​​​​​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172EA4C-87DE-45CD-A383-EDA7A665C677}"/>
              </a:ext>
            </a:extLst>
          </p:cNvPr>
          <p:cNvSpPr txBox="1"/>
          <p:nvPr/>
        </p:nvSpPr>
        <p:spPr>
          <a:xfrm>
            <a:off x="10146315" y="4083903"/>
            <a:ext cx="13805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មិនបង្ក</a:t>
            </a:r>
            <a:b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</a:b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គ្រោះថ្នាក់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E2B541A-627F-4043-B802-A13DE982A811}"/>
              </a:ext>
            </a:extLst>
          </p:cNvPr>
          <p:cNvSpPr/>
          <p:nvPr/>
        </p:nvSpPr>
        <p:spPr>
          <a:xfrm>
            <a:off x="11302738" y="3337089"/>
            <a:ext cx="1970202" cy="1414020"/>
          </a:xfrm>
          <a:custGeom>
            <a:avLst/>
            <a:gdLst>
              <a:gd name="connsiteX0" fmla="*/ 0 w 1970202"/>
              <a:gd name="connsiteY0" fmla="*/ 292231 h 1414020"/>
              <a:gd name="connsiteX1" fmla="*/ 329938 w 1970202"/>
              <a:gd name="connsiteY1" fmla="*/ 895546 h 1414020"/>
              <a:gd name="connsiteX2" fmla="*/ 716437 w 1970202"/>
              <a:gd name="connsiteY2" fmla="*/ 1329179 h 1414020"/>
              <a:gd name="connsiteX3" fmla="*/ 1706252 w 1970202"/>
              <a:gd name="connsiteY3" fmla="*/ 1414020 h 1414020"/>
              <a:gd name="connsiteX4" fmla="*/ 1970202 w 1970202"/>
              <a:gd name="connsiteY4" fmla="*/ 942680 h 1414020"/>
              <a:gd name="connsiteX5" fmla="*/ 1489435 w 1970202"/>
              <a:gd name="connsiteY5" fmla="*/ 669303 h 1414020"/>
              <a:gd name="connsiteX6" fmla="*/ 1244338 w 1970202"/>
              <a:gd name="connsiteY6" fmla="*/ 235670 h 1414020"/>
              <a:gd name="connsiteX7" fmla="*/ 838986 w 1970202"/>
              <a:gd name="connsiteY7" fmla="*/ 0 h 1414020"/>
              <a:gd name="connsiteX8" fmla="*/ 0 w 1970202"/>
              <a:gd name="connsiteY8" fmla="*/ 292231 h 1414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0202" h="1414020">
                <a:moveTo>
                  <a:pt x="0" y="292231"/>
                </a:moveTo>
                <a:lnTo>
                  <a:pt x="329938" y="895546"/>
                </a:lnTo>
                <a:lnTo>
                  <a:pt x="716437" y="1329179"/>
                </a:lnTo>
                <a:lnTo>
                  <a:pt x="1706252" y="1414020"/>
                </a:lnTo>
                <a:lnTo>
                  <a:pt x="1970202" y="942680"/>
                </a:lnTo>
                <a:lnTo>
                  <a:pt x="1489435" y="669303"/>
                </a:lnTo>
                <a:lnTo>
                  <a:pt x="1244338" y="235670"/>
                </a:lnTo>
                <a:lnTo>
                  <a:pt x="838986" y="0"/>
                </a:lnTo>
                <a:lnTo>
                  <a:pt x="0" y="292231"/>
                </a:lnTo>
                <a:close/>
              </a:path>
            </a:pathLst>
          </a:custGeom>
          <a:solidFill>
            <a:srgbClr val="CAD8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ផលប៉ះពាល់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42A98F9-B855-4E6F-BC1B-78FB0F756BCD}"/>
              </a:ext>
            </a:extLst>
          </p:cNvPr>
          <p:cNvSpPr/>
          <p:nvPr/>
        </p:nvSpPr>
        <p:spPr>
          <a:xfrm>
            <a:off x="12865312" y="2933700"/>
            <a:ext cx="1460288" cy="1150203"/>
          </a:xfrm>
          <a:prstGeom prst="ellipse">
            <a:avLst/>
          </a:prstGeom>
          <a:solidFill>
            <a:srgbClr val="A8B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ធ្វើអំពើល្អ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7D2F8BC-DCBA-4D38-B9C0-EF5E69E41D84}"/>
              </a:ext>
            </a:extLst>
          </p:cNvPr>
          <p:cNvSpPr/>
          <p:nvPr/>
        </p:nvSpPr>
        <p:spPr>
          <a:xfrm>
            <a:off x="10548594" y="7079530"/>
            <a:ext cx="2545237" cy="1329179"/>
          </a:xfrm>
          <a:custGeom>
            <a:avLst/>
            <a:gdLst>
              <a:gd name="connsiteX0" fmla="*/ 0 w 2545237"/>
              <a:gd name="connsiteY0" fmla="*/ 245097 h 1329179"/>
              <a:gd name="connsiteX1" fmla="*/ 320511 w 2545237"/>
              <a:gd name="connsiteY1" fmla="*/ 65988 h 1329179"/>
              <a:gd name="connsiteX2" fmla="*/ 876693 w 2545237"/>
              <a:gd name="connsiteY2" fmla="*/ 113122 h 1329179"/>
              <a:gd name="connsiteX3" fmla="*/ 1442301 w 2545237"/>
              <a:gd name="connsiteY3" fmla="*/ 0 h 1329179"/>
              <a:gd name="connsiteX4" fmla="*/ 895546 w 2545237"/>
              <a:gd name="connsiteY4" fmla="*/ 84841 h 1329179"/>
              <a:gd name="connsiteX5" fmla="*/ 2111604 w 2545237"/>
              <a:gd name="connsiteY5" fmla="*/ 122548 h 1329179"/>
              <a:gd name="connsiteX6" fmla="*/ 2545237 w 2545237"/>
              <a:gd name="connsiteY6" fmla="*/ 527901 h 1329179"/>
              <a:gd name="connsiteX7" fmla="*/ 2309567 w 2545237"/>
              <a:gd name="connsiteY7" fmla="*/ 1121790 h 1329179"/>
              <a:gd name="connsiteX8" fmla="*/ 1489435 w 2545237"/>
              <a:gd name="connsiteY8" fmla="*/ 1329179 h 1329179"/>
              <a:gd name="connsiteX9" fmla="*/ 471340 w 2545237"/>
              <a:gd name="connsiteY9" fmla="*/ 1253765 h 1329179"/>
              <a:gd name="connsiteX10" fmla="*/ 188536 w 2545237"/>
              <a:gd name="connsiteY10" fmla="*/ 857839 h 1329179"/>
              <a:gd name="connsiteX11" fmla="*/ 235670 w 2545237"/>
              <a:gd name="connsiteY11" fmla="*/ 103695 h 1329179"/>
              <a:gd name="connsiteX12" fmla="*/ 348792 w 2545237"/>
              <a:gd name="connsiteY12" fmla="*/ 131975 h 132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45237" h="1329179">
                <a:moveTo>
                  <a:pt x="0" y="245097"/>
                </a:moveTo>
                <a:lnTo>
                  <a:pt x="320511" y="65988"/>
                </a:lnTo>
                <a:lnTo>
                  <a:pt x="876693" y="113122"/>
                </a:lnTo>
                <a:lnTo>
                  <a:pt x="1442301" y="0"/>
                </a:lnTo>
                <a:lnTo>
                  <a:pt x="895546" y="84841"/>
                </a:lnTo>
                <a:lnTo>
                  <a:pt x="2111604" y="122548"/>
                </a:lnTo>
                <a:lnTo>
                  <a:pt x="2545237" y="527901"/>
                </a:lnTo>
                <a:lnTo>
                  <a:pt x="2309567" y="1121790"/>
                </a:lnTo>
                <a:lnTo>
                  <a:pt x="1489435" y="1329179"/>
                </a:lnTo>
                <a:lnTo>
                  <a:pt x="471340" y="1253765"/>
                </a:lnTo>
                <a:lnTo>
                  <a:pt x="188536" y="857839"/>
                </a:lnTo>
                <a:lnTo>
                  <a:pt x="235670" y="103695"/>
                </a:lnTo>
                <a:lnTo>
                  <a:pt x="348792" y="131975"/>
                </a:lnTo>
              </a:path>
            </a:pathLst>
          </a:custGeom>
          <a:solidFill>
            <a:srgbClr val="445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សកម្មភាពអាជីវកម្មប្រកបដោយការទទួលខុសត្រូវ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C0E1B6AD-78E3-4E7B-A40A-5115C4E0091C}"/>
              </a:ext>
            </a:extLst>
          </p:cNvPr>
          <p:cNvSpPr/>
          <p:nvPr/>
        </p:nvSpPr>
        <p:spPr>
          <a:xfrm>
            <a:off x="3391212" y="6414940"/>
            <a:ext cx="1300899" cy="1159497"/>
          </a:xfrm>
          <a:custGeom>
            <a:avLst/>
            <a:gdLst>
              <a:gd name="connsiteX0" fmla="*/ 94268 w 1300899"/>
              <a:gd name="connsiteY0" fmla="*/ 141402 h 1159497"/>
              <a:gd name="connsiteX1" fmla="*/ 0 w 1300899"/>
              <a:gd name="connsiteY1" fmla="*/ 612743 h 1159497"/>
              <a:gd name="connsiteX2" fmla="*/ 207389 w 1300899"/>
              <a:gd name="connsiteY2" fmla="*/ 1112363 h 1159497"/>
              <a:gd name="connsiteX3" fmla="*/ 754144 w 1300899"/>
              <a:gd name="connsiteY3" fmla="*/ 1159497 h 1159497"/>
              <a:gd name="connsiteX4" fmla="*/ 1008668 w 1300899"/>
              <a:gd name="connsiteY4" fmla="*/ 895547 h 1159497"/>
              <a:gd name="connsiteX5" fmla="*/ 1244338 w 1300899"/>
              <a:gd name="connsiteY5" fmla="*/ 678730 h 1159497"/>
              <a:gd name="connsiteX6" fmla="*/ 1300899 w 1300899"/>
              <a:gd name="connsiteY6" fmla="*/ 537328 h 1159497"/>
              <a:gd name="connsiteX7" fmla="*/ 1121789 w 1300899"/>
              <a:gd name="connsiteY7" fmla="*/ 197963 h 1159497"/>
              <a:gd name="connsiteX8" fmla="*/ 857839 w 1300899"/>
              <a:gd name="connsiteY8" fmla="*/ 0 h 1159497"/>
              <a:gd name="connsiteX9" fmla="*/ 94268 w 1300899"/>
              <a:gd name="connsiteY9" fmla="*/ 141402 h 1159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00899" h="1159497">
                <a:moveTo>
                  <a:pt x="94268" y="141402"/>
                </a:moveTo>
                <a:lnTo>
                  <a:pt x="0" y="612743"/>
                </a:lnTo>
                <a:lnTo>
                  <a:pt x="207389" y="1112363"/>
                </a:lnTo>
                <a:lnTo>
                  <a:pt x="754144" y="1159497"/>
                </a:lnTo>
                <a:lnTo>
                  <a:pt x="1008668" y="895547"/>
                </a:lnTo>
                <a:lnTo>
                  <a:pt x="1244338" y="678730"/>
                </a:lnTo>
                <a:lnTo>
                  <a:pt x="1300899" y="537328"/>
                </a:lnTo>
                <a:lnTo>
                  <a:pt x="1121789" y="197963"/>
                </a:lnTo>
                <a:lnTo>
                  <a:pt x="857839" y="0"/>
                </a:lnTo>
                <a:lnTo>
                  <a:pt x="94268" y="141402"/>
                </a:lnTo>
                <a:close/>
              </a:path>
            </a:pathLst>
          </a:custGeom>
          <a:solidFill>
            <a:srgbClr val="A38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ដៃគូ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A023FD1-4C13-404C-B7DD-77577E7E48AF}"/>
              </a:ext>
            </a:extLst>
          </p:cNvPr>
          <p:cNvSpPr/>
          <p:nvPr/>
        </p:nvSpPr>
        <p:spPr>
          <a:xfrm>
            <a:off x="4883085" y="5938887"/>
            <a:ext cx="1140643" cy="1055802"/>
          </a:xfrm>
          <a:custGeom>
            <a:avLst/>
            <a:gdLst>
              <a:gd name="connsiteX0" fmla="*/ 0 w 1140643"/>
              <a:gd name="connsiteY0" fmla="*/ 254523 h 1055802"/>
              <a:gd name="connsiteX1" fmla="*/ 56560 w 1140643"/>
              <a:gd name="connsiteY1" fmla="*/ 688156 h 1055802"/>
              <a:gd name="connsiteX2" fmla="*/ 263950 w 1140643"/>
              <a:gd name="connsiteY2" fmla="*/ 1055802 h 1055802"/>
              <a:gd name="connsiteX3" fmla="*/ 1140643 w 1140643"/>
              <a:gd name="connsiteY3" fmla="*/ 895546 h 1055802"/>
              <a:gd name="connsiteX4" fmla="*/ 1046375 w 1140643"/>
              <a:gd name="connsiteY4" fmla="*/ 348791 h 1055802"/>
              <a:gd name="connsiteX5" fmla="*/ 1046375 w 1140643"/>
              <a:gd name="connsiteY5" fmla="*/ 150828 h 1055802"/>
              <a:gd name="connsiteX6" fmla="*/ 254523 w 1140643"/>
              <a:gd name="connsiteY6" fmla="*/ 0 h 1055802"/>
              <a:gd name="connsiteX7" fmla="*/ 0 w 1140643"/>
              <a:gd name="connsiteY7" fmla="*/ 254523 h 1055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40643" h="1055802">
                <a:moveTo>
                  <a:pt x="0" y="254523"/>
                </a:moveTo>
                <a:lnTo>
                  <a:pt x="56560" y="688156"/>
                </a:lnTo>
                <a:lnTo>
                  <a:pt x="263950" y="1055802"/>
                </a:lnTo>
                <a:lnTo>
                  <a:pt x="1140643" y="895546"/>
                </a:lnTo>
                <a:lnTo>
                  <a:pt x="1046375" y="348791"/>
                </a:lnTo>
                <a:lnTo>
                  <a:pt x="1046375" y="150828"/>
                </a:lnTo>
                <a:lnTo>
                  <a:pt x="254523" y="0"/>
                </a:lnTo>
                <a:lnTo>
                  <a:pt x="0" y="254523"/>
                </a:lnTo>
                <a:close/>
              </a:path>
            </a:pathLst>
          </a:custGeom>
          <a:solidFill>
            <a:srgbClr val="A389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មនុស្ស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8087729-38C6-4B97-8868-3C460040434D}"/>
              </a:ext>
            </a:extLst>
          </p:cNvPr>
          <p:cNvSpPr/>
          <p:nvPr/>
        </p:nvSpPr>
        <p:spPr>
          <a:xfrm>
            <a:off x="4331888" y="7160607"/>
            <a:ext cx="546008" cy="460489"/>
          </a:xfrm>
          <a:custGeom>
            <a:avLst/>
            <a:gdLst>
              <a:gd name="connsiteX0" fmla="*/ 546008 w 546008"/>
              <a:gd name="connsiteY0" fmla="*/ 177617 h 460489"/>
              <a:gd name="connsiteX1" fmla="*/ 394705 w 546008"/>
              <a:gd name="connsiteY1" fmla="*/ 328921 h 460489"/>
              <a:gd name="connsiteX2" fmla="*/ 187485 w 546008"/>
              <a:gd name="connsiteY2" fmla="*/ 437465 h 460489"/>
              <a:gd name="connsiteX3" fmla="*/ 0 w 546008"/>
              <a:gd name="connsiteY3" fmla="*/ 460489 h 460489"/>
              <a:gd name="connsiteX4" fmla="*/ 75652 w 546008"/>
              <a:gd name="connsiteY4" fmla="*/ 203931 h 460489"/>
              <a:gd name="connsiteX5" fmla="*/ 249980 w 546008"/>
              <a:gd name="connsiteY5" fmla="*/ 0 h 460489"/>
              <a:gd name="connsiteX6" fmla="*/ 407862 w 546008"/>
              <a:gd name="connsiteY6" fmla="*/ 55917 h 460489"/>
              <a:gd name="connsiteX7" fmla="*/ 546008 w 546008"/>
              <a:gd name="connsiteY7" fmla="*/ 177617 h 460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6008" h="460489">
                <a:moveTo>
                  <a:pt x="546008" y="177617"/>
                </a:moveTo>
                <a:lnTo>
                  <a:pt x="394705" y="328921"/>
                </a:lnTo>
                <a:lnTo>
                  <a:pt x="187485" y="437465"/>
                </a:lnTo>
                <a:lnTo>
                  <a:pt x="0" y="460489"/>
                </a:lnTo>
                <a:lnTo>
                  <a:pt x="75652" y="203931"/>
                </a:lnTo>
                <a:lnTo>
                  <a:pt x="249980" y="0"/>
                </a:lnTo>
                <a:lnTo>
                  <a:pt x="407862" y="55917"/>
                </a:lnTo>
                <a:lnTo>
                  <a:pt x="546008" y="177617"/>
                </a:lnTo>
                <a:close/>
              </a:path>
            </a:pathLst>
          </a:custGeom>
          <a:solidFill>
            <a:srgbClr val="977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F0C260D-8D6A-4653-9353-EC74741555D4}"/>
              </a:ext>
            </a:extLst>
          </p:cNvPr>
          <p:cNvSpPr/>
          <p:nvPr/>
        </p:nvSpPr>
        <p:spPr>
          <a:xfrm>
            <a:off x="4604892" y="7294468"/>
            <a:ext cx="803620" cy="356748"/>
          </a:xfrm>
          <a:custGeom>
            <a:avLst/>
            <a:gdLst>
              <a:gd name="connsiteX0" fmla="*/ 266622 w 803620"/>
              <a:gd name="connsiteY0" fmla="*/ 65717 h 356748"/>
              <a:gd name="connsiteX1" fmla="*/ 95758 w 803620"/>
              <a:gd name="connsiteY1" fmla="*/ 212171 h 356748"/>
              <a:gd name="connsiteX2" fmla="*/ 0 w 803620"/>
              <a:gd name="connsiteY2" fmla="*/ 324828 h 356748"/>
              <a:gd name="connsiteX3" fmla="*/ 700351 w 803620"/>
              <a:gd name="connsiteY3" fmla="*/ 356748 h 356748"/>
              <a:gd name="connsiteX4" fmla="*/ 803620 w 803620"/>
              <a:gd name="connsiteY4" fmla="*/ 16899 h 356748"/>
              <a:gd name="connsiteX5" fmla="*/ 589572 w 803620"/>
              <a:gd name="connsiteY5" fmla="*/ 0 h 356748"/>
              <a:gd name="connsiteX6" fmla="*/ 362380 w 803620"/>
              <a:gd name="connsiteY6" fmla="*/ 1878 h 356748"/>
              <a:gd name="connsiteX7" fmla="*/ 266622 w 803620"/>
              <a:gd name="connsiteY7" fmla="*/ 65717 h 356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3620" h="356748">
                <a:moveTo>
                  <a:pt x="266622" y="65717"/>
                </a:moveTo>
                <a:lnTo>
                  <a:pt x="95758" y="212171"/>
                </a:lnTo>
                <a:lnTo>
                  <a:pt x="0" y="324828"/>
                </a:lnTo>
                <a:lnTo>
                  <a:pt x="700351" y="356748"/>
                </a:lnTo>
                <a:lnTo>
                  <a:pt x="803620" y="16899"/>
                </a:lnTo>
                <a:lnTo>
                  <a:pt x="589572" y="0"/>
                </a:lnTo>
                <a:lnTo>
                  <a:pt x="362380" y="1878"/>
                </a:lnTo>
                <a:lnTo>
                  <a:pt x="266622" y="65717"/>
                </a:lnTo>
                <a:close/>
              </a:path>
            </a:pathLst>
          </a:custGeom>
          <a:solidFill>
            <a:srgbClr val="A389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140A2F7-7553-4295-BD6D-BC75728F5796}"/>
              </a:ext>
            </a:extLst>
          </p:cNvPr>
          <p:cNvSpPr/>
          <p:nvPr/>
        </p:nvSpPr>
        <p:spPr>
          <a:xfrm>
            <a:off x="4337538" y="7549662"/>
            <a:ext cx="1266093" cy="875323"/>
          </a:xfrm>
          <a:custGeom>
            <a:avLst/>
            <a:gdLst>
              <a:gd name="connsiteX0" fmla="*/ 476739 w 1266093"/>
              <a:gd name="connsiteY0" fmla="*/ 0 h 875323"/>
              <a:gd name="connsiteX1" fmla="*/ 0 w 1266093"/>
              <a:gd name="connsiteY1" fmla="*/ 218830 h 875323"/>
              <a:gd name="connsiteX2" fmla="*/ 70339 w 1266093"/>
              <a:gd name="connsiteY2" fmla="*/ 726830 h 875323"/>
              <a:gd name="connsiteX3" fmla="*/ 406400 w 1266093"/>
              <a:gd name="connsiteY3" fmla="*/ 875323 h 875323"/>
              <a:gd name="connsiteX4" fmla="*/ 1039447 w 1266093"/>
              <a:gd name="connsiteY4" fmla="*/ 773723 h 875323"/>
              <a:gd name="connsiteX5" fmla="*/ 1266093 w 1266093"/>
              <a:gd name="connsiteY5" fmla="*/ 437661 h 875323"/>
              <a:gd name="connsiteX6" fmla="*/ 1016000 w 1266093"/>
              <a:gd name="connsiteY6" fmla="*/ 31261 h 875323"/>
              <a:gd name="connsiteX7" fmla="*/ 476739 w 1266093"/>
              <a:gd name="connsiteY7" fmla="*/ 0 h 87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6093" h="875323">
                <a:moveTo>
                  <a:pt x="476739" y="0"/>
                </a:moveTo>
                <a:lnTo>
                  <a:pt x="0" y="218830"/>
                </a:lnTo>
                <a:lnTo>
                  <a:pt x="70339" y="726830"/>
                </a:lnTo>
                <a:lnTo>
                  <a:pt x="406400" y="875323"/>
                </a:lnTo>
                <a:lnTo>
                  <a:pt x="1039447" y="773723"/>
                </a:lnTo>
                <a:lnTo>
                  <a:pt x="1266093" y="437661"/>
                </a:lnTo>
                <a:lnTo>
                  <a:pt x="1016000" y="31261"/>
                </a:lnTo>
                <a:lnTo>
                  <a:pt x="476739" y="0"/>
                </a:lnTo>
                <a:close/>
              </a:path>
            </a:pathLst>
          </a:custGeom>
          <a:solidFill>
            <a:srgbClr val="A38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ចំណេញ/</a:t>
            </a: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វិបុលភាព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25E4C929-9DFD-4411-8A14-423752778837}"/>
              </a:ext>
            </a:extLst>
          </p:cNvPr>
          <p:cNvSpPr/>
          <p:nvPr/>
        </p:nvSpPr>
        <p:spPr>
          <a:xfrm>
            <a:off x="5791200" y="7338646"/>
            <a:ext cx="1281723" cy="554892"/>
          </a:xfrm>
          <a:custGeom>
            <a:avLst/>
            <a:gdLst>
              <a:gd name="connsiteX0" fmla="*/ 0 w 1281723"/>
              <a:gd name="connsiteY0" fmla="*/ 15631 h 554892"/>
              <a:gd name="connsiteX1" fmla="*/ 46892 w 1281723"/>
              <a:gd name="connsiteY1" fmla="*/ 508000 h 554892"/>
              <a:gd name="connsiteX2" fmla="*/ 1117600 w 1281723"/>
              <a:gd name="connsiteY2" fmla="*/ 554892 h 554892"/>
              <a:gd name="connsiteX3" fmla="*/ 1281723 w 1281723"/>
              <a:gd name="connsiteY3" fmla="*/ 171939 h 554892"/>
              <a:gd name="connsiteX4" fmla="*/ 828431 w 1281723"/>
              <a:gd name="connsiteY4" fmla="*/ 0 h 554892"/>
              <a:gd name="connsiteX5" fmla="*/ 0 w 1281723"/>
              <a:gd name="connsiteY5" fmla="*/ 15631 h 554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81723" h="554892">
                <a:moveTo>
                  <a:pt x="0" y="15631"/>
                </a:moveTo>
                <a:lnTo>
                  <a:pt x="46892" y="508000"/>
                </a:lnTo>
                <a:lnTo>
                  <a:pt x="1117600" y="554892"/>
                </a:lnTo>
                <a:lnTo>
                  <a:pt x="1281723" y="171939"/>
                </a:lnTo>
                <a:lnTo>
                  <a:pt x="828431" y="0"/>
                </a:lnTo>
                <a:lnTo>
                  <a:pt x="0" y="15631"/>
                </a:lnTo>
                <a:close/>
              </a:path>
            </a:pathLst>
          </a:custGeom>
          <a:solidFill>
            <a:srgbClr val="A389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ភពផែនដី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1DD5A636-4966-4D73-B3BB-F17DEE9908BD}"/>
              </a:ext>
            </a:extLst>
          </p:cNvPr>
          <p:cNvSpPr/>
          <p:nvPr/>
        </p:nvSpPr>
        <p:spPr>
          <a:xfrm>
            <a:off x="6330462" y="6299200"/>
            <a:ext cx="1109784" cy="508000"/>
          </a:xfrm>
          <a:custGeom>
            <a:avLst/>
            <a:gdLst>
              <a:gd name="connsiteX0" fmla="*/ 39076 w 1109784"/>
              <a:gd name="connsiteY0" fmla="*/ 0 h 508000"/>
              <a:gd name="connsiteX1" fmla="*/ 0 w 1109784"/>
              <a:gd name="connsiteY1" fmla="*/ 468923 h 508000"/>
              <a:gd name="connsiteX2" fmla="*/ 1101969 w 1109784"/>
              <a:gd name="connsiteY2" fmla="*/ 508000 h 508000"/>
              <a:gd name="connsiteX3" fmla="*/ 1109784 w 1109784"/>
              <a:gd name="connsiteY3" fmla="*/ 70338 h 508000"/>
              <a:gd name="connsiteX4" fmla="*/ 39076 w 1109784"/>
              <a:gd name="connsiteY4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9784" h="508000">
                <a:moveTo>
                  <a:pt x="39076" y="0"/>
                </a:moveTo>
                <a:lnTo>
                  <a:pt x="0" y="468923"/>
                </a:lnTo>
                <a:lnTo>
                  <a:pt x="1101969" y="508000"/>
                </a:lnTo>
                <a:lnTo>
                  <a:pt x="1109784" y="70338"/>
                </a:lnTo>
                <a:lnTo>
                  <a:pt x="39076" y="0"/>
                </a:lnTo>
                <a:close/>
              </a:path>
            </a:pathLst>
          </a:custGeom>
          <a:solidFill>
            <a:srgbClr val="A38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សន្តិភាព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437857" y="277192"/>
            <a:ext cx="2403574" cy="2403574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4" name="Freeform 4"/>
          <p:cNvSpPr/>
          <p:nvPr/>
        </p:nvSpPr>
        <p:spPr>
          <a:xfrm>
            <a:off x="1028700" y="6245089"/>
            <a:ext cx="5298660" cy="3662079"/>
          </a:xfrm>
          <a:custGeom>
            <a:avLst/>
            <a:gdLst/>
            <a:ahLst/>
            <a:cxnLst/>
            <a:rect l="l" t="t" r="r" b="b"/>
            <a:pathLst>
              <a:path w="5298660" h="3662079">
                <a:moveTo>
                  <a:pt x="0" y="0"/>
                </a:moveTo>
                <a:lnTo>
                  <a:pt x="5298660" y="0"/>
                </a:lnTo>
                <a:lnTo>
                  <a:pt x="5298660" y="3662079"/>
                </a:lnTo>
                <a:lnTo>
                  <a:pt x="0" y="366207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8253" b="-3358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7647167" y="2082323"/>
            <a:ext cx="5910317" cy="3662079"/>
          </a:xfrm>
          <a:custGeom>
            <a:avLst/>
            <a:gdLst/>
            <a:ahLst/>
            <a:cxnLst/>
            <a:rect l="l" t="t" r="r" b="b"/>
            <a:pathLst>
              <a:path w="5910317" h="3662079">
                <a:moveTo>
                  <a:pt x="0" y="0"/>
                </a:moveTo>
                <a:lnTo>
                  <a:pt x="5910317" y="0"/>
                </a:lnTo>
                <a:lnTo>
                  <a:pt x="5910317" y="3662079"/>
                </a:lnTo>
                <a:lnTo>
                  <a:pt x="0" y="366207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>
            <a:off x="12329886" y="6245089"/>
            <a:ext cx="5187945" cy="3662079"/>
          </a:xfrm>
          <a:custGeom>
            <a:avLst/>
            <a:gdLst/>
            <a:ahLst/>
            <a:cxnLst/>
            <a:rect l="l" t="t" r="r" b="b"/>
            <a:pathLst>
              <a:path w="5187945" h="3662079">
                <a:moveTo>
                  <a:pt x="0" y="0"/>
                </a:moveTo>
                <a:lnTo>
                  <a:pt x="5187945" y="0"/>
                </a:lnTo>
                <a:lnTo>
                  <a:pt x="5187945" y="3662079"/>
                </a:lnTo>
                <a:lnTo>
                  <a:pt x="0" y="366207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/>
          <p:nvPr/>
        </p:nvSpPr>
        <p:spPr>
          <a:xfrm>
            <a:off x="6877042" y="6245089"/>
            <a:ext cx="4937404" cy="3662079"/>
          </a:xfrm>
          <a:custGeom>
            <a:avLst/>
            <a:gdLst/>
            <a:ahLst/>
            <a:cxnLst/>
            <a:rect l="l" t="t" r="r" b="b"/>
            <a:pathLst>
              <a:path w="4937404" h="3662079">
                <a:moveTo>
                  <a:pt x="0" y="0"/>
                </a:moveTo>
                <a:lnTo>
                  <a:pt x="4937405" y="0"/>
                </a:lnTo>
                <a:lnTo>
                  <a:pt x="4937405" y="3662079"/>
                </a:lnTo>
                <a:lnTo>
                  <a:pt x="0" y="366207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Freeform 8"/>
          <p:cNvSpPr/>
          <p:nvPr/>
        </p:nvSpPr>
        <p:spPr>
          <a:xfrm>
            <a:off x="1028700" y="2082323"/>
            <a:ext cx="6103465" cy="3662079"/>
          </a:xfrm>
          <a:custGeom>
            <a:avLst/>
            <a:gdLst/>
            <a:ahLst/>
            <a:cxnLst/>
            <a:rect l="l" t="t" r="r" b="b"/>
            <a:pathLst>
              <a:path w="6103465" h="3662079">
                <a:moveTo>
                  <a:pt x="0" y="0"/>
                </a:moveTo>
                <a:lnTo>
                  <a:pt x="6103465" y="0"/>
                </a:lnTo>
                <a:lnTo>
                  <a:pt x="6103465" y="3662079"/>
                </a:lnTo>
                <a:lnTo>
                  <a:pt x="0" y="366207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9" name="TextBox 9"/>
          <p:cNvSpPr txBox="1"/>
          <p:nvPr/>
        </p:nvSpPr>
        <p:spPr>
          <a:xfrm>
            <a:off x="762000" y="439299"/>
            <a:ext cx="14991287" cy="1169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25"/>
              </a:lnSpc>
            </a:pPr>
            <a:r>
              <a:rPr lang="en-US" sz="4800" dirty="0">
                <a:solidFill>
                  <a:srgbClr val="FFC000"/>
                </a:solidFill>
                <a:latin typeface="Graphik Bold" panose="020B0604020202020204" charset="0"/>
                <a:cs typeface="Graphik Bold" panose="020B0604020202020204" charset="0"/>
              </a:rPr>
              <a:t>HREDD</a:t>
            </a:r>
            <a:r>
              <a:rPr lang="en-US" sz="4800" dirty="0">
                <a:solidFill>
                  <a:srgbClr val="FFC000"/>
                </a:solidFill>
                <a:latin typeface="Hanuman" panose="02020502060506020304" pitchFamily="18" charset="0"/>
                <a:cs typeface="Khmer OS Muol Light" panose="02000500000000020004" pitchFamily="2" charset="0"/>
              </a:rPr>
              <a:t> </a:t>
            </a:r>
            <a:r>
              <a:rPr lang="km-KH" sz="4800" dirty="0">
                <a:solidFill>
                  <a:srgbClr val="FFC000"/>
                </a:solidFill>
                <a:latin typeface="Hanuman" panose="02020502060506020304" pitchFamily="18" charset="0"/>
                <a:cs typeface="Khmer OS Muol Light" panose="02000500000000020004" pitchFamily="2" charset="0"/>
              </a:rPr>
              <a:t>៖ </a:t>
            </a:r>
            <a:r>
              <a:rPr lang="km-KH" sz="4800" dirty="0">
                <a:solidFill>
                  <a:schemeClr val="bg1"/>
                </a:solidFill>
                <a:latin typeface="Hanuman" panose="02020502060506020304" pitchFamily="18" charset="0"/>
                <a:cs typeface="Khmer OS Muol Light" panose="02000500000000020004" pitchFamily="2" charset="0"/>
              </a:rPr>
              <a:t>លទ្ធផលនៃពាណិជ្ជកម្មអន្តរជាតិ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437857" y="277192"/>
            <a:ext cx="2403574" cy="2403574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4" name="Freeform 4"/>
          <p:cNvSpPr/>
          <p:nvPr/>
        </p:nvSpPr>
        <p:spPr>
          <a:xfrm>
            <a:off x="1514175" y="3086714"/>
            <a:ext cx="5683779" cy="5676675"/>
          </a:xfrm>
          <a:custGeom>
            <a:avLst/>
            <a:gdLst/>
            <a:ahLst/>
            <a:cxnLst/>
            <a:rect l="l" t="t" r="r" b="b"/>
            <a:pathLst>
              <a:path w="5683779" h="5676675">
                <a:moveTo>
                  <a:pt x="0" y="0"/>
                </a:moveTo>
                <a:lnTo>
                  <a:pt x="5683780" y="0"/>
                </a:lnTo>
                <a:lnTo>
                  <a:pt x="5683780" y="5676675"/>
                </a:lnTo>
                <a:lnTo>
                  <a:pt x="0" y="56766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2092872" y="2680765"/>
            <a:ext cx="4526386" cy="5528410"/>
          </a:xfrm>
          <a:custGeom>
            <a:avLst/>
            <a:gdLst/>
            <a:ahLst/>
            <a:cxnLst/>
            <a:rect l="l" t="t" r="r" b="b"/>
            <a:pathLst>
              <a:path w="4526386" h="5528410">
                <a:moveTo>
                  <a:pt x="0" y="0"/>
                </a:moveTo>
                <a:lnTo>
                  <a:pt x="4526386" y="0"/>
                </a:lnTo>
                <a:lnTo>
                  <a:pt x="4526386" y="5528411"/>
                </a:lnTo>
                <a:lnTo>
                  <a:pt x="0" y="552841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>
            <a:off x="11090045" y="3865890"/>
            <a:ext cx="2028113" cy="1741642"/>
          </a:xfrm>
          <a:custGeom>
            <a:avLst/>
            <a:gdLst/>
            <a:ahLst/>
            <a:cxnLst/>
            <a:rect l="l" t="t" r="r" b="b"/>
            <a:pathLst>
              <a:path w="2028113" h="1741642">
                <a:moveTo>
                  <a:pt x="0" y="0"/>
                </a:moveTo>
                <a:lnTo>
                  <a:pt x="2028113" y="0"/>
                </a:lnTo>
                <a:lnTo>
                  <a:pt x="2028113" y="1741643"/>
                </a:lnTo>
                <a:lnTo>
                  <a:pt x="0" y="174164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/>
          <p:nvPr/>
        </p:nvSpPr>
        <p:spPr>
          <a:xfrm>
            <a:off x="15437857" y="5090323"/>
            <a:ext cx="1078146" cy="1228657"/>
          </a:xfrm>
          <a:custGeom>
            <a:avLst/>
            <a:gdLst/>
            <a:ahLst/>
            <a:cxnLst/>
            <a:rect l="l" t="t" r="r" b="b"/>
            <a:pathLst>
              <a:path w="1078146" h="1228657">
                <a:moveTo>
                  <a:pt x="0" y="0"/>
                </a:moveTo>
                <a:lnTo>
                  <a:pt x="1078146" y="0"/>
                </a:lnTo>
                <a:lnTo>
                  <a:pt x="1078146" y="1228657"/>
                </a:lnTo>
                <a:lnTo>
                  <a:pt x="0" y="122865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Freeform 8"/>
          <p:cNvSpPr/>
          <p:nvPr/>
        </p:nvSpPr>
        <p:spPr>
          <a:xfrm>
            <a:off x="13769445" y="3649624"/>
            <a:ext cx="2870198" cy="1087088"/>
          </a:xfrm>
          <a:custGeom>
            <a:avLst/>
            <a:gdLst/>
            <a:ahLst/>
            <a:cxnLst/>
            <a:rect l="l" t="t" r="r" b="b"/>
            <a:pathLst>
              <a:path w="2870198" h="1087088">
                <a:moveTo>
                  <a:pt x="0" y="0"/>
                </a:moveTo>
                <a:lnTo>
                  <a:pt x="2870199" y="0"/>
                </a:lnTo>
                <a:lnTo>
                  <a:pt x="2870199" y="1087088"/>
                </a:lnTo>
                <a:lnTo>
                  <a:pt x="0" y="108708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9" name="Freeform 9"/>
          <p:cNvSpPr/>
          <p:nvPr/>
        </p:nvSpPr>
        <p:spPr>
          <a:xfrm>
            <a:off x="10633627" y="6318980"/>
            <a:ext cx="2106231" cy="1355886"/>
          </a:xfrm>
          <a:custGeom>
            <a:avLst/>
            <a:gdLst/>
            <a:ahLst/>
            <a:cxnLst/>
            <a:rect l="l" t="t" r="r" b="b"/>
            <a:pathLst>
              <a:path w="2106231" h="1355886">
                <a:moveTo>
                  <a:pt x="0" y="0"/>
                </a:moveTo>
                <a:lnTo>
                  <a:pt x="2106231" y="0"/>
                </a:lnTo>
                <a:lnTo>
                  <a:pt x="2106231" y="1355887"/>
                </a:lnTo>
                <a:lnTo>
                  <a:pt x="0" y="135588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0" name="Freeform 10"/>
          <p:cNvSpPr/>
          <p:nvPr/>
        </p:nvSpPr>
        <p:spPr>
          <a:xfrm>
            <a:off x="13168483" y="6671405"/>
            <a:ext cx="2910184" cy="2451830"/>
          </a:xfrm>
          <a:custGeom>
            <a:avLst/>
            <a:gdLst/>
            <a:ahLst/>
            <a:cxnLst/>
            <a:rect l="l" t="t" r="r" b="b"/>
            <a:pathLst>
              <a:path w="2910184" h="2451830">
                <a:moveTo>
                  <a:pt x="0" y="0"/>
                </a:moveTo>
                <a:lnTo>
                  <a:pt x="2910184" y="0"/>
                </a:lnTo>
                <a:lnTo>
                  <a:pt x="2910184" y="2451830"/>
                </a:lnTo>
                <a:lnTo>
                  <a:pt x="0" y="245183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1" name="AutoShape 11"/>
          <p:cNvSpPr/>
          <p:nvPr/>
        </p:nvSpPr>
        <p:spPr>
          <a:xfrm>
            <a:off x="8169505" y="5248275"/>
            <a:ext cx="1948990" cy="0"/>
          </a:xfrm>
          <a:prstGeom prst="line">
            <a:avLst/>
          </a:prstGeom>
          <a:ln w="209550" cap="flat">
            <a:solidFill>
              <a:srgbClr val="EF4A4A"/>
            </a:solidFill>
            <a:prstDash val="solid"/>
            <a:headEnd type="arrow" w="med" len="sm"/>
            <a:tailEnd type="arrow" w="med" len="sm"/>
          </a:ln>
        </p:spPr>
        <p:txBody>
          <a:bodyPr/>
          <a:lstStyle/>
          <a:p>
            <a:endParaRPr lang="nl-NL"/>
          </a:p>
        </p:txBody>
      </p:sp>
      <p:sp>
        <p:nvSpPr>
          <p:cNvPr id="12" name="Freeform 12"/>
          <p:cNvSpPr/>
          <p:nvPr/>
        </p:nvSpPr>
        <p:spPr>
          <a:xfrm>
            <a:off x="12889645" y="4814830"/>
            <a:ext cx="2207924" cy="1934694"/>
          </a:xfrm>
          <a:custGeom>
            <a:avLst/>
            <a:gdLst/>
            <a:ahLst/>
            <a:cxnLst/>
            <a:rect l="l" t="t" r="r" b="b"/>
            <a:pathLst>
              <a:path w="2207924" h="1934694">
                <a:moveTo>
                  <a:pt x="0" y="0"/>
                </a:moveTo>
                <a:lnTo>
                  <a:pt x="2207925" y="0"/>
                </a:lnTo>
                <a:lnTo>
                  <a:pt x="2207925" y="1934693"/>
                </a:lnTo>
                <a:lnTo>
                  <a:pt x="0" y="1934693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3" name="TextBox 13"/>
          <p:cNvSpPr txBox="1"/>
          <p:nvPr/>
        </p:nvSpPr>
        <p:spPr>
          <a:xfrm>
            <a:off x="1648356" y="980599"/>
            <a:ext cx="14991287" cy="11926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25"/>
              </a:lnSpc>
            </a:pPr>
            <a:r>
              <a:rPr lang="en-US" sz="6000" dirty="0">
                <a:solidFill>
                  <a:srgbClr val="FFC000"/>
                </a:solidFill>
                <a:latin typeface="Graphik Bold" panose="020B0604020202020204" charset="0"/>
                <a:cs typeface="Graphik Bold" panose="020B0604020202020204" charset="0"/>
              </a:rPr>
              <a:t>HREDD</a:t>
            </a:r>
            <a:r>
              <a:rPr lang="en-US" sz="6000" dirty="0">
                <a:solidFill>
                  <a:srgbClr val="FFC000"/>
                </a:solidFill>
                <a:latin typeface="Hanuman" panose="02020502060506020304" pitchFamily="18" charset="0"/>
                <a:cs typeface="Khmer OS Muol Light" panose="02000500000000020004" pitchFamily="2" charset="0"/>
              </a:rPr>
              <a:t> </a:t>
            </a:r>
            <a:r>
              <a:rPr lang="km-KH" sz="6000" dirty="0">
                <a:solidFill>
                  <a:srgbClr val="FFC000"/>
                </a:solidFill>
                <a:latin typeface="Hanuman" panose="02020502060506020304" pitchFamily="18" charset="0"/>
                <a:cs typeface="Khmer OS Muol Light" panose="02000500000000020004" pitchFamily="2" charset="0"/>
              </a:rPr>
              <a:t>៖ </a:t>
            </a:r>
            <a:r>
              <a:rPr lang="km-KH" sz="6000" dirty="0">
                <a:solidFill>
                  <a:schemeClr val="bg1"/>
                </a:solidFill>
                <a:latin typeface="Hanuman" panose="02020502060506020304" pitchFamily="18" charset="0"/>
                <a:cs typeface="Khmer OS Muol Light" panose="02000500000000020004" pitchFamily="2" charset="0"/>
              </a:rPr>
              <a:t>អាជីវកម្ម និងប្រព័ន្ធច្បាប់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Khmer OS Battambang"/>
        <a:ea typeface=""/>
        <a:cs typeface=""/>
      </a:majorFont>
      <a:minorFont>
        <a:latin typeface="Khmer OS Battamban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18425</Words>
  <Application>Microsoft Office PowerPoint</Application>
  <PresentationFormat>Aangepast</PresentationFormat>
  <Paragraphs>666</Paragraphs>
  <Slides>39</Slides>
  <Notes>38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10</vt:i4>
      </vt:variant>
      <vt:variant>
        <vt:lpstr>Thema</vt:lpstr>
      </vt:variant>
      <vt:variant>
        <vt:i4>2</vt:i4>
      </vt:variant>
      <vt:variant>
        <vt:lpstr>Diatitels</vt:lpstr>
      </vt:variant>
      <vt:variant>
        <vt:i4>39</vt:i4>
      </vt:variant>
    </vt:vector>
  </HeadingPairs>
  <TitlesOfParts>
    <vt:vector size="51" baseType="lpstr">
      <vt:lpstr>Hanuman</vt:lpstr>
      <vt:lpstr>Arial</vt:lpstr>
      <vt:lpstr>Symbol</vt:lpstr>
      <vt:lpstr>Graphik</vt:lpstr>
      <vt:lpstr>Cambria</vt:lpstr>
      <vt:lpstr>Khmer OS Battambang</vt:lpstr>
      <vt:lpstr>Graphik Bold</vt:lpstr>
      <vt:lpstr>Calibri</vt:lpstr>
      <vt:lpstr>Khmer OS Muol Light</vt:lpstr>
      <vt:lpstr>Times New Roman</vt:lpstr>
      <vt:lpstr>Office Theme</vt:lpstr>
      <vt:lpstr>1_Office Theme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4. National level workshop</dc:title>
  <dc:creator>MSI</dc:creator>
  <cp:lastModifiedBy>Margot Offerijns</cp:lastModifiedBy>
  <cp:revision>40</cp:revision>
  <dcterms:created xsi:type="dcterms:W3CDTF">2006-08-16T00:00:00Z</dcterms:created>
  <dcterms:modified xsi:type="dcterms:W3CDTF">2024-11-01T14:34:50Z</dcterms:modified>
  <dc:identifier>DAGEdD2HlW8</dc:identifier>
</cp:coreProperties>
</file>