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9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8288000" cy="10287000"/>
  <p:notesSz cx="6858000" cy="9144000"/>
  <p:embeddedFontLst>
    <p:embeddedFont>
      <p:font typeface="Graphik" panose="020B0604020202020204" charset="0"/>
      <p:regular r:id="rId13"/>
    </p:embeddedFont>
    <p:embeddedFont>
      <p:font typeface="Graphik Bold" panose="020B0803030202060203" pitchFamily="34" charset="0"/>
      <p:regular r:id="rId14"/>
      <p:bold r:id="rId15"/>
      <p:boldItalic r:id="rId16"/>
    </p:embeddedFont>
    <p:embeddedFont>
      <p:font typeface="Khmer OS Battambang" panose="020B0604020202020204" charset="0"/>
      <p:regular r:id="rId17"/>
      <p:bold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6323" autoAdjust="0"/>
  </p:normalViewPr>
  <p:slideViewPr>
    <p:cSldViewPr>
      <p:cViewPr varScale="1">
        <p:scale>
          <a:sx n="58" d="100"/>
          <a:sy n="58" d="100"/>
        </p:scale>
        <p:origin x="494" y="1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01.11.2024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‹nr.›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km-KH" b="1" baseline="0" dirty="0">
                <a:cs typeface="Khmer OS Battambang" panose="02000500000000020004" pitchFamily="2" charset="0"/>
              </a:rPr>
              <a:t>អ្វីដែលត្រូវធ្វើ៖</a:t>
            </a:r>
            <a:endParaRPr lang="en-US" b="1" baseline="0" dirty="0">
              <a:cs typeface="Khmer OS Battambang" panose="02000500000000020004" pitchFamily="2" charset="0"/>
            </a:endParaRPr>
          </a:p>
          <a:p>
            <a:r>
              <a:rPr lang="km-KH" baseline="0" dirty="0">
                <a:cs typeface="Khmer OS Battambang" panose="02000500000000020004" pitchFamily="2" charset="0"/>
              </a:rPr>
              <a:t>ជាការល្អគួរចែករំលែកថា នេះជាពេលវេលាដែលអ្នកអាចផ្ដល់ឱ្យ ហើយអ្នកនឹងប្រកាន់ខ្ជាប់តាមពេលវេលាកំណត់សម្រាប់ការចាប់ផ្ដើម និងការបញ្ចប់ការពិភាក្សា ព្រមទាំងម៉ោងពេលសម្រាប់ការសម្រាក ប៉ុន្តែមានពេលខ្លះទៀត ដែលយើងអាចបត់បែនពេលវេលាបាន។ សូមកុំភ្លេចកែសម្រួលម៉ោងឱ្យស្របទៅតាមម៉ោងសម្រាក/អាហារថ្ងៃត្រង់ និងម៉ោងធ្វើការប្រចាំថ្ងៃសម្រាប់អ្នកនៅក្នុងស្រុក! ​</a:t>
            </a:r>
            <a:endParaRPr lang="en-US" baseline="0" dirty="0">
              <a:cs typeface="Khmer OS Battambang" panose="02000500000000020004" pitchFamily="2" charset="0"/>
            </a:endParaRPr>
          </a:p>
          <a:p>
            <a:endParaRPr lang="en-US" baseline="0" dirty="0">
              <a:cs typeface="Khmer OS Battambang" panose="02000500000000020004" pitchFamily="2" charset="0"/>
            </a:endParaRPr>
          </a:p>
          <a:p>
            <a:r>
              <a:rPr lang="km-KH" b="1" baseline="0" dirty="0">
                <a:cs typeface="Khmer OS Battambang" panose="02000500000000020004" pitchFamily="2" charset="0"/>
              </a:rPr>
              <a:t>តើត្រូវការអ្វីខ្លះ៖</a:t>
            </a:r>
            <a:endParaRPr lang="en-US" b="1" baseline="0" dirty="0">
              <a:cs typeface="Khmer OS Battambang" panose="02000500000000020004" pitchFamily="2" charset="0"/>
            </a:endParaRPr>
          </a:p>
          <a:p>
            <a:r>
              <a:rPr lang="en-US" baseline="0" dirty="0">
                <a:cs typeface="Khmer OS Battambang" panose="02000500000000020004" pitchFamily="2" charset="0"/>
              </a:rPr>
              <a:t>-</a:t>
            </a:r>
            <a:r>
              <a:rPr lang="km-KH" b="0" baseline="0" dirty="0">
                <a:cs typeface="Khmer OS Battambang" panose="02000500000000020004" pitchFamily="2" charset="0"/>
              </a:rPr>
              <a:t> </a:t>
            </a:r>
            <a:r>
              <a:rPr lang="km-KH" b="1" baseline="0" dirty="0">
                <a:cs typeface="Khmer OS Battambang" panose="02000500000000020004" pitchFamily="2" charset="0"/>
              </a:rPr>
              <a:t>តើត្រូវចែករំលែកអ្វីខ្លះជាមួយអ្នកចូលរួម៖ ​</a:t>
            </a:r>
            <a:endParaRPr lang="en-US" b="1" baseline="0" dirty="0">
              <a:cs typeface="Khmer OS Battambang" panose="02000500000000020004" pitchFamily="2" charset="0"/>
            </a:endParaRPr>
          </a:p>
          <a:p>
            <a:r>
              <a:rPr lang="en-US" baseline="0" dirty="0">
                <a:cs typeface="Khmer OS Battambang" panose="02000500000000020004" pitchFamily="2" charset="0"/>
              </a:rPr>
              <a:t>“</a:t>
            </a:r>
            <a:r>
              <a:rPr lang="km-KH" baseline="0" dirty="0">
                <a:cs typeface="Khmer OS Battambang" panose="02000500000000020004" pitchFamily="2" charset="0"/>
              </a:rPr>
              <a:t>រយៈពេលនេះគឺគ្រាន់តែជាការកំណត់ម៉ោងត្រួសៗប៉ុណ្ណោះ យើងនឹងប្រកាន់ខ្ជាប់ម៉ោងពេលសម្រាប់សម្រាក ម៉ោងចាប់ផ្ដើម និងម៉ោងបញ្ចប់ ប៉ុន្តែនៅពេលខ្លះទៀត យើងអាចបត់បែនម៉ោងពេលអាស្រ័យទៅតាមការពិភាក្សារបស់យើងនៅក្នុងក្រុម។” ​</a:t>
            </a:r>
            <a:endParaRPr lang="en-US" baseline="0" dirty="0">
              <a:cs typeface="Khmer OS Battambang" panose="02000500000000020004" pitchFamily="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bh-eurochamcambodia.com/" TargetMode="External"/><Relationship Id="rId3" Type="http://schemas.openxmlformats.org/officeDocument/2006/relationships/hyperlink" Target="https://www.ohchr.org/sites/default/files/documents/publications/guidingprinciplesbusinesshr_en.pdf" TargetMode="External"/><Relationship Id="rId7" Type="http://schemas.openxmlformats.org/officeDocument/2006/relationships/hyperlink" Target="https://www.businessrespecthumanrights.org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oecd.org/industry/inv/mne/responsible-supply-chains-textile-garment-sector.htm" TargetMode="External"/><Relationship Id="rId11" Type="http://schemas.openxmlformats.org/officeDocument/2006/relationships/hyperlink" Target="https://asiagarmenthub.net/themes-1/due-diligence" TargetMode="External"/><Relationship Id="rId5" Type="http://schemas.openxmlformats.org/officeDocument/2006/relationships/hyperlink" Target="https://mneguidelines.oecd.org/OECD-Due-Diligence-Guidance-for-Responsible-Business-Conduct.pdf" TargetMode="External"/><Relationship Id="rId10" Type="http://schemas.openxmlformats.org/officeDocument/2006/relationships/hyperlink" Target="https://www.cnvinternationaal.nl/en/topical/news/new-publication-about-the-rol-of-trade-unions-in-hrdd" TargetMode="External"/><Relationship Id="rId4" Type="http://schemas.openxmlformats.org/officeDocument/2006/relationships/hyperlink" Target="http://mneguidelines.oecd.org/MNEguidelines/" TargetMode="External"/><Relationship Id="rId9" Type="http://schemas.openxmlformats.org/officeDocument/2006/relationships/hyperlink" Target="https://www.ohchr.org/sites/default/files/Documents/Issues/Business/UNWG__NAPGuidance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51559" y="-146709"/>
            <a:ext cx="18339559" cy="9910065"/>
          </a:xfrm>
          <a:custGeom>
            <a:avLst/>
            <a:gdLst/>
            <a:ahLst/>
            <a:cxnLst/>
            <a:rect l="l" t="t" r="r" b="b"/>
            <a:pathLst>
              <a:path w="18339559" h="9910065">
                <a:moveTo>
                  <a:pt x="0" y="0"/>
                </a:moveTo>
                <a:lnTo>
                  <a:pt x="18339559" y="0"/>
                </a:lnTo>
                <a:lnTo>
                  <a:pt x="18339559" y="9910065"/>
                </a:lnTo>
                <a:lnTo>
                  <a:pt x="0" y="99100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832" b="-1483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-54823" y="2156191"/>
            <a:ext cx="18339559" cy="8344951"/>
          </a:xfrm>
          <a:custGeom>
            <a:avLst/>
            <a:gdLst/>
            <a:ahLst/>
            <a:cxnLst/>
            <a:rect l="l" t="t" r="r" b="b"/>
            <a:pathLst>
              <a:path w="18287871" h="8344951">
                <a:moveTo>
                  <a:pt x="0" y="0"/>
                </a:moveTo>
                <a:lnTo>
                  <a:pt x="18287871" y="0"/>
                </a:lnTo>
                <a:lnTo>
                  <a:pt x="18287871" y="8344951"/>
                </a:lnTo>
                <a:lnTo>
                  <a:pt x="0" y="834495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76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-44830" y="8904617"/>
            <a:ext cx="18339559" cy="1596525"/>
            <a:chOff x="0" y="0"/>
            <a:chExt cx="4830172" cy="36032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30172" cy="360321"/>
            </a:xfrm>
            <a:custGeom>
              <a:avLst/>
              <a:gdLst/>
              <a:ahLst/>
              <a:cxnLst/>
              <a:rect l="l" t="t" r="r" b="b"/>
              <a:pathLst>
                <a:path w="4830172" h="360321">
                  <a:moveTo>
                    <a:pt x="0" y="0"/>
                  </a:moveTo>
                  <a:lnTo>
                    <a:pt x="4830172" y="0"/>
                  </a:lnTo>
                  <a:lnTo>
                    <a:pt x="4830172" y="360321"/>
                  </a:lnTo>
                  <a:lnTo>
                    <a:pt x="0" y="36032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66675"/>
              <a:ext cx="4830172" cy="4269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6672328" y="8690474"/>
            <a:ext cx="11615672" cy="1824956"/>
            <a:chOff x="0" y="0"/>
            <a:chExt cx="15487563" cy="24332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0333814" cy="2433275"/>
            </a:xfrm>
            <a:custGeom>
              <a:avLst/>
              <a:gdLst/>
              <a:ahLst/>
              <a:cxnLst/>
              <a:rect l="l" t="t" r="r" b="b"/>
              <a:pathLst>
                <a:path w="10333814" h="2433275">
                  <a:moveTo>
                    <a:pt x="0" y="0"/>
                  </a:moveTo>
                  <a:lnTo>
                    <a:pt x="10333814" y="0"/>
                  </a:lnTo>
                  <a:lnTo>
                    <a:pt x="10333814" y="2433275"/>
                  </a:lnTo>
                  <a:lnTo>
                    <a:pt x="0" y="24332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reeform 10"/>
            <p:cNvSpPr/>
            <p:nvPr/>
          </p:nvSpPr>
          <p:spPr>
            <a:xfrm>
              <a:off x="10590500" y="387084"/>
              <a:ext cx="4897063" cy="2046191"/>
            </a:xfrm>
            <a:custGeom>
              <a:avLst/>
              <a:gdLst/>
              <a:ahLst/>
              <a:cxnLst/>
              <a:rect l="l" t="t" r="r" b="b"/>
              <a:pathLst>
                <a:path w="4897063" h="2046191">
                  <a:moveTo>
                    <a:pt x="0" y="0"/>
                  </a:moveTo>
                  <a:lnTo>
                    <a:pt x="4897063" y="0"/>
                  </a:lnTo>
                  <a:lnTo>
                    <a:pt x="4897063" y="2046191"/>
                  </a:lnTo>
                  <a:lnTo>
                    <a:pt x="0" y="20461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extBox 8">
            <a:extLst>
              <a:ext uri="{FF2B5EF4-FFF2-40B4-BE49-F238E27FC236}">
                <a16:creationId xmlns:a16="http://schemas.microsoft.com/office/drawing/2014/main" id="{DA722308-DCEB-B9B8-7DF2-D4E16F524887}"/>
              </a:ext>
            </a:extLst>
          </p:cNvPr>
          <p:cNvSpPr txBox="1"/>
          <p:nvPr/>
        </p:nvSpPr>
        <p:spPr>
          <a:xfrm>
            <a:off x="918411" y="7870739"/>
            <a:ext cx="10732584" cy="7172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7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m-KH" sz="4142" b="1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ការណែនាំសម្រាប់សិក្ខាសាលាថ្នាក់មូលដ្ឋាន</a:t>
            </a:r>
            <a:endParaRPr kumimoji="0" lang="en-US" sz="4142" b="1" i="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B2A20277-D0EB-4DE9-BAD9-B7D4AE16711A}"/>
              </a:ext>
            </a:extLst>
          </p:cNvPr>
          <p:cNvSpPr txBox="1"/>
          <p:nvPr/>
        </p:nvSpPr>
        <p:spPr>
          <a:xfrm>
            <a:off x="914400" y="5593282"/>
            <a:ext cx="16989335" cy="21236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km-KH" sz="4800" b="1" dirty="0">
                <a:solidFill>
                  <a:srgbClr val="FFFFFF"/>
                </a:solidFill>
                <a:latin typeface="Graphik Bold"/>
                <a:cs typeface="Khmer OS Muol Light" panose="02000500000000020004" pitchFamily="2" charset="0"/>
              </a:rPr>
              <a:t>កញ្ចប់ឧបករណ៍វគ្គបណ្ដុះបណ្ដាលស្ដីពីនីតិវិធីត្រួតពិនិត្យភាពត្រឹមត្រូវផ្នែកសិទ្ធិមនុស្ស និងបរិស្ថានសម្រាប់សហជីព</a:t>
            </a:r>
            <a:r>
              <a:rPr lang="nl-NL" sz="4800" b="1" dirty="0">
                <a:solidFill>
                  <a:srgbClr val="FFFFFF"/>
                </a:solidFill>
                <a:latin typeface="Graphik Bold"/>
                <a:cs typeface="Khmer OS Muol Light" panose="02000500000000020004" pitchFamily="2" charset="0"/>
              </a:rPr>
              <a:t> (HREDD)</a:t>
            </a:r>
            <a:endParaRPr lang="km-KH" sz="4800" b="1" dirty="0">
              <a:solidFill>
                <a:srgbClr val="FFFFFF"/>
              </a:solidFill>
              <a:latin typeface="Graphik Bold"/>
              <a:cs typeface="Khmer OS Muol Light" panose="02000500000000020004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76200" y="2247900"/>
            <a:ext cx="15163799" cy="8305801"/>
            <a:chOff x="0" y="0"/>
            <a:chExt cx="4032934" cy="220843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032934" cy="2208433"/>
            </a:xfrm>
            <a:custGeom>
              <a:avLst/>
              <a:gdLst/>
              <a:ahLst/>
              <a:cxnLst/>
              <a:rect l="l" t="t" r="r" b="b"/>
              <a:pathLst>
                <a:path w="4032934" h="2208433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179606"/>
                  </a:lnTo>
                  <a:cubicBezTo>
                    <a:pt x="4032934" y="2195527"/>
                    <a:pt x="4020027" y="2208433"/>
                    <a:pt x="4004107" y="2208433"/>
                  </a:cubicBezTo>
                  <a:lnTo>
                    <a:pt x="28827" y="2208433"/>
                  </a:lnTo>
                  <a:cubicBezTo>
                    <a:pt x="12906" y="2208433"/>
                    <a:pt x="0" y="2195527"/>
                    <a:pt x="0" y="2179606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66675"/>
              <a:ext cx="4032934" cy="22751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685799" y="2331501"/>
            <a:ext cx="14554199" cy="84729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BHR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Business and Human Rights </a:t>
            </a:r>
            <a:r>
              <a:rPr lang="km-KH" sz="2000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- 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អាជីវកម្ម និងសិទ្ធិមនុស្ស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CBA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Collective Bargaining Agreement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អនុសញ្ញារួម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CSDDD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Corporate Sustainability Due Diligence Directive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សេចក្ដីបញ្ជាអំពីនីតិវិធីត្រួតពិនិត្យភាពត្រឹមត្រូវផ្នែកនិរន្តរភាព​សាជីវកម្ម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CSR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Corporate Social Responsibility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ការទទួលខុសត្រូវផ្នែកសង្គមរបស់សាជីវកម្ម 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CSRD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Corporate Sustainability Reporting Directive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សេចក្ដីបញ្ជាការរាយការណ៍អំពីនិរន្តរភាពសាជីវកម្ម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FoA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Freedom of Association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សេរីភាពសហជីព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GBV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Gender Based Violence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អំពើហិង្សាផ្អែកលើយេនឌ័រ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GRDD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Gender Responsive Due Diligence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នីតិវិធីត្រួតពិនិត្យភាពឆ្លើយតបផ្នែកយេនឌ័រ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HREDD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Human Rights and Environmental Due Diligence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នីតិវិធីត្រួតពិនិត្យភាពត្រឹមត្រូវផ្នែកសិទ្ធិមនុស្ស និងបរិស្ថាន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mHREDD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Mandatory Human Rights and Environmental Due Diligence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នីតិវិធីត្រួតពិនិត្យភាពត្រឹមត្រូវស្ដីពីសិទ្ធិមនុស្ស និងបរិស្ថានជាកាតព្វកិច្ច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NCP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National Contact Point OECD Guidelines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គោលការណ៍ណែនាំ 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OECD 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ស្ដីពីជនបង្គោលថ្នាក់ជាតិ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OECD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</a:t>
            </a:r>
            <a:r>
              <a:rPr kumimoji="0" lang="en-US" sz="2000" b="0" i="0" u="none" strike="noStrike" kern="120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Organisation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for Economic Co-operation and Development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អង្គការដើម្បីកិច្ចសហប្រតិបត្តិការសេដ្ឋកិច្ច និងការអភិវឌ្ឍ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OSH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Occupational Safety &amp; Health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សុខភាព និងសុវត្ថិភាពការងារ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RBC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Responsible Business Conduct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ការអនុវត្តអាជីវកម្មប្រកបដោយការទទួលខុសត្រូវ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UNGPs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= United Nations Guiding Principles on Business and Human Rights</a:t>
            </a:r>
            <a:r>
              <a:rPr kumimoji="0" lang="km-KH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- គោលការណ៍ណែនាំអង្គការសហប្រជាជាតិស្ដីពីអាជីវកម្ម និងសិទ្ធិមនុស្ស</a:t>
            </a: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70EF095E-E155-4A56-A63F-49DA6C55D106}"/>
              </a:ext>
            </a:extLst>
          </p:cNvPr>
          <p:cNvSpPr txBox="1"/>
          <p:nvPr/>
        </p:nvSpPr>
        <p:spPr>
          <a:xfrm>
            <a:off x="1648356" y="449819"/>
            <a:ext cx="14991287" cy="10956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5400" b="1" dirty="0">
                <a:solidFill>
                  <a:srgbClr val="FBBC43"/>
                </a:solidFill>
                <a:latin typeface="Times New Roman "/>
                <a:cs typeface="Khmer OS Muol Light" panose="02000500000000020004" pitchFamily="2" charset="0"/>
              </a:rPr>
              <a:t>សន្ទានុក្រម</a:t>
            </a:r>
            <a:r>
              <a:rPr lang="km-KH" sz="5400" b="1" dirty="0">
                <a:solidFill>
                  <a:schemeClr val="bg1"/>
                </a:solidFill>
                <a:latin typeface="Times New Roman "/>
                <a:cs typeface="Khmer OS Muol Light" panose="02000500000000020004" pitchFamily="2" charset="0"/>
              </a:rPr>
              <a:t>សម្រាប់ការបណ្ដុះបណ្ដាល</a:t>
            </a:r>
            <a:endParaRPr lang="en-US" sz="5400" b="1" dirty="0">
              <a:solidFill>
                <a:schemeClr val="bg1"/>
              </a:solidFill>
              <a:latin typeface="Times New Roman "/>
              <a:cs typeface="Khmer OS Muol Light" panose="02000500000000020004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7" name="Group 7"/>
          <p:cNvGrpSpPr/>
          <p:nvPr/>
        </p:nvGrpSpPr>
        <p:grpSpPr>
          <a:xfrm>
            <a:off x="906170" y="2171700"/>
            <a:ext cx="13696871" cy="8515740"/>
            <a:chOff x="0" y="0"/>
            <a:chExt cx="4032934" cy="215948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2934" cy="2159482"/>
            </a:xfrm>
            <a:custGeom>
              <a:avLst/>
              <a:gdLst/>
              <a:ahLst/>
              <a:cxnLst/>
              <a:rect l="l" t="t" r="r" b="b"/>
              <a:pathLst>
                <a:path w="4032934" h="2159482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130655"/>
                  </a:lnTo>
                  <a:cubicBezTo>
                    <a:pt x="4032934" y="2146576"/>
                    <a:pt x="4020027" y="2159482"/>
                    <a:pt x="4004107" y="2159482"/>
                  </a:cubicBezTo>
                  <a:lnTo>
                    <a:pt x="28827" y="2159482"/>
                  </a:lnTo>
                  <a:cubicBezTo>
                    <a:pt x="12906" y="2159482"/>
                    <a:pt x="0" y="2146576"/>
                    <a:pt x="0" y="2130655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66675"/>
              <a:ext cx="4032934" cy="22261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234820" y="2324100"/>
            <a:ext cx="13039572" cy="80497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15"/>
              </a:lnSpc>
            </a:pP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សិក្ខាសាលានេះមានគោលដៅដូចខាងក្រោម៖​</a:t>
            </a: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AutoNum type="arabicPeriod"/>
            </a:pP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ដើម្បីត្រៀមខ្លួនសហជីពមូលដ្ឋានចូលរួមប្រកបដោយអត្ថន័យនៅក្នុងដំណើរការ 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HREDD</a:t>
            </a: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ដើម្បីជាវិធីមួយក្នុងការធានាឱ្យមានលក្ខខណ្ឌការងារសមរម្យ និងប្រាក់ឈ្នួលរស់នៅសម្រាប់កម្មករនិយោជិត 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</a:t>
            </a: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​</a:t>
            </a: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AutoNum type="arabicPeriod"/>
            </a:pP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</a:t>
            </a: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ដើម្បីអាចប្រើប្រាស់ និងចែករំលែកចំណេះដឹងនេះជាមួយសមាជិកសហជីព/អ្នកមិនមែនជាសមាជិកសហជីព/កម្មករនិយោជិតនានា នៅពេលអញ្ជើញពួកគាត់ចូលរួមក្នុងបញ្ហារបស់កម្មករនិយោជិត ​</a:t>
            </a: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គោលបំណងរបស់សិក្ខាសាលានេះ គឺពុំមែនដើម្បីអភិវឌ្ឍសិក្ខាសាលា ឬវគ្គបណ្ដុះបណ្ដាលថ្មីសម្រាប់កម្មករនិយោជិតនោះទេ ប៉ុន្តែដើម្បីធានាឱ្យបានថាថ្នាក់ដឹកនាំសហជីពមូលដ្ឋានមានសមត្ថភាពអាចចែករំលែកចំណេះដឹងរបស់ខ្លួនជាមួយកម្មករនិយោជិត នៅពេលពួកគេធ្វើការដើម្បីទទួលបានសិទ្ធិកម្មករនិយោជិត។ យើងផ្ដោតការយកចិត្តទុកដាក់របស់សិក្ខាសាលានេះលើគោលការណ៍ណែនាំអន្តរជាតិសម្រាប់ការអនុវត្តអាជីវកម្មប្រកបដោយការទទួលខុសត្រូវរបស់អង្គការសហប្រជាជាតិ ព្រោះថានេះជាមូលដ្ឋានគ្រឹះនៃការអភិវឌ្ឍលិខិតបទដ្ឋានគតិយុត្តទាំងអស់នៅទូទាំងពិភពលោក។​ ក្នុងប្រទេសនីមួយៗ ក្រុមហ៊ុនទាំងឡាយត្រូវបានរំពឹងថានឹងអនុវត្តតាមគោលការណ៍ណែនាំទាំងនេះ។ បច្ចុប្បន្ន លិខិតបទដ្ឋានគតិយុត្តថ្មីៗ កំពុងចាប់បង្ខំពួកគេឱ្យអនុវត្ត ប្រសិនពួកគេចង់បន្តលក់ដូរនៅលើទីផ្សារសហគមន៍អឺរ៉ុប។  ​​</a:t>
            </a: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  <p:sp>
        <p:nvSpPr>
          <p:cNvPr id="12" name="TextBox 19">
            <a:extLst>
              <a:ext uri="{FF2B5EF4-FFF2-40B4-BE49-F238E27FC236}">
                <a16:creationId xmlns:a16="http://schemas.microsoft.com/office/drawing/2014/main" id="{DAC944FC-062C-48F1-8495-2D012D7A47DA}"/>
              </a:ext>
            </a:extLst>
          </p:cNvPr>
          <p:cNvSpPr txBox="1"/>
          <p:nvPr/>
        </p:nvSpPr>
        <p:spPr>
          <a:xfrm>
            <a:off x="1409708" y="386393"/>
            <a:ext cx="14991287" cy="11695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025"/>
              </a:lnSpc>
            </a:pPr>
            <a:r>
              <a:rPr lang="km-KH" sz="5400" b="1" dirty="0">
                <a:solidFill>
                  <a:srgbClr val="FFC000"/>
                </a:solidFill>
                <a:latin typeface="Times New Roman "/>
                <a:cs typeface="Khmer OS Muol Light" panose="02000500000000020004" pitchFamily="2" charset="0"/>
              </a:rPr>
              <a:t>គោលដៅ</a:t>
            </a:r>
            <a:r>
              <a:rPr lang="km-KH" sz="5400" b="1" dirty="0">
                <a:solidFill>
                  <a:schemeClr val="bg1"/>
                </a:solidFill>
                <a:latin typeface="Times New Roman "/>
                <a:cs typeface="Khmer OS Muol Light" panose="02000500000000020004" pitchFamily="2" charset="0"/>
              </a:rPr>
              <a:t>របស់សិក្ខាសាលា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7" name="Group 7"/>
          <p:cNvGrpSpPr/>
          <p:nvPr/>
        </p:nvGrpSpPr>
        <p:grpSpPr>
          <a:xfrm>
            <a:off x="942975" y="2528607"/>
            <a:ext cx="13696871" cy="7758394"/>
            <a:chOff x="0" y="0"/>
            <a:chExt cx="4032934" cy="205090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2934" cy="2050901"/>
            </a:xfrm>
            <a:custGeom>
              <a:avLst/>
              <a:gdLst/>
              <a:ahLst/>
              <a:cxnLst/>
              <a:rect l="l" t="t" r="r" b="b"/>
              <a:pathLst>
                <a:path w="4032934" h="2050901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022074"/>
                  </a:lnTo>
                  <a:cubicBezTo>
                    <a:pt x="4032934" y="2037994"/>
                    <a:pt x="4020027" y="2050901"/>
                    <a:pt x="4004107" y="2050901"/>
                  </a:cubicBezTo>
                  <a:lnTo>
                    <a:pt x="28827" y="2050901"/>
                  </a:lnTo>
                  <a:cubicBezTo>
                    <a:pt x="12906" y="2050901"/>
                    <a:pt x="0" y="2037994"/>
                    <a:pt x="0" y="2022074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66675"/>
              <a:ext cx="4032934" cy="21175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176779" y="2528607"/>
            <a:ext cx="13229262" cy="75752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15"/>
              </a:lnSpc>
            </a:pP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នៅពេលចាប់ផ្ដើមដំបូង សិក្ខាសាលានេះមានលក្ខណៈទ្រឹស្ដីបន្ដិច។ អ្នកអាចពិនិត្យមើលថាតើផ្នែកដំបូងនេះអាចមានប្រសិទ្ធភាពកម្រិតណាសម្រាប់ក្រុមរបស់អ្នក ហើយអ្នកក៏អាចរំលងព័ត៌មានមួយចំនួនផងដែរប្រសិនសមស្រប។ អ្វីដែលសំខាន់ គឺយើងចង់ឱ្យអ្នកចូលរួមយល់ច្បាស់ថាលិខិតបទដ្ឋានគតិយុត្តដែលផ្អែកលើក្របខណ្ឌច្បាប់អន្តរជាតិកំពុងតែចូលមកដល់ ហើយថាតើក្របខណ្ឌលិខិតបទដ្ឋានគតិយុត្តអន្តរជាតិទាំងនេះអាចជះឥទ្ធិពលយ៉ាងណាខ្លះមកលើការងាររបស់ពួកគេ។ ដោយឡែកក្រុមហ៊ុនមកពីអឺរ៉ុប នឹងសួរសំណួរកាន់តែច្រើនជាងមុនស្ដីអំពីលក្ខខណ្ឌការងារ។ </a:t>
            </a:r>
          </a:p>
          <a:p>
            <a:pPr algn="l">
              <a:lnSpc>
                <a:spcPts val="3715"/>
              </a:lnSpc>
            </a:pPr>
            <a:endParaRPr lang="km-KH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យកល្អ គួរផ្ដល់ឯកសារចែកឱ្យអ្នកចូលរួមតាំងពីដំបូងនៃវគ្គសិក្ខាសាលា ដើម្បីអនុញ្ញាតឱ្យពួកគាត់អាចកត់ត្រានៅលើឯកសារចែកនោះបាន។ ប្រសិនមិនមានឧបករណ៍បញ្ចាំងស្លាយទេ ការផ្ដល់ឯកសារចែកជាមុនបែបនេះក៏បង្កភាពងាយស្រួលសម្រាប់អ្នកចូលរួមអាចតាមទាន់ផ្នែកទ្រឹស្ដីដោយអាចអានឯកសារចែកនេះបណ្ដើរ ស្ដាប់បណ្ដើរផងដែរ។ ​</a:t>
            </a: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បន្ទាប់ពីចាប់ផ្ដើមផ្នែកទ្រឹស្ដីរួចហើយ សិក្ខាសាលាមានលំហាត់ជាក្រុមច្រើន ដើម្បីធ្វើឱ្យសិក្ខាសាលានេះមានលក្ខណៈបែបការចូលរួម។ លំហាត់ក្រុម គឺផ្ដោតលើថាតើសហជីពអាចប្រើប្រាស់ 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HREDD</a:t>
            </a: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និងច្បាប់ថ្មីៗតាមរបៀបណាខ្លះដើម្បីជួយធានាឱ្យមានលក្ខខណ្ឌការងារកាន់តែប្រសើរ និងប្រាក់ឈ្នួលរស់នៅសម្រាប់កម្មករនិយោជិត។ 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</a:t>
            </a: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​</a:t>
            </a: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B4ABD2A9-393F-40E1-8D42-F1E566E8ACB1}"/>
              </a:ext>
            </a:extLst>
          </p:cNvPr>
          <p:cNvSpPr txBox="1"/>
          <p:nvPr/>
        </p:nvSpPr>
        <p:spPr>
          <a:xfrm>
            <a:off x="1648356" y="449819"/>
            <a:ext cx="14991287" cy="10956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5400" b="1" dirty="0">
                <a:solidFill>
                  <a:srgbClr val="FBBC43"/>
                </a:solidFill>
                <a:latin typeface="Times New Roman "/>
                <a:cs typeface="Khmer OS Muol Light" panose="02000500000000020004" pitchFamily="2" charset="0"/>
              </a:rPr>
              <a:t>វិធីសាស្ត្រ</a:t>
            </a:r>
            <a:r>
              <a:rPr lang="km-KH" sz="5400" b="1" dirty="0">
                <a:solidFill>
                  <a:schemeClr val="bg1"/>
                </a:solidFill>
                <a:latin typeface="Times New Roman "/>
                <a:cs typeface="Khmer OS Muol Light" panose="02000500000000020004" pitchFamily="2" charset="0"/>
              </a:rPr>
              <a:t>របស់សិក្ខាសាលា</a:t>
            </a:r>
            <a:endParaRPr lang="en-US" sz="5400" b="1" dirty="0">
              <a:solidFill>
                <a:schemeClr val="bg1"/>
              </a:solidFill>
              <a:latin typeface="Times New Roman "/>
              <a:cs typeface="Khmer OS Muol Light" panose="02000500000000020004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42923" y="2231775"/>
            <a:ext cx="20146136" cy="8742386"/>
            <a:chOff x="0" y="0"/>
            <a:chExt cx="5813556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13556" cy="2522784"/>
            </a:xfrm>
            <a:custGeom>
              <a:avLst/>
              <a:gdLst/>
              <a:ahLst/>
              <a:cxnLst/>
              <a:rect l="l" t="t" r="r" b="b"/>
              <a:pathLst>
                <a:path w="5813556" h="2522784">
                  <a:moveTo>
                    <a:pt x="19599" y="0"/>
                  </a:moveTo>
                  <a:lnTo>
                    <a:pt x="5793958" y="0"/>
                  </a:lnTo>
                  <a:cubicBezTo>
                    <a:pt x="5799156" y="0"/>
                    <a:pt x="5804141" y="2065"/>
                    <a:pt x="5807816" y="5740"/>
                  </a:cubicBezTo>
                  <a:cubicBezTo>
                    <a:pt x="5811491" y="9416"/>
                    <a:pt x="5813556" y="14401"/>
                    <a:pt x="5813556" y="19599"/>
                  </a:cubicBezTo>
                  <a:lnTo>
                    <a:pt x="5813556" y="2503185"/>
                  </a:lnTo>
                  <a:cubicBezTo>
                    <a:pt x="5813556" y="2508383"/>
                    <a:pt x="5811491" y="2513368"/>
                    <a:pt x="5807816" y="2517044"/>
                  </a:cubicBezTo>
                  <a:cubicBezTo>
                    <a:pt x="5804141" y="2520719"/>
                    <a:pt x="5799156" y="2522784"/>
                    <a:pt x="5793958" y="2522784"/>
                  </a:cubicBezTo>
                  <a:lnTo>
                    <a:pt x="19599" y="2522784"/>
                  </a:lnTo>
                  <a:cubicBezTo>
                    <a:pt x="14401" y="2522784"/>
                    <a:pt x="9416" y="2520719"/>
                    <a:pt x="5740" y="2517044"/>
                  </a:cubicBezTo>
                  <a:cubicBezTo>
                    <a:pt x="2065" y="2513368"/>
                    <a:pt x="0" y="2508383"/>
                    <a:pt x="0" y="2503185"/>
                  </a:cubicBezTo>
                  <a:lnTo>
                    <a:pt x="0" y="19599"/>
                  </a:lnTo>
                  <a:cubicBezTo>
                    <a:pt x="0" y="14401"/>
                    <a:pt x="2065" y="9416"/>
                    <a:pt x="5740" y="5740"/>
                  </a:cubicBezTo>
                  <a:cubicBezTo>
                    <a:pt x="9416" y="2065"/>
                    <a:pt x="14401" y="0"/>
                    <a:pt x="19599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5813556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42975" y="2824032"/>
            <a:ext cx="16506734" cy="6965381"/>
            <a:chOff x="0" y="0"/>
            <a:chExt cx="4860275" cy="205090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60275" cy="2050901"/>
            </a:xfrm>
            <a:custGeom>
              <a:avLst/>
              <a:gdLst/>
              <a:ahLst/>
              <a:cxnLst/>
              <a:rect l="l" t="t" r="r" b="b"/>
              <a:pathLst>
                <a:path w="4860275" h="2050901">
                  <a:moveTo>
                    <a:pt x="23920" y="0"/>
                  </a:moveTo>
                  <a:lnTo>
                    <a:pt x="4836356" y="0"/>
                  </a:lnTo>
                  <a:cubicBezTo>
                    <a:pt x="4842699" y="0"/>
                    <a:pt x="4848783" y="2520"/>
                    <a:pt x="4853270" y="7006"/>
                  </a:cubicBezTo>
                  <a:cubicBezTo>
                    <a:pt x="4857755" y="11492"/>
                    <a:pt x="4860275" y="17576"/>
                    <a:pt x="4860275" y="23920"/>
                  </a:cubicBezTo>
                  <a:lnTo>
                    <a:pt x="4860275" y="2026981"/>
                  </a:lnTo>
                  <a:cubicBezTo>
                    <a:pt x="4860275" y="2040191"/>
                    <a:pt x="4849566" y="2050901"/>
                    <a:pt x="4836356" y="2050901"/>
                  </a:cubicBezTo>
                  <a:lnTo>
                    <a:pt x="23920" y="2050901"/>
                  </a:lnTo>
                  <a:cubicBezTo>
                    <a:pt x="17576" y="2050901"/>
                    <a:pt x="11492" y="2048380"/>
                    <a:pt x="7006" y="2043895"/>
                  </a:cubicBezTo>
                  <a:cubicBezTo>
                    <a:pt x="2520" y="2039409"/>
                    <a:pt x="0" y="2033325"/>
                    <a:pt x="0" y="2026981"/>
                  </a:cubicBezTo>
                  <a:lnTo>
                    <a:pt x="0" y="23920"/>
                  </a:lnTo>
                  <a:cubicBezTo>
                    <a:pt x="0" y="17576"/>
                    <a:pt x="2520" y="11492"/>
                    <a:pt x="7006" y="7006"/>
                  </a:cubicBezTo>
                  <a:cubicBezTo>
                    <a:pt x="11492" y="2520"/>
                    <a:pt x="17576" y="0"/>
                    <a:pt x="2392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66675"/>
              <a:ext cx="4860275" cy="21175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362423" y="3240036"/>
            <a:ext cx="7391450" cy="48885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km-KH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សិក្ខាសាលានេះត្រូវបានតាក់តែងឡើងសម្រាប់ថ្នាក់ដឹកនាំសហជីពមូលដ្ឋាន/សមាជិកសហជីពមូលដ្ឋាចំនួន ១០-២៥នាក់ ​</a:t>
            </a: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km-KH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ពេលវេលារបស់ក្រុមទាំងមូលយ៉ាងហោចណាស់៤ម៉ោង ​</a:t>
            </a: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r>
              <a:rPr lang="km-KH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តើត្រូវការអ្វីខ្លះ៖</a:t>
            </a: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km-KH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បន្ទប់ទំហំសមរម្យ ដើម្បីអនុញ្ញាតឱ្យអ្នកចូលរួមទាំងអស់អាចអង្គុយជារង្វង់ ឬអង្គុយជាក្រុម (៤នាក់) ​</a:t>
            </a: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330145" y="2864564"/>
            <a:ext cx="7525253" cy="8928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</a:pPr>
            <a:endParaRPr dirty="0">
              <a:cs typeface="Khmer OS Battambang" panose="02000500000000020004" pitchFamily="2" charset="0"/>
            </a:endParaRPr>
          </a:p>
          <a:p>
            <a:pPr algn="l">
              <a:lnSpc>
                <a:spcPts val="3499"/>
              </a:lnSpc>
            </a:pPr>
            <a:r>
              <a:rPr lang="km-KH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សម្ភារៈដែលត្រូវការ៖</a:t>
            </a: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km-KH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ក្រដាសផ្ទាំងធំ</a:t>
            </a:r>
            <a:r>
              <a:rPr lang="en-US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km-KH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ហ្វឺតដែលមានពណ៌ផ្សេងៗគ្នា</a:t>
            </a: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km-KH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ស្កុតក្រដាសដើម្បីយកសម្ភារៈផ្សេងៗទៅបិតនៅលើជញ្ជាំង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km-KH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ប៊ិចសម្រាប់អ្នកចូលរួមសរសេរ</a:t>
            </a:r>
          </a:p>
          <a:p>
            <a:pPr marL="539749" lvl="1" indent="-269875" algn="l">
              <a:lnSpc>
                <a:spcPts val="3499"/>
              </a:lnSpc>
              <a:buFont typeface="Arial"/>
              <a:buChar char="•"/>
            </a:pPr>
            <a:r>
              <a:rPr lang="km-KH" sz="2499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កូនសៀវភៅសម្រាប់អ្នកចូលរួមដោយមានស្លាយ និងចន្លោះដើម្បីកត់ត្រាផ្សេងៗ ​</a:t>
            </a: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endParaRPr lang="en-US" sz="2499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r>
              <a:rPr lang="km-KH" sz="2499" spc="22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ការពិនិត្យឆ្លុះបញ្ចាំងអំពីអ្នកចូលរួមនៅមុនពេលចាប់ផ្ដើមកម្មវិធី៖ ​</a:t>
            </a:r>
            <a:endParaRPr lang="en-US" sz="2499" spc="22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r>
              <a:rPr lang="km-KH" sz="2499" spc="22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តើពួកគេជានរណា? តើពួកគេមានចំណេះដឹងអំពីប្រធានបទនេះច្រើនកម្រិតណាហើយ? តើពួកគេមានតួនាទីអ្វីនៅក្នុងអង្គភាពរបស់ខ្លួន? ​</a:t>
            </a:r>
            <a:endParaRPr lang="en-US" sz="2499" spc="22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endParaRPr lang="en-US" sz="2499" spc="22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r>
              <a:rPr lang="en-US" sz="2499" spc="22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</a:t>
            </a:r>
          </a:p>
          <a:p>
            <a:pPr algn="l">
              <a:lnSpc>
                <a:spcPts val="3499"/>
              </a:lnSpc>
            </a:pPr>
            <a:endParaRPr lang="en-US" sz="2499" spc="22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endParaRPr lang="en-US" sz="2499" spc="22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499"/>
              </a:lnSpc>
            </a:pPr>
            <a:endParaRPr lang="en-US" sz="2499" spc="22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E1BC6527-791F-4573-8405-0A8652FEC4DF}"/>
              </a:ext>
            </a:extLst>
          </p:cNvPr>
          <p:cNvSpPr txBox="1"/>
          <p:nvPr/>
        </p:nvSpPr>
        <p:spPr>
          <a:xfrm>
            <a:off x="1648356" y="449819"/>
            <a:ext cx="14991287" cy="10956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5400" b="1" dirty="0">
                <a:solidFill>
                  <a:srgbClr val="FBBC43"/>
                </a:solidFill>
                <a:latin typeface="Times New Roman "/>
                <a:cs typeface="Khmer OS Muol Light" panose="02000500000000020004" pitchFamily="2" charset="0"/>
              </a:rPr>
              <a:t>ការត្រៀមរៀបចំ</a:t>
            </a:r>
            <a:r>
              <a:rPr lang="km-KH" sz="5400" b="1" dirty="0">
                <a:solidFill>
                  <a:schemeClr val="bg1"/>
                </a:solidFill>
                <a:latin typeface="Times New Roman "/>
                <a:cs typeface="Khmer OS Muol Light" panose="02000500000000020004" pitchFamily="2" charset="0"/>
              </a:rPr>
              <a:t>សម្រាប់វគ្គបណ្ដុះបណ្ដាល</a:t>
            </a:r>
            <a:endParaRPr lang="en-US" sz="5400" b="1" dirty="0">
              <a:solidFill>
                <a:schemeClr val="bg1"/>
              </a:solidFill>
              <a:latin typeface="Times New Roman "/>
              <a:cs typeface="Khmer OS Muol Light" panose="02000500000000020004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14936"/>
              </p:ext>
            </p:extLst>
          </p:nvPr>
        </p:nvGraphicFramePr>
        <p:xfrm>
          <a:off x="1981200" y="1872344"/>
          <a:ext cx="14084823" cy="7736812"/>
        </p:xfrm>
        <a:graphic>
          <a:graphicData uri="http://schemas.openxmlformats.org/drawingml/2006/table">
            <a:tbl>
              <a:tblPr/>
              <a:tblGrid>
                <a:gridCol w="1202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3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9145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981" baseline="0" dirty="0">
                          <a:solidFill>
                            <a:srgbClr val="000000"/>
                          </a:solidFill>
                          <a:latin typeface="Graphik Bold"/>
                          <a:cs typeface="Khmer OS Battambang" panose="02000500000000020004" pitchFamily="2" charset="0"/>
                          <a:sym typeface="Graphik Bold"/>
                        </a:rPr>
                        <a:t>រយៈពេល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2000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ផែនការមេរៀន និងវិធីសាស្ត្របង្រៀន</a:t>
                      </a:r>
                      <a:endParaRPr lang="en-US" sz="14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សម្ភារៈ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9122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15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ស្វាគមន៍ និងចាប់ផ្ដើមស្គាល់គ្នា៖ 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មតិស្វាគមន៍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ផ្លូវការដោយម្ចាស់ផ្ទះ និងភាគីរៀបចំកម្មវិធីដើម្បីធ្វើឱ្យអ្នកចូលរួមមាន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អារម្មណ៍ទទួលបានការស្វាគមន៍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និងសង្កត់ធ្ងន់សារៈសំខាន់នៃសិក្ខាសាលា។ សូមដាក់ឱ្យមាន</a:t>
                      </a:r>
                      <a:r>
                        <a:rPr lang="km-KH" sz="1781" u="none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វគ្គណែនាំខ្លួនខ្លីមួយនៅក្នុងផ្នែកនេះនៃការបណ្ដុះបណ្ដាល។ បន្ទាប់ពី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ការណែនាំខ្លួន</a:t>
                      </a:r>
                      <a:r>
                        <a:rPr lang="km-KH" sz="1781" u="none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ហើយ សូមចែករំលែក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គោលដៅ</a:t>
                      </a:r>
                      <a:r>
                        <a:rPr lang="km-KH" sz="1781" u="none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នៃវគ្គបណ្ដុះបណ្ដាល និងពិភាក្សាអំពីកម្មវិធី។ 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 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សម្រាប់អ្នកបណ្ដុះបណ្ដាល៖ ស្លាយ 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1-4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  <a:p>
                      <a:pPr algn="l">
                        <a:lnSpc>
                          <a:spcPts val="2137"/>
                        </a:lnSpc>
                      </a:pP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2941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30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សេចក្ដីផ្ដើមអំពី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 HREDD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 រួមទាំងលិខិតបទដ្ឋានគតិយុត្ត និងតួនាទីរបស់សហជីព៖ សូមព្យាយាមនិយាយដោយសង្ខេប និងផ្ដោតទៅលើចំណុច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ហាយឡាយ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សំខាន់ៗ។ សារសំខាន់ គឺ៖ បច្ចុប្បន្នកំពុងមានការប្រែប្រួលដែលនឹងអនុញ្ញាតឱ្យអ្នកអាចប្រើប្រាស់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ក្របខណ្ឌថ្មី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នៅពេលនិយាយជាមួយអ្នកគ្រប់គ្រងរោងចក្ររបស់អ្នក​ស្ដីអំពីភាពចាំបាច់ក្នុង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ការធ្វើមានលក្ខខណ្ឌការងារកាន់តែប្រសើរ និងប្រាក់ឈ្នួលកាន់តែប្រសើរ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ហើយមូលហេតុគឺដូចខាងក្រោម។ សូមសង្កត់ធ្ងន់ថា បើទោះបីជាច្បាប់នេះមានប្រភពមកពីអឺរ៉ុបក្ដី ប៉ុន្តែច្បាប់នេះ គឺផ្អែកលើ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ស្ដង់ដារបស់អង្គការសហប្រជាជាតិ</a:t>
                      </a:r>
                      <a:r>
                        <a:rPr lang="km-KH" sz="1781" u="none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។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ម្យ៉ាងទៀត សូមសង្កត់ធ្ងន់អំពី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តួនាទីរបស់សហជីព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នៅក្នុង 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HREDD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។ ប្រសិនបើមានពេល អ្នកអាចដាក់ឱ្យមានការសន្ទនាខ្លីមួយថាតើអ្នកចូលរួមមើលឃើញថាពួកគាត់មានតួនាទីអ្វីខ្លះនៅក្នុងដំណើរការ 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HREDD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នេះ។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 </a:t>
                      </a:r>
                      <a:b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</a:b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5-25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8392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5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ជំហានទី២៖ ទ្រឹស្ដី៖ ទ្រឹស្ដីត្រូវបានលើកមកពិភាក្សារួចហើយ ហេតុដូច្នេះ នៅទីនេះ 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សូមថាឡើងវិញ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នូវទ្រឹស្ដីទាំងនោះដោយសង្ខេប ដោយផ្ដោតលើជំហានទី២ រួចបន្តចូលទៅក្នុងវគ្គពិភាក្សាក្រុមឱ្យបានឆាប់បំផុតតាមដែលអាចធ្វើបាន។ 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 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26-27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6032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15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ជំហានទី២៖ ការងារពិភាក្សាក្រុមធំ៖ ដើម្បីអាចយល់បានឱ្យច្បាស់អំពីវិសាលភាពរបស់ ​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HREDD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ជាការល្អ អ្នកចូលរួមអាច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ស្វែងយល់អំពីសង្វាក់តម្លៃ ព្រមទាំងផលប៉ះពាល់អវិជ្ជមាន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ដែលអាចកើតមានដោយខ្លួនឯងបាន។ សូមពិចារណាផងដែរ ដោយពេលវេលាមានតិច អ្នកអាចធ្វើការងារនេះជាក្រុម។ សូមព្យាយាមអនុញ្ញាតឱ្យក្រុមអាចគិតពិចារណាលើចំណុចនេះដោយខ្លួនឯង។ សូមប្រើក្រដាសផ្ទាំងធំដើម្បីសរសេរមតិយោបល់របស់អ្នកចូលរួម។ បន្ទាប់ពីគូសសង្វាក់ផ្គត់ផ្គង់រួចហើយ សូមសួររក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ផលប៉ះពាល់អវិជ្ជមាន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ដែលអាចមាន ព្រមទាំងសរសេរអំពីផលប៉ះពាល់ទាំងនោះនៅលើក្រដាសស្អិតសម្រាប់ផ្នែកនីមួយៗនៃសង្វាក់តម្លៃ។ 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 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28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ហ្វឺត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ក្រដាសស្អិត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ស្កុតក្រដាស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extBox 2">
            <a:extLst>
              <a:ext uri="{FF2B5EF4-FFF2-40B4-BE49-F238E27FC236}">
                <a16:creationId xmlns:a16="http://schemas.microsoft.com/office/drawing/2014/main" id="{D9B4AB65-A2E4-48FA-8D07-A8E7CA168AD9}"/>
              </a:ext>
            </a:extLst>
          </p:cNvPr>
          <p:cNvSpPr txBox="1"/>
          <p:nvPr/>
        </p:nvSpPr>
        <p:spPr>
          <a:xfrm>
            <a:off x="1648356" y="449819"/>
            <a:ext cx="14991287" cy="11426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5400" b="1" dirty="0">
                <a:solidFill>
                  <a:srgbClr val="FBBC43"/>
                </a:solidFill>
                <a:latin typeface="Times New Roman "/>
                <a:cs typeface="Khmer OS Muol Light" panose="02000500000000020004" pitchFamily="2" charset="0"/>
              </a:rPr>
              <a:t>ប្លង់មេរៀន </a:t>
            </a:r>
            <a:endParaRPr lang="en-US" sz="5400" b="1" dirty="0">
              <a:solidFill>
                <a:schemeClr val="bg1"/>
              </a:solidFill>
              <a:latin typeface="Times New Roman "/>
              <a:cs typeface="Khmer OS Muol Light" panose="02000500000000020004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21721" y="1919159"/>
            <a:ext cx="15044559" cy="7842726"/>
            <a:chOff x="0" y="0"/>
            <a:chExt cx="4683653" cy="244158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41587"/>
            </a:xfrm>
            <a:custGeom>
              <a:avLst/>
              <a:gdLst/>
              <a:ahLst/>
              <a:cxnLst/>
              <a:rect l="l" t="t" r="r" b="b"/>
              <a:pathLst>
                <a:path w="4683653" h="2441587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15343"/>
                  </a:lnTo>
                  <a:cubicBezTo>
                    <a:pt x="4683653" y="2429837"/>
                    <a:pt x="4671903" y="2441587"/>
                    <a:pt x="4657408" y="2441587"/>
                  </a:cubicBezTo>
                  <a:lnTo>
                    <a:pt x="26245" y="2441587"/>
                  </a:lnTo>
                  <a:cubicBezTo>
                    <a:pt x="19284" y="2441587"/>
                    <a:pt x="12609" y="2438822"/>
                    <a:pt x="7687" y="2433900"/>
                  </a:cubicBezTo>
                  <a:cubicBezTo>
                    <a:pt x="2765" y="2428979"/>
                    <a:pt x="0" y="2422303"/>
                    <a:pt x="0" y="2415343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082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69572"/>
              </p:ext>
            </p:extLst>
          </p:nvPr>
        </p:nvGraphicFramePr>
        <p:xfrm>
          <a:off x="2101587" y="2019300"/>
          <a:ext cx="14084823" cy="7614394"/>
        </p:xfrm>
        <a:graphic>
          <a:graphicData uri="http://schemas.openxmlformats.org/drawingml/2006/table">
            <a:tbl>
              <a:tblPr/>
              <a:tblGrid>
                <a:gridCol w="1202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3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9160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981" baseline="0" dirty="0">
                          <a:solidFill>
                            <a:srgbClr val="000000"/>
                          </a:solidFill>
                          <a:latin typeface="Graphik Bold"/>
                          <a:cs typeface="Khmer OS Battambang" panose="02000500000000020004" pitchFamily="2" charset="0"/>
                          <a:sym typeface="Graphik Bold"/>
                        </a:rPr>
                        <a:t>រយៈពេល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2000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ផែនការមេរៀន និងវិធីសាស្ត្របង្រៀន</a:t>
                      </a:r>
                      <a:endParaRPr lang="en-US" sz="14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សម្ភារៈ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5329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5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ជំហានទី២៖ ករណីសិក្សា៖ អ្នកក៏អាចរំលងស្លាយនេះបានតែ ប្រសិនបើការពិភាក្សាក្រុមដំណើរការបានល្អប្រសើរហើយ ប៉ុន្តែប្រសិនពុំដូច្នោះទេ អ្នកអាចបង្ហាញ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ឧទាហរណ៍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ស្ដីអំពីរូបភាពនៃសង្វាក់តម្លៃ ព្រមជាមួយផលប៉ះពាល់ផ្នែកសិទ្ធិមនុស្សសំខាន់ៗ ដោយផ្អែកលើធាតុចូលបានមកពីការបណ្ដុះបណ្ដាលលើកមុន។ 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29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5329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10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ជំហានទី២៖ ទ្រឹស្ដីការចាត់អាទិភាព៖ ទ្រឹស្ដីស្ដីពីការចាត់អាទិភាព គឺពុំសូវងាយស្រួលយល់ប៉ុន្មានឡើយ ហេតុដូច្នេះ សូមផ្ដល់ឧទាហរណ៍ឱ្យបានច្រើន។ ម្យ៉ាងទៀត ជាការល្អគួរបញ្ជាក់ថា ករណីសិក្សាជាឧទាហរណ៍នេះ គឺជាការមើលចេញពីទស្សនវិស័យរបស់ក្រុមហ៊ុន។ 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30-33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6079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10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ជំហានទី២៖ ការងារក្រុមស្ដីអំពីការចាត់អាទិភាព៖ 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ករណីសិក្សា</a:t>
                      </a:r>
                      <a:r>
                        <a:rPr lang="km-KH" sz="1781" baseline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ដែលទើបបាន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បង្ហាញ គឺជាឧទាហរណ៍មួយនៃអ្វីដែលក្រុមហ៊ុនអាចចាត់អាទិភាព ដោយមើលចេញពីទស្សនៈយល់ឃើញរបស់ក្រុមហ៊ុន។ នៅក្នុងលំហាត់ការងារក្រុមនេះ យើងនឹងផ្ដោតការយកចិត្តទុកដាក់លើអ្វីដែល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សហជីពអាចចាត់អាទិភាព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និងត្រូវបានលើកយកមកប្រើប្រាស់នៅក្នុងសិក្ខាសាលានេះ។ 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ហានិភ័យដែលបានចាត់អាទិភាព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នឹងត្រូវយកមកប្រើនៅក្នុងពេលដែលនៅសល់នៃសិក្ខាសាលានេះ។ យើងនឹងចែកអ្នកចូលរួមទៅជាក្រុមតូចៗដើម្បីពិភាក្សាយ៉ាងរហ័សអំពីអ្វីដែលពួកគេនឹងចាត់អាទិភាពនៅក្នុងរោងចក្ររបស់ខ្លួន។ 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F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សម្រាប់គ្រូបណ្ដុះបណ្ដាលស្លាយទី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34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៖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ហ្វឺត​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ស្កុតក្រដាសដើម្បីបិតក្រដាសផ្ទាំងធំនៅលើជញ្ជាំង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ជាជម្រើស៖ ក្រដាសស្អិត </a:t>
                      </a:r>
                      <a:b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</a:b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និងប៊ិច ​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82246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15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ជំហានទី២៖ ការពិភាក្សាក្រុម៖ ពិភាក្សាយ៉ាងរហ័សអំពី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អាទិភាពដែលបានជ្រើសរើស។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អាទិភាពនេះ គឺត្រូវបានជ្រើសរើស គ្រាន់តែសម្រាប់វគ្គសិក្ខាសាលានេះប៉ុណ្ណោះ ប៉ុន្តែវាក៏អាចជួយអ្នកចូលរួមក្នុងការជ្រើសរើសអាទិភាពជាក់ស្ដែងដែលពួកគេអាចយកមកប្រើប្រាស់សម្រាប់ផែនការសកម្មភាពនៅក្នុងពេលដែលនៅសល់ក្នុងសិក្ខាសាលានេះផងដែរ។ 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35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8413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15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ជំហានទី៦៖ ទ្រឹស្ដីអំពីសំណង៖ មានស្លាយមួយចំនួនស្ដីពីទ្រឹស្ដីសម្រាប់ជំហានទី៦ ដោយក្នុងនោះក៏រួមមានទ្រឹស្ដីអំពី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ការប្រមូលភស្ដុតាងសម្រាប់ដាក់ពាក្យបណ្ដឹង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ផងដែរ។ សូមផ្ដល់ពេលសម្រាប់ការពិភាក្សានៅទីនេះ។ 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s 36-41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2">
            <a:extLst>
              <a:ext uri="{FF2B5EF4-FFF2-40B4-BE49-F238E27FC236}">
                <a16:creationId xmlns:a16="http://schemas.microsoft.com/office/drawing/2014/main" id="{745D3ABB-28E3-4DE0-ABDF-57DC832528A1}"/>
              </a:ext>
            </a:extLst>
          </p:cNvPr>
          <p:cNvSpPr txBox="1"/>
          <p:nvPr/>
        </p:nvSpPr>
        <p:spPr>
          <a:xfrm>
            <a:off x="1648356" y="449819"/>
            <a:ext cx="14991287" cy="11426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5400" b="1" dirty="0">
                <a:solidFill>
                  <a:srgbClr val="FBBC43"/>
                </a:solidFill>
                <a:latin typeface="Times New Roman "/>
                <a:cs typeface="Khmer OS Muol Light" panose="02000500000000020004" pitchFamily="2" charset="0"/>
              </a:rPr>
              <a:t>ប្លង់មេរៀន </a:t>
            </a:r>
            <a:endParaRPr lang="en-US" sz="5400" b="1" dirty="0">
              <a:solidFill>
                <a:schemeClr val="bg1"/>
              </a:solidFill>
              <a:latin typeface="Times New Roman "/>
              <a:cs typeface="Khmer OS Muol Light" panose="02000500000000020004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482505"/>
              </p:ext>
            </p:extLst>
          </p:nvPr>
        </p:nvGraphicFramePr>
        <p:xfrm>
          <a:off x="2158738" y="2260653"/>
          <a:ext cx="14084823" cy="7071831"/>
        </p:xfrm>
        <a:graphic>
          <a:graphicData uri="http://schemas.openxmlformats.org/drawingml/2006/table">
            <a:tbl>
              <a:tblPr/>
              <a:tblGrid>
                <a:gridCol w="1202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3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9656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981" baseline="0" dirty="0">
                          <a:solidFill>
                            <a:srgbClr val="000000"/>
                          </a:solidFill>
                          <a:latin typeface="Graphik Bold"/>
                          <a:cs typeface="Khmer OS Battambang" panose="02000500000000020004" pitchFamily="2" charset="0"/>
                          <a:sym typeface="Graphik Bold"/>
                        </a:rPr>
                        <a:t>រយៈពេល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2000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ផែនការមេរៀន និងវិធីសាស្ត្របង្រៀន</a:t>
                      </a:r>
                      <a:endParaRPr lang="en-US" sz="14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សម្ភារៈ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2309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20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ជំហានទី៦៖ ការពិភាក្សាក្រុមអំពីសំណង៖ ឥឡូវយើងសុំឱ្យក្រុមគិតអំពី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ភស្ដុតាង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ដែលពួកគេត្រូវការដើម្បីផ្ដល់ភស្ដុតាងបញ្ជាក់អំពីករណីរបស់ខ្លួន។ ត្រូវប្រាកដថាអ្នកបានដាក់បញ្ចូល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ដំណោះស្រាយ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ដែលអាចមានសម្រាប់ផលប៉ះពាល់អវិជ្ជមានដែលបានចាត់ជាអាទិភាព ព្រោះថា នេះក៏ជាផ្នែកមួយនៃសំណងផងដែរ៖ ការបង្ការទប់ស្កាត់កុំឱ្យកើតមានជាថ្មី។ 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42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6166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25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ជំហានទី៦៖ សំណង៖ ការពិភាក្សាក្រុម៖ ធ្វើការពិភាក្សាក្រុមជាមួយគ្នា។ វគ្គនេះអាចត្រូវចំណាយពេលយូរជាងការរំពឹងទុក ជាពិសេសប្រសិនបើមានចំណុចច្រើនត្រូវពិភាក្សា។ ហេតុដូច្នេះ ប្រហែលចាំបាច់ត្រូវមានអ្នកផ្ទៀងម៉ោងតាមការចាំបាច់។ យើងប្រើប្រាស់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វិធីសាស្ត្រវិចិត្រសាល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ដើម្បីពិភាក្សាអំពីការងារក្រុម៖ អ្នកចូលរួមត្រូវបានស្នើសុំឱ្យឈរផ្ដុំគ្នានៅជុំវិញកន្លែងពិភាក្សាក្រុម ស្ដាប់រួចដើរទៅកាន់មួយកន្លែងទៀត ហេតុនេះ ពួកគេចាំបាច់ត្រូវតែចូលរួមដោយខានមិនបាន។​ អ្នកចាប់ផ្ដើមចេញពីក្រុមណាមួយ រួចដើរទៅកាន់ក្រុមដទៃទៀតបន្ទាប់ពីស្ដាប់ក្រុមនោះនិយាយចប់ហើយ។ 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43-44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ហ្វឺត​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ស្កុតក្រដាសដើម្បីបិតក្រដាសផ្ទាំងធំនៅលើជញ្ជាំង</a:t>
                      </a: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ជាជម្រើស៖ ក្រដាសស្អិត </a:t>
                      </a:r>
                      <a:b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</a:b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និងប៊ិច 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6951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45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ជំហានទី៥៖ ការពិភាក្សាក្រុម និងការពិភាក្សាអំពីការប្រាស្រ័យទាក់ទង (នៅក្នុងក្រុមធំ)៖ ការងារក្រុមនៅពេលនេះ ភាគច្រើនគឺការពិភាក្សានៅក្នុង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ក្រុមធំ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ហើយមានការពិភាក្សាខ្លីមួយនៅក្នុងក្រុមតូច។ នៅក្នុងផ្នែកនេះពុំមានទ្រឹស្ដីទេ ព្រោះបានពិភាក្សាកាលពីដើមដំបូងនៃសិក្ខាសាលារួចហើយ។ អ្នកត្រូវការក្រដាសផ្ទាំងធំដើម្បីសរសេរលទ្ធផល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ការបំផុសគំនិតរួមគ្នាស្ដីអំពីអ្នកពាក់ព័ន្ធដែលអាចមាន</a:t>
                      </a:r>
                      <a:r>
                        <a:rPr lang="km-KH" sz="1781" u="none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​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(10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)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បន្ទាប់ពីនោះ ក្រុមទាំង4 ពិភាក្សាជាមួយគ្នា ដោយចំណាយពេល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យ៉ាងច្រើន15នាទី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ស្ដីអំពី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របៀបដើម្បីឱ្យមានការចូលរួម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ពីអ្នកពាក់ព័ន្ធសំខាន់ៗជាងគេបំផុតទាំង4។ នៅចុងបញ្ចប់គឺអ្នកមានពេល២០នាទី ដើម្បីពិភាក្សានៅក្នុង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ក្រុមធំ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ទៅលើការងារក្រុម។ 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សម្រាប់គ្រូបណ្ដុះបណ្ដាលស្លាយទី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45-46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 និងហ្វឺតសម្រាប់ការបំផុសគំនិតរួមគ្នា ​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ប៊ិច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/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ក្រដាសសម្រាប់ការពិភាក្សាក្រុម 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​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2">
            <a:extLst>
              <a:ext uri="{FF2B5EF4-FFF2-40B4-BE49-F238E27FC236}">
                <a16:creationId xmlns:a16="http://schemas.microsoft.com/office/drawing/2014/main" id="{8B0FCD2E-25C6-430A-8ECF-39EB8FE49CBC}"/>
              </a:ext>
            </a:extLst>
          </p:cNvPr>
          <p:cNvSpPr txBox="1"/>
          <p:nvPr/>
        </p:nvSpPr>
        <p:spPr>
          <a:xfrm>
            <a:off x="1648356" y="449819"/>
            <a:ext cx="14991287" cy="11426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5400" b="1" dirty="0">
                <a:solidFill>
                  <a:srgbClr val="FBBC43"/>
                </a:solidFill>
                <a:latin typeface="Times New Roman "/>
                <a:cs typeface="Khmer OS Muol Light" panose="02000500000000020004" pitchFamily="2" charset="0"/>
              </a:rPr>
              <a:t>ប្លង់មេរៀន </a:t>
            </a:r>
            <a:endParaRPr lang="en-US" sz="5400" b="1" dirty="0">
              <a:solidFill>
                <a:schemeClr val="bg1"/>
              </a:solidFill>
              <a:latin typeface="Times New Roman "/>
              <a:cs typeface="Khmer OS Muol Light" panose="02000500000000020004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855824"/>
              </p:ext>
            </p:extLst>
          </p:nvPr>
        </p:nvGraphicFramePr>
        <p:xfrm>
          <a:off x="2101588" y="2626059"/>
          <a:ext cx="14084823" cy="4727277"/>
        </p:xfrm>
        <a:graphic>
          <a:graphicData uri="http://schemas.openxmlformats.org/drawingml/2006/table">
            <a:tbl>
              <a:tblPr/>
              <a:tblGrid>
                <a:gridCol w="1202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3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9898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1981" baseline="0" dirty="0">
                          <a:solidFill>
                            <a:srgbClr val="000000"/>
                          </a:solidFill>
                          <a:latin typeface="Graphik Bold"/>
                          <a:cs typeface="Khmer OS Battambang" panose="02000500000000020004" pitchFamily="2" charset="0"/>
                          <a:sym typeface="Graphik Bold"/>
                        </a:rPr>
                        <a:t>រយៈពេល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2000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ផែនការមេរៀន និងវិធីសាស្ត្របង្រៀន</a:t>
                      </a:r>
                      <a:endParaRPr lang="en-US" sz="14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សម្ភារៈ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783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5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សន្និដ្ឋាន៖ នៅក្នុងប៉ុន្មានស្លាយចុងក្រោយនេះ យើងនឹងសង្ខេប ព្រមទាំងសន្និដ្ឋានសម្រាប់សិក្ខាសាលា។ ត្រូវ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សង្ខេប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ឱ្យខ្លី ប៉ុន្តែមានភាព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ច្បាស់លាស់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 ដោយប្រើប្រាស់ស្លាយស្រដៀងគ្នាទាំងនេះ។ 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48-49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0980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18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ជំហានបន្ទាប់៖ នៅចុងបញ្ចប់នៃសិក្ខាសាលាគឺជា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ការឆ្លុះបញ្ចាំង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រួមគ្នាទៅលើអ្វីដែលបានពិភាក្សាគ្នាកន្លងមក។ អ្នកចូលរួមត្រូវសរសេរចម្លើយរបស់ខ្លួនតបជាមួយសំណួរ ដែលមាននៅលើក្រដាសស្អិត រួចយកទៅបិតនៅតាមក្រដាសផ្ទាំងធំដែលអ្នកបានត្រៀមរៀបចំទុកជាមុន។ ក្រដាសផ្ទាំងធំមួយគឺមានចំណងជើងថា “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សេចក្ដីត្រូវការ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” មួយទៀតមានចំណងជើងថា “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សំណួរ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” ហើយមួយទៀតមានចំណងជើងថា “</a:t>
                      </a:r>
                      <a:r>
                        <a:rPr lang="km-KH" sz="1781" u="sng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ជំហានបន្ទាប់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?” សូមផ្ដល់រយៈពេល៥នាទីឱ្យអ្នកចូលរួមគិតលើសំណួរទាំងនេះ រួចប្រាប់ឱ្យពួកគាត់យកក្រដាសស្អិតទាំងនោះទៅបិតលើក្រដាសផ្ទាំងធំដើម្បីជម្រុញទឹកចិត្តអ្នកដទៃទៀតឱ្យចាប់ផ្ដើមយកមកបិតដូចគ្នាដែរ។ សូមកុំភ្លេចពិភាក្សាអំពីអ្វីដែលអ្នកនឹងធ្វើផ្អែកលើធាតុចូលរបស់ពួកគេ។ តើសំណួរបន្ថែមនឹងត្រូវយកមកពិភាក្សានៅពេលណា? តើនឹងត្រូវធ្វើយ៉ាងណាចំពោះសេចក្ដីត្រូវការបន្ថែមរបស់ពួកគាត់? ហើយតើមានជំហានបន្ទាប់អ្វីខ្លះ។ 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សម្រាប់គ្រូបណ្ដុះបណ្ដាល៖ ស្លាយ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50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ប៊ិច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  <a:p>
                      <a:pPr marL="384629" lvl="1" indent="-192314" algn="l">
                        <a:lnSpc>
                          <a:spcPts val="2137"/>
                        </a:lnSpc>
                        <a:buFont typeface="Arial"/>
                        <a:buChar char="•"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ស្កុតក្រដាស​</a:t>
                      </a:r>
                      <a:endParaRPr lang="en-US" sz="1781" baseline="0" dirty="0">
                        <a:solidFill>
                          <a:srgbClr val="000000"/>
                        </a:solidFill>
                        <a:latin typeface="Graphik"/>
                        <a:ea typeface="Graphik"/>
                        <a:cs typeface="Khmer OS Battambang" panose="02000500000000020004" pitchFamily="2" charset="0"/>
                        <a:sym typeface="Graphik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8981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2 </a:t>
                      </a: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នាទី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 Bold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ការបិទកម្មវិធី៖ ថ្លែងអំណរគុណអ្នកចូលរួមទាំងអស់ ម្ចាស់ផ្ទះ និងបុគ្គលិកគាំទ្រ។​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សម្រាប់គ្រូបណ្ដុះបណ្ដាលស្លាយទី</a:t>
                      </a:r>
                      <a:r>
                        <a:rPr lang="en-US" sz="1781" baseline="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51</a:t>
                      </a:r>
                      <a:endParaRPr lang="en-US" sz="1100" baseline="0" dirty="0"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2">
            <a:extLst>
              <a:ext uri="{FF2B5EF4-FFF2-40B4-BE49-F238E27FC236}">
                <a16:creationId xmlns:a16="http://schemas.microsoft.com/office/drawing/2014/main" id="{C45A48D0-ECF5-4BC2-8BA4-EBBAC08FF609}"/>
              </a:ext>
            </a:extLst>
          </p:cNvPr>
          <p:cNvSpPr txBox="1"/>
          <p:nvPr/>
        </p:nvSpPr>
        <p:spPr>
          <a:xfrm>
            <a:off x="1648356" y="449819"/>
            <a:ext cx="14991287" cy="11426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5400" b="1" dirty="0">
                <a:solidFill>
                  <a:srgbClr val="FBBC43"/>
                </a:solidFill>
                <a:latin typeface="Times New Roman "/>
                <a:cs typeface="Khmer OS Muol Light" panose="02000500000000020004" pitchFamily="2" charset="0"/>
              </a:rPr>
              <a:t>ប្លង់មេរៀន </a:t>
            </a:r>
            <a:endParaRPr lang="en-US" sz="5400" b="1" dirty="0">
              <a:solidFill>
                <a:schemeClr val="bg1"/>
              </a:solidFill>
              <a:latin typeface="Times New Roman "/>
              <a:cs typeface="Khmer OS Muol Light" panose="02000500000000020004" pitchFamily="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7" name="TextBox 7"/>
          <p:cNvSpPr txBox="1"/>
          <p:nvPr/>
        </p:nvSpPr>
        <p:spPr>
          <a:xfrm>
            <a:off x="1362423" y="3220986"/>
            <a:ext cx="13039572" cy="89640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3" tooltip="https://www.ohchr.org/sites/default/files/documents/publications/guidingprinciplesbusinesshr_en.pdf"/>
              </a:rPr>
              <a:t>គោលការណ៍មគ្គុទ្ទេសក៍របស់អង្គការសហប្រជាជាតិស្ដីពីអាជីវកម្ម និងសិទ្ធិមនុស្ស</a:t>
            </a: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3" tooltip="https://www.ohchr.org/sites/default/files/documents/publications/guidingprinciplesbusinesshr_en.pdf"/>
              </a:rPr>
              <a:t> 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(2011)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4" tooltip="http://mneguidelines.oecd.org/MNEguidelines/"/>
              </a:rPr>
              <a:t>គោលការណ៍ណែនាំរបស់ </a:t>
            </a: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4" tooltip="http://mneguidelines.oecd.org/MNEguidelines/"/>
              </a:rPr>
              <a:t>OECD </a:t>
            </a:r>
            <a:r>
              <a:rPr lang="km-KH" sz="2653" u="sng" spc="23" dirty="0">
                <a:solidFill>
                  <a:srgbClr val="000000"/>
                </a:solidFill>
                <a:latin typeface="Graphik"/>
                <a:cs typeface="Khmer OS Battambang" panose="02000500000000020004" pitchFamily="2" charset="0"/>
                <a:sym typeface="Graphik"/>
                <a:hlinkClick r:id="rId4" tooltip="http://mneguidelines.oecd.org/MNEguidelines/"/>
              </a:rPr>
              <a:t>សម្រាប់សហគ្រាសពហុជាតិ</a:t>
            </a:r>
            <a:r>
              <a:rPr lang="en-US" sz="2653" u="sng" spc="23" dirty="0">
                <a:solidFill>
                  <a:srgbClr val="000000"/>
                </a:solidFill>
                <a:latin typeface="Graphik"/>
                <a:cs typeface="Khmer OS Battambang" panose="02000500000000020004" pitchFamily="2" charset="0"/>
                <a:sym typeface="Graphik"/>
                <a:hlinkClick r:id="rId4" tooltip="http://mneguidelines.oecd.org/MNEguidelines/"/>
              </a:rPr>
              <a:t> 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(2023)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5" tooltip="https://mneguidelines.oecd.org/OECD-Due-Diligence-Guidance-for-Responsible-Business-Conduct.pdf"/>
              </a:rPr>
              <a:t>ឯកសារណែនាំ </a:t>
            </a: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5" tooltip="https://mneguidelines.oecd.org/OECD-Due-Diligence-Guidance-for-Responsible-Business-Conduct.pdf"/>
              </a:rPr>
              <a:t>OECD </a:t>
            </a: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5" tooltip="https://mneguidelines.oecd.org/OECD-Due-Diligence-Guidance-for-Responsible-Business-Conduct.pdf"/>
              </a:rPr>
              <a:t>ស្ដីពីនីតិវិធីត្រួតពិនិត្យភាពត្រឹមត្រូវសម្រាប់ការអភិវឌ្ឍអាជីវកម្មប្រកបដោយការទទួលខុសត្រូវ</a:t>
            </a: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​ 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(2018)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6" tooltip="https://www.oecd.org/industry/inv/mne/responsible-supply-chains-textile-garment-sector.htm"/>
              </a:rPr>
              <a:t>គោលការណ៍ណែនាំស្ដីពីនីតិវិធីត្រួតពិនិត្យភាពត្រឹមត្រូវរបស់ </a:t>
            </a: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6" tooltip="https://www.oecd.org/industry/inv/mne/responsible-supply-chains-textile-garment-sector.htm"/>
              </a:rPr>
              <a:t>OECD </a:t>
            </a: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6" tooltip="https://www.oecd.org/industry/inv/mne/responsible-supply-chains-textile-garment-sector.htm"/>
              </a:rPr>
              <a:t>សម្រាប់សង្វាក់ផ្គត់ផ្គង់ប្រកបដោយការទទួលខុសត្រូវនៅក្នុងវិស័យកាត់ដេរ និងស្បែកជើង</a:t>
            </a: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​ 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(2017)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7" tooltip="https://www.businessrespecthumanrights.org/"/>
              </a:rPr>
              <a:t>ការអនុវត្តអាជីវកម្មប្រកបដោយការទទួលខុសត្រូវ</a:t>
            </a: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7" tooltip="https://www.businessrespecthumanrights.org/"/>
              </a:rPr>
              <a:t> 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(Oxfam/ Shift)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8" tooltip="https://rbh-eurochamcambodia.com/"/>
              </a:rPr>
              <a:t>មជ្ឈមណ្ឌលអាជីវកម្មប្រកបដោយការទទួលខុសត្រូវកម្ពុជា</a:t>
            </a: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(GIZ/ </a:t>
            </a:r>
            <a:r>
              <a:rPr lang="en-US" sz="2653" spc="23" dirty="0" err="1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Eurocham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Cambodia 2023)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9" tooltip="https://www.ohchr.org/sites/default/files/Documents/Issues/Business/UNWG__NAPGuidance.pdf"/>
              </a:rPr>
              <a:t>ឯកសារណែនាំរបស់ </a:t>
            </a: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9" tooltip="https://www.ohchr.org/sites/default/files/Documents/Issues/Business/UNWG__NAPGuidance.pdf"/>
              </a:rPr>
              <a:t>OCHR </a:t>
            </a: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9" tooltip="https://www.ohchr.org/sites/default/files/Documents/Issues/Business/UNWG__NAPGuidance.pdf"/>
              </a:rPr>
              <a:t>ស្ដីពីផែនការសកម្មភាពជាតិអំពីអាជីវកម្ម និងសិទ្ធិមនុស្ស </a:t>
            </a: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​</a:t>
            </a: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(2016)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10" tooltip="https://www.cnvinternationaal.nl/en/topical/news/new-publication-about-the-rol-of-trade-unions-in-hrdd"/>
              </a:rPr>
              <a:t>តួនាទីរបស់សហជីពនៅក្នុង ​</a:t>
            </a:r>
            <a:r>
              <a:rPr lang="en-US" sz="2653" u="sng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10" tooltip="https://www.cnvinternationaal.nl/en/topical/news/new-publication-about-the-rol-of-trade-unions-in-hrdd"/>
              </a:rPr>
              <a:t>HREDD (CNV Internationaal, 2024)</a:t>
            </a:r>
          </a:p>
          <a:p>
            <a:pPr marL="572921" lvl="1" indent="-286461">
              <a:lnSpc>
                <a:spcPts val="3715"/>
              </a:lnSpc>
              <a:buFont typeface="Arial"/>
              <a:buChar char="•"/>
            </a:pPr>
            <a:r>
              <a:rPr lang="km-KH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  <a:hlinkClick r:id="rId11"/>
              </a:rPr>
              <a:t>មជ្ឈមណ្ឌលកាត់ដេរអាស៊ីស្ដីពីនីតិវិធីត្រួតពិនិត្យភាពត្រឹមត្រូវ</a:t>
            </a: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endParaRPr lang="en-US" sz="2653" u="sng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  <a:hlinkClick r:id="rId10" tooltip="https://www.cnvinternationaal.nl/en/topical/news/new-publication-about-the-rol-of-trade-unions-in-hrdd"/>
            </a:endParaRPr>
          </a:p>
          <a:p>
            <a:pPr algn="l">
              <a:lnSpc>
                <a:spcPts val="3715"/>
              </a:lnSpc>
            </a:pPr>
            <a:endParaRPr lang="en-US" sz="2653" u="sng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  <a:hlinkClick r:id="rId10" tooltip="https://www.cnvinternationaal.nl/en/topical/news/new-publication-about-the-rol-of-trade-unions-in-hrdd"/>
            </a:endParaRPr>
          </a:p>
          <a:p>
            <a:pPr algn="l">
              <a:lnSpc>
                <a:spcPts val="3715"/>
              </a:lnSpc>
            </a:pPr>
            <a:endParaRPr lang="en-US" sz="2653" u="sng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  <a:hlinkClick r:id="rId10" tooltip="https://www.cnvinternationaal.nl/en/topical/news/new-publication-about-the-rol-of-trade-unions-in-hrdd"/>
            </a:endParaRPr>
          </a:p>
          <a:p>
            <a:pPr algn="l">
              <a:lnSpc>
                <a:spcPts val="3715"/>
              </a:lnSpc>
            </a:pPr>
            <a:endParaRPr lang="en-US" sz="2653" u="sng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  <a:hlinkClick r:id="rId10" tooltip="https://www.cnvinternationaal.nl/en/topical/news/new-publication-about-the-rol-of-trade-unions-in-hrdd"/>
            </a:endParaRPr>
          </a:p>
          <a:p>
            <a:pPr algn="l">
              <a:lnSpc>
                <a:spcPts val="3715"/>
              </a:lnSpc>
            </a:pPr>
            <a:r>
              <a:rPr lang="en-US" sz="2653" spc="23" dirty="0">
                <a:solidFill>
                  <a:srgbClr val="000000"/>
                </a:solidFill>
                <a:latin typeface="Graphik"/>
                <a:ea typeface="Graphik"/>
                <a:cs typeface="Khmer OS Battambang" panose="02000500000000020004" pitchFamily="2" charset="0"/>
                <a:sym typeface="Graphik"/>
              </a:rPr>
              <a:t> </a:t>
            </a:r>
          </a:p>
          <a:p>
            <a:pPr algn="l">
              <a:lnSpc>
                <a:spcPts val="3715"/>
              </a:lnSpc>
            </a:pP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z="2653" spc="23" dirty="0">
              <a:solidFill>
                <a:srgbClr val="000000"/>
              </a:solidFill>
              <a:latin typeface="Graphik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0C0F064E-0BB4-4D1B-8B74-DA5A5B3A1D0E}"/>
              </a:ext>
            </a:extLst>
          </p:cNvPr>
          <p:cNvSpPr txBox="1"/>
          <p:nvPr/>
        </p:nvSpPr>
        <p:spPr>
          <a:xfrm>
            <a:off x="1648356" y="449819"/>
            <a:ext cx="14991287" cy="10956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m-KH" sz="5400" b="1" dirty="0">
                <a:solidFill>
                  <a:srgbClr val="FBBC43"/>
                </a:solidFill>
                <a:latin typeface="Times New Roman "/>
                <a:cs typeface="Khmer OS Muol Light" panose="02000500000000020004" pitchFamily="2" charset="0"/>
              </a:rPr>
              <a:t>ធនធាន</a:t>
            </a:r>
            <a:r>
              <a:rPr lang="km-KH" sz="5400" b="1" dirty="0">
                <a:solidFill>
                  <a:schemeClr val="bg1"/>
                </a:solidFill>
                <a:latin typeface="Times New Roman "/>
                <a:cs typeface="Khmer OS Muol Light" panose="02000500000000020004" pitchFamily="2" charset="0"/>
              </a:rPr>
              <a:t>សម្រាប់វគ្គបណ្ដុះបណ្ដាល</a:t>
            </a:r>
            <a:endParaRPr lang="en-US" sz="5400" b="1" dirty="0">
              <a:solidFill>
                <a:schemeClr val="bg1"/>
              </a:solidFill>
              <a:latin typeface="Times New Roman "/>
              <a:cs typeface="Khmer OS Muol Light" panose="02000500000000020004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3269</Words>
  <Application>Microsoft Office PowerPoint</Application>
  <PresentationFormat>Aangepast</PresentationFormat>
  <Paragraphs>157</Paragraphs>
  <Slides>10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Khmer OS Battambang</vt:lpstr>
      <vt:lpstr>Times New Roman </vt:lpstr>
      <vt:lpstr>Arial</vt:lpstr>
      <vt:lpstr>Calibri</vt:lpstr>
      <vt:lpstr>Graphik Bold</vt:lpstr>
      <vt:lpstr>Graphik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 Instructions Local level workshop</dc:title>
  <dc:creator>Sakhan</dc:creator>
  <cp:lastModifiedBy>Margot Offerijns</cp:lastModifiedBy>
  <cp:revision>42</cp:revision>
  <dcterms:created xsi:type="dcterms:W3CDTF">2006-08-16T00:00:00Z</dcterms:created>
  <dcterms:modified xsi:type="dcterms:W3CDTF">2024-11-01T14:37:45Z</dcterms:modified>
  <dc:identifier>DAGEijVPBn4</dc:identifier>
</cp:coreProperties>
</file>