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8288000" cy="10287000"/>
  <p:notesSz cx="6858000" cy="9144000"/>
  <p:embeddedFontLst>
    <p:embeddedFont>
      <p:font typeface="Graphik" panose="020B0604020202020204" charset="0"/>
      <p:regular r:id="rId24"/>
    </p:embeddedFont>
    <p:embeddedFont>
      <p:font typeface="Graphik Bold" panose="020B0803030202060203" pitchFamily="34" charset="0"/>
      <p:regular r:id="rId25"/>
      <p:bold r:id="rId26"/>
      <p:boldItalic r:id="rId27"/>
    </p:embeddedFont>
    <p:embeddedFont>
      <p:font typeface="Khmer OS Battambang" panose="020B0604020202020204" charset="0"/>
      <p:regular r:id="rId28"/>
    </p:embeddedFont>
    <p:embeddedFont>
      <p:font typeface="Khmer OS Muol Light" panose="020B0604020202020204" charset="0"/>
      <p:regular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64E9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4793" autoAdjust="0"/>
  </p:normalViewPr>
  <p:slideViewPr>
    <p:cSldViewPr>
      <p:cViewPr varScale="1">
        <p:scale>
          <a:sx n="49" d="100"/>
          <a:sy n="49" d="100"/>
        </p:scale>
        <p:origin x="1022" y="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01.11.2024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95832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2341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371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km-KH" sz="1200" b="1" dirty="0">
                <a:latin typeface="Khmer OS Battambang" panose="02000500000000020004" pitchFamily="2" charset="0"/>
                <a:cs typeface="Khmer OS Battambang" panose="02000500000000020004" pitchFamily="2" charset="0"/>
              </a:rPr>
              <a:t>តើ​​ត្រូវ​ធ្វើអ្វី៖</a:t>
            </a:r>
            <a:endParaRPr lang="en-US" sz="1200" b="1" dirty="0">
              <a:latin typeface="Khmer OS Battambang" panose="02000500000000020004" pitchFamily="2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200" b="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ជាការល្អគួរ​និយាយប្រាប់​អ្នកចូលរួម​ថា​ពេលវេលានេះគឺ​គ្រាន់​តែកំណត់ត្រួសៗ​ប៉ុណ្ណោះ ហើយអ្នក​នឹង​ប្រកាន់ខ្ជាប់​តាមម៉ោងចាប់ផ្ដើម និងម៉ោងបញ្ចប់ ព្រមទាំង​ម៉ោងសម្រាកប៉ុន្តែម៉ោង​ដទៃទៀត​គឺអាច​បត់បែនបាន។ សូមកុំ​ភ្លេច​​កែសម្រួល​ពេលវេលា​​ឱ្យត្រូវ​ទៅតាមម៉ោងពេល​សម្រាប់​ការ​សម្រាកអាហារសម្រន់</a:t>
            </a:r>
            <a:r>
              <a:rPr lang="en-US" sz="1200" b="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/</a:t>
            </a:r>
            <a:r>
              <a:rPr lang="km-KH" sz="1200" b="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អាហារថ្ងៃត្រង់ និងម៉ោងការងារ​ប្រចាំថ្ងៃស្របតាម​បរិបទ​ក្នុងស្រុក​! ម្យ៉ាងទៀត​ កម្មវិធីនេះក៏អាច​ត្រូវកែសម្រួលខ្លះៗផងដែរព្រោះថាក្រុមនីមួយៗ​តែង​មានលំហូរការសិក្សា​របស់​ខ្លួន​រៀងៗ​ខ្លួន​។ ហេតុដូច្នេះ អ្នក​ប្រហែល​ជាពុំ​អាចបញ្ចប់​ជំហាន​ទី២ ទាំងស្រុង​នៅថ្ងៃទី​១ ទេ។ បើពុំ​អាច​បញ្ចប់​ជំហានទី២ ​​ក្នុងថ្ងៃទី​១ ទាំងស្រុងបាន​ក៏មិនអីដែរ ពោលគឺ​អ្នកអាច​រំលង​លំហាត់​ក្រុមគោលដៅ​ ឬ​ចំណាយពេលតិចនៅថ្ងៃទី៣ សម្រាប់​ជំហានទី​៤ </a:t>
            </a:r>
            <a:r>
              <a:rPr lang="en-US" sz="1200" b="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&amp;</a:t>
            </a:r>
            <a:r>
              <a:rPr lang="km-KH" sz="1200" b="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 ទី៥ ជាដើម​ ហើយការ​បត់បែន​ទាំងនេះគឺ​សុទ្ធតែ​អាច​ធ្វើទៅបាន​។</a:t>
            </a:r>
            <a:endParaRPr lang="en-US" sz="1200" b="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 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200" b="1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តើ​​ត្រូវការអ្វីខ្លះ​៖</a:t>
            </a:r>
            <a:endParaRPr lang="en-US" sz="1200" b="1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-</a:t>
            </a:r>
            <a:endParaRPr lang="km-KH" sz="1200" b="1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km-KH" sz="1200" b="1" kern="100" dirty="0">
              <a:effectLst/>
              <a:latin typeface="Khmer OS Battambang" panose="02000500000000020004" pitchFamily="2" charset="0"/>
              <a:ea typeface="Calibri" panose="020F050202020403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Khmer OS Battambang" panose="02000500000000020004" pitchFamily="2" charset="0"/>
              </a:rPr>
              <a:t>តើ​ត្រូវ​ចែក​រំលែក​អ្វីខ្លះ​ជាមួយ​អ្នកចូលរួម​៖</a:t>
            </a:r>
            <a:endParaRPr lang="en-US" sz="1200" b="1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200" b="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“នេះគ្រាន់​តែជាពេលវេលាកំណត់​ត្រួសៗប៉ុណ្ណោះ។ យើង​នឹង​ប្រកាន់ខ្ជាប់នូវម៉ោងឈប់សម្រាក ម៉ោងចាប់ផ្ដើម​ និងម៉ោងបញ្ចប់​ ប៉ុន្តែម៉ោងដទៃទៀត​គឺ​យើងអាចបត់បែនបាន ហើយក៏អាស្រ័យទៅតាម​ពេលវេលា​ដែល​ត្រូវការ​សម្រាប់​ការពិភាក្សា​នៅក្នុងក្រុមផងដែរ​”។</a:t>
            </a:r>
            <a:endParaRPr lang="en-US" sz="1200" b="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asiagarmenthub.net/themes-1/due-diligence" TargetMode="External"/><Relationship Id="rId3" Type="http://schemas.openxmlformats.org/officeDocument/2006/relationships/hyperlink" Target="http://mneguidelines.oecd.org/MNEguidelines/" TargetMode="External"/><Relationship Id="rId7" Type="http://schemas.openxmlformats.org/officeDocument/2006/relationships/hyperlink" Target="https://rbh-eurochamcambodia.com/" TargetMode="External"/><Relationship Id="rId2" Type="http://schemas.openxmlformats.org/officeDocument/2006/relationships/hyperlink" Target="https://www.ohchr.org/sites/default/files/documents/publications/guidingprinciplesbusinesshr_en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businessrespecthumanrights.org/" TargetMode="External"/><Relationship Id="rId11" Type="http://schemas.openxmlformats.org/officeDocument/2006/relationships/hyperlink" Target="https://www.cnvinternationaal.nl/en/topical/news/new-publication-about-the-rol-of-trade-unions-in-hrdd" TargetMode="External"/><Relationship Id="rId5" Type="http://schemas.openxmlformats.org/officeDocument/2006/relationships/hyperlink" Target="https://www.oecd.org/industry/inv/mne/responsible-supply-chains-textile-garment-sector.htm" TargetMode="External"/><Relationship Id="rId10" Type="http://schemas.openxmlformats.org/officeDocument/2006/relationships/hyperlink" Target="https://www.cnvinternationaal.nl/_Resources/Persistent/2/8/f/b/28fb930f80c35fd3e65e2de2de9a5ba11b9124c0/2022-11-02%20-%20How%20trade%20unions%20use%20grievance%20mechanisms%20in%20the%20garment%20sector.pdf" TargetMode="External"/><Relationship Id="rId4" Type="http://schemas.openxmlformats.org/officeDocument/2006/relationships/hyperlink" Target="https://mneguidelines.oecd.org/OECD-Due-Diligence-Guidance-for-Responsible-Business-Conduct.pdf" TargetMode="External"/><Relationship Id="rId9" Type="http://schemas.openxmlformats.org/officeDocument/2006/relationships/hyperlink" Target="https://www.cnvinternationaal.nl/en/topics/field-of-work/social-dialogu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upplyhub.org/Supply%20chain%20-%20H&amp;M%20Group%20(hmgroup.com)H&amp;M%20Group%20statement%20on%20due%20diligence%20-%20H&amp;M%20Group%20(hmgroup.com)Open%20Sourcema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n.ftc.gov/Account/BasicSearch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51559" y="-146709"/>
            <a:ext cx="18339559" cy="9910065"/>
          </a:xfrm>
          <a:custGeom>
            <a:avLst/>
            <a:gdLst/>
            <a:ahLst/>
            <a:cxnLst/>
            <a:rect l="l" t="t" r="r" b="b"/>
            <a:pathLst>
              <a:path w="18339559" h="9910065">
                <a:moveTo>
                  <a:pt x="0" y="0"/>
                </a:moveTo>
                <a:lnTo>
                  <a:pt x="18339559" y="0"/>
                </a:lnTo>
                <a:lnTo>
                  <a:pt x="18339559" y="9910065"/>
                </a:lnTo>
                <a:lnTo>
                  <a:pt x="0" y="99100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4832" b="-1483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-51561" y="1978267"/>
            <a:ext cx="18339559" cy="8344951"/>
          </a:xfrm>
          <a:custGeom>
            <a:avLst/>
            <a:gdLst/>
            <a:ahLst/>
            <a:cxnLst/>
            <a:rect l="l" t="t" r="r" b="b"/>
            <a:pathLst>
              <a:path w="18287871" h="8344951">
                <a:moveTo>
                  <a:pt x="0" y="0"/>
                </a:moveTo>
                <a:lnTo>
                  <a:pt x="18287871" y="0"/>
                </a:lnTo>
                <a:lnTo>
                  <a:pt x="18287871" y="8344951"/>
                </a:lnTo>
                <a:lnTo>
                  <a:pt x="0" y="834495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76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-44830" y="8904617"/>
            <a:ext cx="18339559" cy="1596525"/>
            <a:chOff x="0" y="0"/>
            <a:chExt cx="4830172" cy="36032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30172" cy="360321"/>
            </a:xfrm>
            <a:custGeom>
              <a:avLst/>
              <a:gdLst/>
              <a:ahLst/>
              <a:cxnLst/>
              <a:rect l="l" t="t" r="r" b="b"/>
              <a:pathLst>
                <a:path w="4830172" h="360321">
                  <a:moveTo>
                    <a:pt x="0" y="0"/>
                  </a:moveTo>
                  <a:lnTo>
                    <a:pt x="4830172" y="0"/>
                  </a:lnTo>
                  <a:lnTo>
                    <a:pt x="4830172" y="360321"/>
                  </a:lnTo>
                  <a:lnTo>
                    <a:pt x="0" y="36032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4830172" cy="4269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672328" y="8690474"/>
            <a:ext cx="11615672" cy="1824956"/>
            <a:chOff x="0" y="0"/>
            <a:chExt cx="15487563" cy="24332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0333814" cy="2433275"/>
            </a:xfrm>
            <a:custGeom>
              <a:avLst/>
              <a:gdLst/>
              <a:ahLst/>
              <a:cxnLst/>
              <a:rect l="l" t="t" r="r" b="b"/>
              <a:pathLst>
                <a:path w="10333814" h="2433275">
                  <a:moveTo>
                    <a:pt x="0" y="0"/>
                  </a:moveTo>
                  <a:lnTo>
                    <a:pt x="10333814" y="0"/>
                  </a:lnTo>
                  <a:lnTo>
                    <a:pt x="10333814" y="2433275"/>
                  </a:lnTo>
                  <a:lnTo>
                    <a:pt x="0" y="24332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10590500" y="387084"/>
              <a:ext cx="4897063" cy="2046191"/>
            </a:xfrm>
            <a:custGeom>
              <a:avLst/>
              <a:gdLst/>
              <a:ahLst/>
              <a:cxnLst/>
              <a:rect l="l" t="t" r="r" b="b"/>
              <a:pathLst>
                <a:path w="4897063" h="2046191">
                  <a:moveTo>
                    <a:pt x="0" y="0"/>
                  </a:moveTo>
                  <a:lnTo>
                    <a:pt x="4897063" y="0"/>
                  </a:lnTo>
                  <a:lnTo>
                    <a:pt x="4897063" y="2046191"/>
                  </a:lnTo>
                  <a:lnTo>
                    <a:pt x="0" y="20461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TextBox 7">
            <a:extLst>
              <a:ext uri="{FF2B5EF4-FFF2-40B4-BE49-F238E27FC236}">
                <a16:creationId xmlns:a16="http://schemas.microsoft.com/office/drawing/2014/main" id="{FB4127CA-E41A-967F-7006-EF4C085490D9}"/>
              </a:ext>
            </a:extLst>
          </p:cNvPr>
          <p:cNvSpPr txBox="1"/>
          <p:nvPr/>
        </p:nvSpPr>
        <p:spPr>
          <a:xfrm>
            <a:off x="652586" y="4877876"/>
            <a:ext cx="17449799" cy="27789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416"/>
              </a:lnSpc>
            </a:pPr>
            <a:r>
              <a:rPr lang="km-KH" sz="4400" dirty="0">
                <a:solidFill>
                  <a:srgbClr val="FFFFFF"/>
                </a:solidFill>
                <a:latin typeface="Graphik Bold"/>
                <a:cs typeface="Khmer OS Muol Light" panose="02000500000000020004" pitchFamily="2" charset="0"/>
              </a:rPr>
              <a:t>កញ្ចប់​ឧបករណ៍​ការ​បណ្ដុះបណ្ដាលសម្រាប់សហជីព</a:t>
            </a:r>
          </a:p>
          <a:p>
            <a:pPr>
              <a:lnSpc>
                <a:spcPts val="7416"/>
              </a:lnSpc>
            </a:pPr>
            <a:r>
              <a:rPr lang="km-KH" sz="4400" dirty="0">
                <a:solidFill>
                  <a:srgbClr val="FFFFFF"/>
                </a:solidFill>
                <a:latin typeface="Graphik Bold"/>
                <a:cs typeface="Khmer OS Muol Light" panose="02000500000000020004" pitchFamily="2" charset="0"/>
              </a:rPr>
              <a:t>ស្ដីពីនីតិ​វិធី​ត្រួតពិនិត្យភាពត្រឹមត្រូវផ្នែកសិទ្ធិមនុស្ស និងបរិស្ថាន</a:t>
            </a:r>
            <a:r>
              <a:rPr lang="nl-NL" sz="4400" dirty="0">
                <a:solidFill>
                  <a:srgbClr val="FFFFFF"/>
                </a:solidFill>
                <a:latin typeface="Graphik Bold"/>
                <a:cs typeface="Khmer OS Muol Light" panose="02000500000000020004" pitchFamily="2" charset="0"/>
              </a:rPr>
              <a:t> (HREDD)</a:t>
            </a:r>
            <a:endParaRPr lang="km-KH" sz="4400" dirty="0">
              <a:solidFill>
                <a:srgbClr val="FFFFFF"/>
              </a:solidFill>
              <a:latin typeface="Graphik Bold"/>
              <a:cs typeface="Khmer OS Muol Light" panose="02000500000000020004" pitchFamily="2" charset="0"/>
            </a:endParaRP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3E77367A-62D3-E35F-4AD4-FCC778D51EAE}"/>
              </a:ext>
            </a:extLst>
          </p:cNvPr>
          <p:cNvSpPr txBox="1"/>
          <p:nvPr/>
        </p:nvSpPr>
        <p:spPr>
          <a:xfrm>
            <a:off x="685801" y="7697483"/>
            <a:ext cx="8915400" cy="7053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522"/>
              </a:lnSpc>
            </a:pPr>
            <a:r>
              <a:rPr lang="km-KH" sz="3944" dirty="0">
                <a:solidFill>
                  <a:srgbClr val="FFFFFF"/>
                </a:solidFill>
                <a:latin typeface="Graphik"/>
                <a:cs typeface="Khmer OS Battambang" panose="02000500000000020004" pitchFamily="2" charset="0"/>
              </a:rPr>
              <a:t>ការណែនាំ​សម្រាប់​វគ្គបណ្ដុះបណ្ដាលវែង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502822"/>
              </p:ext>
            </p:extLst>
          </p:nvPr>
        </p:nvGraphicFramePr>
        <p:xfrm>
          <a:off x="2189204" y="2464563"/>
          <a:ext cx="14084823" cy="6963608"/>
        </p:xfrm>
        <a:graphic>
          <a:graphicData uri="http://schemas.openxmlformats.org/drawingml/2006/table">
            <a:tbl>
              <a:tblPr/>
              <a:tblGrid>
                <a:gridCol w="1203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45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5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9176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9974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ពិភាក្សាលើលទ្ធផលការងារក្រុម​សម្រាប់​ជំហានទី២៖ 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បន្ទាប់ពីបញ្ចប់​​ការងារក្រុមសម្រាប់​​ជុំ​នីមួយៗ​រួច​ហើយ លទ្ធផល​ការពិភាក្សា​ក្រុម​នឹង​ត្រូវ​លើកយកមក​ពិភាក្សា​ជាមួយ​គ្នា​។ ការ​ពិភាក្សា​នេះ​អាចត្រូវ​ចំណាយ​ពេល​ច្រើន​ជាង​ការ​រំពឹង​ទុក​ ជាពិសេស​ប្រសិន​មានការពិភាក្សា​គ្នា​ច្រើន​។ ​ហេតុដូច្នេះ ចំាបាច់​ត្រូវមាន​ការត្រួតពិនិត្យ​ពេលវេលា​តាមការចាំបាច់។ យើងប្រើប្រាស់​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វិធីសាស្ត្រការដើរ​ក្នុង​​វិចិត្រសាល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​ដើម្បីពិភាក្សាលទ្ធផល​​ការងារក្រុម​៖ អ្នកចូលរួម​ត្រូវ​ក្រោកឈរ ​រួច​ប្រមូលផ្ដុំ​គ្នា​នៅជុំ​វិញ​លទ្ធផលការងារក្រុម ស្ដាប់​ការបង្ហាញ​ រួចដើរ​ទៅទីកន្លែងមួយទៀត​ដែលនឹងអាចជួយជំរុញពួកគេឱ្យ​ចូលរួម។ អ្នកចាប់ផ្ដើម​ជាមួយ​លទ្ធផលរបស់​ក្រុមណាមួយ រួចដើរ​ទៅកាន់​​កន្លែងរបស់​ក្រុម​​មួយ​ទៀត ​បន្ទាប់ពី​ស្ដាប់ក្រុមនោះ​រួចហើយ​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សូមព្យាយាម​ផ្ដោត​លើសំណួរ​ចំនួន​ពីរ​គឺ​៖ តើ​ហានិភ័យ​អាទិភាពដែល​​ត្រូវបាន​ជ្រើសរើសមានអ្វីខ្លះ​ និងហេតុអ្វី​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+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​បានជាំ​ពិបាក​ឈានដល់​ទៅការ​សម្រេចចិត្តនេះ?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ស្លាយទី​៤៨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៤៩</a:t>
                      </a:r>
                      <a:endParaRPr lang="en-US" sz="1800" dirty="0"/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6897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តួនាទីរបស់​សហជីព​នៅក្នុងជំហានទី២៖ ការពិភាក្សា​អំពី​តួនាទីសហជីព​ជានិច្ច​កាល​តែង​ចាប់ផ្ដើម​ចេញពី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​ការបំផុស​គំនិត​ជាលក្ខណៈបុគ្គល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 រួចឈានទៅ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ការពិភាក្សា​ក្នុងក្រុមធំទាំងមូល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សូមប្រាប់​អ្នកចូលរួម​ឱ្យ​បំផុសគំនិត​តែម្នាក់ឯង​ជាមុនសិន រួចហើយអ្នកអាចមក​សន្ទនា​ជាក្រុមរួមគ្នា​លើលទ្ធផលនៃការបំផុសគំនិត​​បន្ទាប់ពីបាន​សង្ខេបលទ្ធផល​ទទួលបាន​ពីការបំផុសគំនិត​ជាមួយក្រុមរួចហើយ។ បន្ទាប់ពីការពិភាក្សា​នេះហើយ​អ្នកអាច​ចែករំលែក​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លទ្ធផល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ៃការ​បំផុសគំនិត​ដែលទទួលបានមកពី​វគ្គបណ្ដុះបណ្ដាល​លើកមុនក៏ដូចជា​អ្វីដែលបានចែករំលែកនៅក្នុងឯកសារពិសេស​ដែល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Internationaal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បានសរសេ​រស្ដីពី​តួនាទីរបស់សហជីពនៅក្នុង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HREDD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។ សូម​ត្រួតពិនិត្យ​ថាតើ​លទ្ធផលនៃការបំផុសគំនិត​​គឺ​ស្រប​គ្នា​ជាមួយ​តួនាទី​ដែលបាន​លើកឡើង​ទាំងនោះ​ឬទេ។ ប្រសិនមានពេល​ខ្លី សូមរំលងវគ្គ​ការ​បំផុស​គំនិត​ រួច​ចូលទៅក្នុងការជជែក​អំពី​តួនាទីតែម្ដង។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ស្លាយទី​៥០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៥១</a:t>
                      </a:r>
                      <a:endParaRPr lang="en-US" sz="1800" dirty="0"/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ក្រដាសផ្ទាំងធំនៅលើជញ្ជាំង​ដោយ​មានពាក្យថា​ជំហានទី២ សរសេរ​នៅលើនោះ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ក្រដាសស្អិត​ និងប៊ិច​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7158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ឧបករណ៍​សម្រាប់​ជំហានទី២៖ ការពិភាក្សា​ក្រុមគោលដៅ៖ ចែករំលែកទ្រឹស្ដី​ដោយសង្ខេប​។ តាម​ធម្មតា សហជីពគឺ​បានយល់ដឹង​អំពី​ឧបករណ៍​នេះរួចហើយ។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ស្លាយទី​៥២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32F1E0E-AF6C-E23F-3027-AA36F91724C4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ថ្ងៃទី១ (៥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878105"/>
              </p:ext>
            </p:extLst>
          </p:nvPr>
        </p:nvGraphicFramePr>
        <p:xfrm>
          <a:off x="2158738" y="2527353"/>
          <a:ext cx="14084824" cy="7071908"/>
        </p:xfrm>
        <a:graphic>
          <a:graphicData uri="http://schemas.openxmlformats.org/drawingml/2006/table">
            <a:tbl>
              <a:tblPr/>
              <a:tblGrid>
                <a:gridCol w="1494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4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5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656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69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  <a:p>
                      <a:pPr algn="l">
                        <a:lnSpc>
                          <a:spcPts val="2137"/>
                        </a:lnSpc>
                        <a:defRPr/>
                      </a:pP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រំលឹកមេរៀន និងល្បែងថាមពល៖ ដើម្បី​ឱ្យ​ប្រាកដថា​​ទាំងអស់គ្នា​បាន​ត្រៀម​ខ្លួន​រួចរាល់​សម្រាប់​ថ្ងៃថ្មី​ ដើម្បី​ធ្វើការ​ឱ្យមាន​ទំនាក់​ទំនងក្រុម​យ៉ាងសកម្ម និង​ដើម្បី​ចាប់ផ្ដើម​ថ្ងៃ​ថ្មី​ជាមួយ​ស្នាម​ញញឹម​​ ជាការល្អ គួរ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លេងល្បែងថាមពល។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ជាការ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ល្អគឺ​​គួរ​ស្នើសុំ​អ្នក​ចូលរួម​ម្នាក់​ ឬពីរនាក់​ក្នុងពេលមួយ​ថ្ងៃមុន​ដើម្បី​ឱ្យ​គាត់​គិត​រក​ល្បែង​ថាម​ពេលណាមួយ​ដោយខ្លួន​ឯង។ តាមធម្មតា​តែងតែ​មានអ្នកចូលរួមដែល​មានគំនិត​ល្អៗ​។ ប្រសិនពុំដូច្នេះទេ អ្នកក៏អាច​ស្នើល្បែងថាមពលមួយ​ដោយខ្លួន​អ្នកផងដែរ​។ ខាងក្រោម​នេះ ជាយោបល់​មួយចំនួន​៖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https://teambuilding.com/blog/large-group-energizers </a:t>
                      </a:r>
                      <a:endParaRPr lang="km-KH" sz="1800" spc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Graphik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បន្ទាប់ពីលេង​ល្បែងថាមពល​ហើយ សូមចាប់ផ្ដើមថ្ងៃនេះ​ដោយ​​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​រំលឹក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​​អ្វីដែល​អ្នកចូលរួមបាន​រៀនសូត្រ​ឡើង​វិញ៖ ប្រាប់​ពួកគេ​ឱ្យ​បោះបាល់​ទៅអ្នកចូលរួម​ដទៃទៀត​នៅពេលពួកគេបានចែករំលែក​នូវ​ចំណុច​គន្លឹះ​ដែល​បានរៀនសូត្រសំខាន់ៗរបស់​ខ្លួន​​រួចមកហើយ។ បន្ទាប់ពី​រំលឹកមេរៀនហើយ សូមពិនិត្យ​មើលដោយ​សង្ខេប​លើជំហាន​ទាំង​ប្រាំមួយ​ ព្រម​ទាំង​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កម្មវិធី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សម្រាប់​ថ្ងៃនេះ។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ស្លាយទី​៥៣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៥៦</a:t>
                      </a:r>
                      <a:endParaRPr lang="en-US" sz="1800" dirty="0"/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កូនបាល់​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អាស្រ័យលើប្រភេទ​ល្បែង​ថាម​ពល​អ្នកប្រហែល​ត្រូវការ​សម្ភារៈបន្ថែម​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84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ទ្រឹស្ដី​សម្រាប់​ជំហានទី៣៖ សូមបន្តជាមួយ​​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ជំហានទី៣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 ស្លាយទី៥៨ អាចមាន​ភាព​ស្មុគស្មាញខ្លាំង​។ ត្រូវ​​ប្រាកដ​ថា​អ្នក​ចំណាយ​ពេលគ្រប់គ្រាន់​លើ​ក្រាហ្វិចនេះ​។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ស្លាយទី​៥៧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៥៨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00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លំហាត់​សម្រាប់​ជំហានទី៣៖ ដោយហេតុថា ទ្រឹស្ដីនេះមានភាពស្មុគស្មាញ ព្រោះនេះគឺ​ជា​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លំហាត់​បែប​អន្តរកម្ម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​ដែល​ត្រូវ​ធ្វើ​ឡើងជាមួយ​​ក្រុមទាំងមូល​ជាមួយគ្នា​។ សូមពិនិត្យ​លើ​លទ្ធផលការងារក្រុម និង​ហានិភ័យ​ដែលបានចាត់​​អាទិភាព​រួចហើយនៅក្នុងជំហានទី២ រួច​កំណត់​ជាមួយ​គ្នាអំពី​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ទំនាក់ទំនង​រវាង​ហានិភ័យ និងម៉ាកយីហោ</a:t>
                      </a:r>
                      <a:r>
                        <a:rPr lang="en-US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/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ក្រុមហ៊ុន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 ម្យ៉ាងទៀត ប្រាប់​អ្នក​ចូលរួម​ឱ្យ​ពិចារណា​ផងដែរ​អំពី​ការប្រតិបត្តិ​ក្នុងការបញ្ជាទិញ និងតម្លៃ​ដែល​ម៉ាកយីហោអឺរ៉ុប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/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ក្រុមហ៊ុនកំណត់។ ក្រុមនាម​ជាគ្រូបណ្ដុះបណ្ដាល ជាការល្អ អ្នកគួរ​ដើរតួជាអ្នកគាំទ្រខាង​​ជនអាក្រក់នៅ​ក្នុងលំហាត់នេះ។ ក្រុមគួរសរសេរចេញមក​​អំពី​ទំនាក់​ទំនងនេះនៅលើ​ក្រដាសផ្ទាំងធំព្រោះថា​នេះ​ជាចំណុច​ចាប់ផ្ដើម​សម្រាប់​ការងារក្រុមក្នុង​​ជំហានទី៣ និងទី៦។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ស្លាយទី​៥៩</a:t>
                      </a:r>
                      <a:endParaRPr lang="en-US" sz="1800" dirty="0"/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ហ្វឺត៖ដើម្បី​ឱ្យក្រុម​នីមួយៗអាច​​សរសេរចេញមក​អំពី​ទំនាក់​ទំនងរវាង​ហានិភ័យ​ជាមួយ​ម៉ាកយីហោ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/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ក្រុមហ៊ុន​ដាក់នៅលើ​ក្រដាសផ្ទាំងធំ​ដែលយកទៅ​បិទនៅលើជញ្ជាំង​ (ឧ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.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នៅលើ​ផែនទីកម្ដៅ)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E2A1FB7-7879-9923-36C3-1B21465EE34F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ថ្ងៃទី២ (១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719159"/>
            <a:ext cx="14968370" cy="8384801"/>
            <a:chOff x="0" y="0"/>
            <a:chExt cx="4659934" cy="261034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59934" cy="2610346"/>
            </a:xfrm>
            <a:custGeom>
              <a:avLst/>
              <a:gdLst/>
              <a:ahLst/>
              <a:cxnLst/>
              <a:rect l="l" t="t" r="r" b="b"/>
              <a:pathLst>
                <a:path w="4659934" h="2610346">
                  <a:moveTo>
                    <a:pt x="26378" y="0"/>
                  </a:moveTo>
                  <a:lnTo>
                    <a:pt x="4633556" y="0"/>
                  </a:lnTo>
                  <a:cubicBezTo>
                    <a:pt x="4640552" y="0"/>
                    <a:pt x="4647261" y="2779"/>
                    <a:pt x="4652208" y="7726"/>
                  </a:cubicBezTo>
                  <a:cubicBezTo>
                    <a:pt x="4657154" y="12673"/>
                    <a:pt x="4659934" y="19382"/>
                    <a:pt x="4659934" y="26378"/>
                  </a:cubicBezTo>
                  <a:lnTo>
                    <a:pt x="4659934" y="2583967"/>
                  </a:lnTo>
                  <a:cubicBezTo>
                    <a:pt x="4659934" y="2590963"/>
                    <a:pt x="4657154" y="2597673"/>
                    <a:pt x="4652208" y="2602620"/>
                  </a:cubicBezTo>
                  <a:cubicBezTo>
                    <a:pt x="4647261" y="2607566"/>
                    <a:pt x="4640552" y="2610346"/>
                    <a:pt x="4633556" y="2610346"/>
                  </a:cubicBezTo>
                  <a:lnTo>
                    <a:pt x="26378" y="2610346"/>
                  </a:lnTo>
                  <a:cubicBezTo>
                    <a:pt x="19382" y="2610346"/>
                    <a:pt x="12673" y="2607566"/>
                    <a:pt x="7726" y="2602620"/>
                  </a:cubicBezTo>
                  <a:cubicBezTo>
                    <a:pt x="2779" y="2597673"/>
                    <a:pt x="0" y="2590963"/>
                    <a:pt x="0" y="2583967"/>
                  </a:cubicBezTo>
                  <a:lnTo>
                    <a:pt x="0" y="26378"/>
                  </a:lnTo>
                  <a:cubicBezTo>
                    <a:pt x="0" y="19382"/>
                    <a:pt x="2779" y="12673"/>
                    <a:pt x="7726" y="7726"/>
                  </a:cubicBezTo>
                  <a:cubicBezTo>
                    <a:pt x="12673" y="2779"/>
                    <a:pt x="19382" y="0"/>
                    <a:pt x="26378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59934" cy="26770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15947"/>
              </p:ext>
            </p:extLst>
          </p:nvPr>
        </p:nvGraphicFramePr>
        <p:xfrm>
          <a:off x="2158738" y="1852489"/>
          <a:ext cx="14084824" cy="8046206"/>
        </p:xfrm>
        <a:graphic>
          <a:graphicData uri="http://schemas.openxmlformats.org/drawingml/2006/table">
            <a:tbl>
              <a:tblPr/>
              <a:tblGrid>
                <a:gridCol w="1494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4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5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562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0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ទ្រឹស្ដី​សម្រាប់​ជំហានទី៣ (ត)៖ សូមរក្សា​ផ្នែក​ទ្រឹស្ដីនេះឱ្យ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ខ្លី​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ស្លាយទី​៦០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៦២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9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តួនាទីសហជីព​ក្នុងជំហានទី៣៖ ការពិភាក្សាអំពី​តួនាទី​របស់​សហជីព​គឺ​តែង​តែ​ចាប់ផ្ដើមដោយ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ការបំផុស​គំនិត​ជាបុគ្គល​ រួច​ហើយ​ឈានទៅពិភាក្សា​ក្នុងក្រុមធំ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​។ ស្នើសុំ​អ្នកចូលរួមឱ្យ​​បំផុស​គំនិត​ដោយខ្លួន​ឯង​ជាមុនសិន​ រួចហើយបន្ទាប់​មកអ្នកអាច​សន្ទនានៅ​ក្នុងក្រុម​ស្ដីអំពីលទ្ធផល​នៃ​ការបំផុស​គំនិត​ បន្ទាប់​ពី​សង្ខេប​លទ្ធផល​នៃការ​បំផុស​គំនិត​ជាមួយ​ក្រុមរួចហើយ​។ បន្ទាប់ពីការពិភាក្សា​នេះ​ សូមអ្នកចែករំលែក​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លទ្ធផល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នៃការបំផុសគំនិត​ទទួលបាន​ពីវគ្គ​បណ្ដុះបណ្ដាលលើកមុន​ និងអ្វីដែលបាន​ចែករំលែក​នៅក្នុងឯកសារ​ពិសេស​ដែល​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Internationaal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បានសរសេរ​ស្ដីពី​តួនាទី​របស់​សហជីព​នៅក្នុង​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HREDD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សូម​ពិនិត្យ​ថាតើ​លទ្ធផលនៃការ​បំផុស​គំនិត​គឺ​ស្រប​គ្នា​ជាមួយ​តួនាទី​ទាំងនោះ​ឬទេ។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ស្លាយទី​៦៣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៦៤</a:t>
                      </a:r>
                      <a:endParaRPr lang="en-US" sz="1800" dirty="0"/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ក្រដាសផ្ទាំងធំដាក់លើជញ្ជាំង​ដោយមាន​សរសេរថា​ជំហានទី៣ នៅលើនោះ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ក្រដាសស្អិត និងប៊ិច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ការងារក្រុមជំហានទី៣៖ ឥលូវនេះ អ្នកចូលរួមនឹង​ត្រូវបាន​ស្នើសុំឱ្យ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​ធ្វើលំហាត់ក្រុម​ជាលើកទីបី​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ដោយផ្អែកលើលំហាត់​ទាំងពីរលើកខាងដើម។ ប៉ុន្តែ​ឥលូវនេះ​ពួកគេ​ចាំបាច់​ត្រូវ​ធ្វើការងារក្រុម​ក្នុងនាម​ពួកគេ​ជាសហជីព​។ ពួកគេចាំបាច់ត្រូវ​យកផលប៉ះពាល់​ដែលបានចាត់អាទិភាព រួចបង្កើត​ទៅជា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ផែនការ​សកម្មភាព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​អំពី​វិធី​ធ្វើយ៉ាងណាដើម្បី​បញ្ឈប់​ កាត់បន្ថយ​ផលប៉ះពាល់​ ទប់ស្កាត់​ផលប៉ះពាល់​អវិជ្ជមាន​។ ពួកគេ​អាចសម្រេច​ចិត្តអភិវឌ្ឍ​​ផែនការសកម្មភាព​នៅកម្រិត​វិស័យបាន​ ប្រសិន​ផលប៉ះពាល់​អវិជ្ជមាន​ដែលបាន​ចាត់អាទិភាពនោះ​ជាទូទៅគឺមាននៅក្នុងកម្រិតវិស័យ។ នៅត្រង់ចំណុច​នេះ​ជាការ​សំខាន់​ដែល​ត្រូវ​ជំរុញ​ឱ្យ​​អ្នកចូលរួម​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ប្រើប្រាស់​ជាប្រយោជន៍​នូវ​ក្រុមហ៊ុន​អឺរ៉ុប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​នៅក្នុងសង្វាក់​តម្លៃដែលមានកាតព្វកិច្ច​ត្រូវអនុវត្ត​​នីតិវិធី​ត្រួតពិនិត្យ​ភាព​ត្រឹមត្រូវ​។ តើ​ពួកគេអាចបង្កើត​ផែនការសកម្មភាព​ដោយ​មិនបំភ្លេច​ចំណុចនេះបានឬទេ? ម្យ៉ាងទៀត តើពួកគេ​អាច​បង្កើតផែនការ​សកម្មភាព​រួមគ្នា​ជាមួយ​សហជីព​ដទៃទៀត​ដែលមានលក្ខណៈដូចគ្នា​ជាមួយខ្លួន​នៅ​​​ថ្នាក់ជាតិ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/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អន្តរជាតិ​ឬទេ? ជារឿយៗ​ អ្នកចូលរួម​តែង​តែមានការពិបាកក្នុងការ​យកទម្រង់ដែលខ្លួន​មានបង្កើតទៅជា​ផែនការសកម្មភាព​។ ជាការ​ប្រសើរ ​ពួកគេត្រូវ​ប្រើ​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ទម្រង់​ដែលបាន​ស្នើ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ឱ្យ​យកមកប្រើ។​ ត្រូវធ្វើ​យ៉ាងណា​រក្សា​កូឡោន​ចុងក្រោយ​ឱ្យ​នៅទទេសិនព្រោះ​អ្នក​នឹងត្រូវប្រើចន្លោះ​នោះសម្រាប់​ការ​ធ្វើលំហាត់​តាមដាន​នៅពេលក្រោយទៀត​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ស្លាយទី​៦៥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៦៦</a:t>
                      </a:r>
                      <a:endParaRPr lang="en-US" sz="1800" dirty="0"/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កន្លែងមួយ​ដើម្បី​ឱ្យ​ក្រុម​នីមួយៗ​ធ្វើការ (អាចក្នុងបន្ទប់​តែមួយ​​ ឬនៅក្នុងបន្ទប់​បំបែក​ផ្សេងគ្នា​)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ក្រដាសផ្ទាំងធំមួយសន្លឹក​​សម្រាប់​ក្រុមនីមួយៗ​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ហ្វឺត​ដែលមានពណ៌ផ្សេងៗគ្នា​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ស្គុត​ក្រដាសដើម្បី​ព្យួរ​ក្រដាសផ្ទាំងធំ​នៅលើជញ្ជាំង​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96A1414-8A0C-F510-D156-827DCE6E47D4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ថ្ងៃទី២ (២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978610"/>
              </p:ext>
            </p:extLst>
          </p:nvPr>
        </p:nvGraphicFramePr>
        <p:xfrm>
          <a:off x="2158738" y="2165867"/>
          <a:ext cx="14084824" cy="7011983"/>
        </p:xfrm>
        <a:graphic>
          <a:graphicData uri="http://schemas.openxmlformats.org/drawingml/2006/table">
            <a:tbl>
              <a:tblPr/>
              <a:tblGrid>
                <a:gridCol w="1494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4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5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655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72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ពិភាក្សាលើលទ្ធផលការងារក្រុម​សម្រាប់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ជំហានទី៣៖ នៅពេលពិភាក្សា​លើលទ្ធផលការងារ​ ក្រុម​ យើងប្រើប្រាស់​ទម្រង់មួយបែប​ទៀតនៃ​វិធីសាស្ត្រ​ការដើរក្នុង​វិចិត្រ​សាលដែលយើងហៅថា​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​​​វិធីសាស្ត្រ​ដើរក្នុង​វិចិត្រ​សាលបែប​ឆ្លាស់​គ្នា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​។ នៅពេលមានបួនក្រុម​ អ្នកគ្រាន់​តែ​ប្ដូរគ្នា​រវាង​ពីរ​ក្រុម​ប៉ុណ្ណោះ ដូច្នេះ៖ ដំបូង​ក្រុម​១ និងក្រុម​២ ត្រូវ​ពិភាក្សា​លើលទ្ធផល​ការ​ពិភាក្សា​របស់​ក្រុមទី​​២ រួចហើយ​បន្តទៅពិភាក្សា​លទ្ធផល​របស់​ក្រុម​ទី២ ចំណែក​ក្រុម​ទី៣ និងក្រុម​ទី៤ ដំបូង​ត្រូវ​ពិភាក្សា​លើលទ្ធផល​របស់​​ក្រុម​ទី៣ ហើយ​បន្ទាប់​មកបន្ត​ទៅ​មើលលទ្ធផលរបស់​ក្រុមទី៤។ ប្រសិនបើ​មានបីក្រុមគឺ​អ្នកឱ្យ​ក្រុម​ទាំងបី​ប្ដូរវេនពីរដង ដូច្នេះ ​ក្រុម​ទី១ ចាប់ផ្ដើម​ពិភាក្សា​លទ្ធផល​របស់​ក្រុម​ទី២ ក្រុមទី២ចាប់ផ្ដើម​ពិភាក្សា​លទ្ធផល​របស់​ក្រុម​ទី៣ ហើយក្រុម​ទី៣ ចាប់ផ្ដើម​ពិភាក្សា​លើលទ្ធផល​របស់​ក្រុមទី១។ រយៈពេល​​១០នាទី ក្រោយ​មក​អ្នកប្ដូរ​ទៅ​មួយក្រុមទៀត​ បាន​ន័យថា​ក្រុម​ទី១ ត្រូវ​​ពិភាក្សា​លើលទ្ធផល​របស់​ក្រុមទី៣ ក្រុម​ទី២ ត្រូវ​​ពិភាក្សា​លើលទ្ធផល​របស់​ក្រុម​ទី១ ហើយក្រុម​ទី៣ ត្រូវ​ពិភាក្សា​លើលទ្ធផល​​របស់​ក្រុម​ទី២។ ហើយបន្ទាប់មក​គឺ​អ្នកអាចបញ្ចប់​។ អ្នកចាំបាច់​ត្រូវ​កែសម្រួលស្លាយ​យោងទៅតាមចំនួន​របស់​ក្រុម​​! អ្នក​ត្រូវការ​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អ្នកសម្របសម្រួលចំនួន​ពីរនាក់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  <a:p>
                      <a:pPr algn="l">
                        <a:lnSpc>
                          <a:spcPts val="2137"/>
                        </a:lnSpc>
                        <a:defRPr/>
                      </a:pPr>
                      <a:endParaRPr lang="en-US" sz="1800" u="sng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ស្លាយទី​​៦៧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៦៨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23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 </a:t>
                      </a:r>
                    </a:p>
                    <a:p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ឧបករណ៍​សម្រាប់​ជំហានទី៣៖ កិច្ច​សន្ទនាសង្គម​៖ សូមប្រើប្រាស់​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បទពិសោធផ្ទាល់​ខ្លួន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​របស់​អ្នកជាសហជីព​ដើម្បីអភិវឌ្ឍ​ស្លាយនេះ​៖ សូម​​ពន្យល់​អំពី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សារៈសំខាន់​នៃកិច្ចសន្ទនាសង្គម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 និង​ផ្ដល់​ឧទាហរណ៍​មួយ​ ឬពីរ​បង្ហាញថាតើ​អ្នកធ្លាប់​បាន​ចូលរួម​ក្នុងកិច្ច​សន្ទនាសង្គម​ដោយរបៀបណាខ្លះ​។ សូម​ធ្វើបទបង្ហាញនេះដោយភ្ជាប់​ជាមួយបរិបទ​ជាក់លាក់។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36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ស្លាយទី​៦៩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53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ទ្រឹស្ដីសម្រាប់ជំហានទី៦៖ យើងនឹងបន្តទៅកាន់ជំហានទី៦។ បើប្រៀបធៀបជាមួយជំហានដទៃ មកដល់ផ្នែកនេះគឺអ្នកមានពេលវេលាច្រើនសម្រាប់ផ្នែកទ្រឹស្ដី ជាពិសេសគឺដោយសារស្លាយទី៧៤ ដែលមានលក្ខណៈស្មុគស្មាញខ្លាំង។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ស្លាយទី​៧០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៧៤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5632FD9-BE97-0BD3-2C79-06523678F92C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ថ្ងៃទី២ (៣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565255"/>
              </p:ext>
            </p:extLst>
          </p:nvPr>
        </p:nvGraphicFramePr>
        <p:xfrm>
          <a:off x="2158738" y="2486098"/>
          <a:ext cx="14084824" cy="6322635"/>
        </p:xfrm>
        <a:graphic>
          <a:graphicData uri="http://schemas.openxmlformats.org/drawingml/2006/table">
            <a:tbl>
              <a:tblPr/>
              <a:tblGrid>
                <a:gridCol w="1494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4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5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697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2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01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m-KH" sz="1800" b="0" i="0" u="none" strike="noStrike" kern="1200" cap="none" spc="23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តួនាទីរបស់​សហជីព​នៅក្នុងជំហានទី៦៖ ការពិភាក្សា​អំពី​តួនាទីសហជីព​ជានិច្ច​កាល​តែង​ចាប់ផ្ដើម​ចេញពី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​ការបំផុស​គំនិត​ជាលក្ខណៈបុគ្គល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 រួចឈានទៅ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ការពិភាក្សា​ក្នុងក្រុមធំទាំងមូល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សូមប្រាប់​អ្នកចូលរួម​ឱ្យ​បំផុសគំនិត​តែម្នាក់ឯង​ជាមុនសិន រួចហើយអ្នកអាចមក​សន្ទនា​ជាក្រុមរួមគ្នា​លើលទ្ធផលនៃការបំផុសគំនិត​​បន្ទាប់ពីបាន​សង្ខេបលទ្ធផល​ទទួលបាន​ពីការបំផុសគំនិត​ជាមួយក្រុមរួចហើយ។ បន្ទាប់ពីការពិភាក្សា​នេះហើយ​អ្នកអាច​ចែករំលែក​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លទ្ធផល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ៃការ​បំផុសគំនិត​ដែលទទួលបានមកពី​វគ្គបណ្ដុះបណ្ដាល​លើកមុនក៏ដូចជា​អ្វីដែលបានចែករំលែកនៅក្នុងឯកសារពិសេស​ដែល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Internationaal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បានសរសេ​រស្ដីពី​តួនាទីរបស់សហជីពនៅក្នុង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។ សូម​ត្រួតពិនិត្យ​ថាតើ​លទ្ធផលនៃការបំផុសគំនិត​​គឺ​ស្រប​គ្នា​ជាមួយ​តួនាទី​ដែលបាន​លើកឡើង​ទាំងនោះ​ឬទេ។ 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ស្លាយទី​៧៦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ក្រដាសផ្ទាំងធំនៅលើជញ្ជាំង​ដោយ​មានពាក្យថា​ជំហានទី៦ សរសេរ​នៅលើនោះ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ក្រដាសស្អិត​ និងប៊ិច​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2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m-KH" sz="1800" b="0" i="0" u="none" strike="noStrike" kern="1200" cap="none" spc="23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ការងារក្រុមសម្រាប់ជំហានទី៦៖ ជាការល្អ គួរបង្ហាញដោយមានលក្ខណៈជាក់ស្ដែងច្បាស់លាស់ស្ដីអំពីយន្តការបណ្ដឹងសារទុក្ខ។ នៅក្នុងស្លាយនេះ យើងស្នើសុំឱ្យអ្នកចូលរួមជាដំបូងត្រូវបំផុសគំនិតជាមួយគ្នារយៈពេលពីរបីនាទី (យ៉ាងយូរបំផុត១០នាទី) រួចហើយវិលមកពិភាក្សាក្នុងក្រុមធំវិញស្ដីអំពីអ្វីដែលពួកគេបានពិភាក្សាគ្នា។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ស្លាយទី​៧៧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 និងប៊ិច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16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ឧបករណ៍​សម្រាប់​ជំហានទី៦៖ យន្តការបណ្ដឹងសារទុក្ខ​៖ ត្រូវនិយាយ​ដោយ​សង្ខេបដោយ​​ស្លាយទាំងនេះ​ភាគច្រើន​គឺ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ចែករំលែក​លទ្ធផលនៃការ​ស្រាវជ្រាវធ្វើឡើង​ដោយ </a:t>
                      </a:r>
                      <a:r>
                        <a:rPr lang="en-US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CNV </a:t>
                      </a:r>
                      <a:r>
                        <a:rPr lang="en-US" sz="1800" u="sng" kern="1200" dirty="0" err="1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Internationaal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 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ស្លាយទី​៧៨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៨២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85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ទ្រឹស្ដីសម្រាប់​ជំហានទី១៖ សូមនិយាយដោយ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សង្ខេប៖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 ​តួនាទីរបស់​សហជីព​គឺ​ពុំសូវ​ទូលំទូលាយប៉ុន្មានទេនៅក្នុង​ជំហាននេះ​។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ស្លាយទី​៨៣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៨៥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B8C9CFD-E7C2-EB01-B848-CFD03825DE37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ថ្ងៃទី២ (៤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447801" y="1852488"/>
            <a:ext cx="15275630" cy="8320211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555991"/>
              </p:ext>
            </p:extLst>
          </p:nvPr>
        </p:nvGraphicFramePr>
        <p:xfrm>
          <a:off x="1981200" y="1967548"/>
          <a:ext cx="14084824" cy="8004924"/>
        </p:xfrm>
        <a:graphic>
          <a:graphicData uri="http://schemas.openxmlformats.org/drawingml/2006/table">
            <a:tbl>
              <a:tblPr/>
              <a:tblGrid>
                <a:gridCol w="1494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4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5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9127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9783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តួនាទីរបស់​សហជីព​នៅក្នុងជំហានទី១៖ ការពិភាក្សា​អំពី​តួនាទីសហជីព​ជានិច្ច​កាល​តែង​ចាប់ផ្ដើម​ចេញពី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​ការបំផុស​គំនិត​ជាលក្ខណៈបុគ្គល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 រួចឈានទៅ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ការពិភាក្សា​ក្នុងក្រុមធំទាំងមូល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សូមប្រាប់​អ្នកចូលរួម​ឱ្យ​បំផុសគំនិត​តែម្នាក់ឯង​ជាមុនសិន រួចហើយអ្នកអាចមក​សន្ទនា​ជាក្រុមរួមគ្នា​លើលទ្ធផលនៃការបំផុសគំនិត​​បន្ទាប់ពីបាន​សង្ខេបលទ្ធផល​ទទួលបាន​ពីការបំផុសគំនិត​ជាមួយក្រុមរួចហើយ។ បន្ទាប់ពីការពិភាក្សា​នេះហើយ​អ្នកអាច​ចែករំលែក​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លទ្ធផល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ៃការ​បំផុសគំនិត​ដែលទទួលបានមកពី​វគ្គបណ្ដុះបណ្ដាល​លើកមុនក៏ដូចជា​អ្វីដែលបានចែករំលែកនៅក្នុងឯកសារពិសេស​ដែល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Internationaal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បានសរសេ​រស្ដីពី​តួនាទីរបស់សហជីពនៅក្នុង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។ សូម​ត្រួតពិនិត្យ​ថាតើ​លទ្ធផលនៃការបំផុសគំនិត​​គឺ​ស្រប​គ្នា​ជាមួយ​តួនាទី​ដែលបាន​លើកឡើង​ទាំងនោះ​ឬទេ។ 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ស្លាយទី​៨៦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៨៧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ក្រដាសផ្ទាំងធំនៅលើជញ្ជាំង​ដោយ​មានពាក្យថា​ជំហានទី១ សរសេរ​នៅលើនោះ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ក្រដាសស្អិត​ និងប៊ិច​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466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ទ្រឹស្ដីសម្រាប់​ជំហានទី៤៖ សូមបន្ត​ជាមួយ​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ជំហានទី៤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។</a:t>
                      </a:r>
                      <a:r>
                        <a:rPr lang="km-KH" sz="1800" u="none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 </a:t>
                      </a:r>
                      <a:r>
                        <a:rPr lang="km-KH" sz="1800" u="none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សូមសង្ខេប​ផ្នែក​ទ្រឹស្ដីនេះ​ឱ្យខ្លី​!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ស្លាយទី​៨៨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៨៩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9076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ការពិភាក្សា​ក្រុម​សម្រាប់​ជំហានទី៤៖ សូមវិលទៅកាន់​​ផែនការសកម្មភាព​ដែលបាន​បង្កើត​ឡើង​ពីមុនមក រួចសូម​ឱ្យ​អ្នក​ចូលរួម​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បន្ថែមសូចនាករ​បែប​គុណភាព​ និងបែប​បរិមាណ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សម្រាប់​ផែនការសកម្មភាព​របស់​ពួកគេប្រៀបបីដូចជា​អ្វីដែល​ក្រុមហ៊ុន​ត្រូវ​ធ្វើ​សម្រាប់​​ផែនការសកម្មភាពរបស់​​ក្រុមហ៊ុនដែរ​​​។ 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ស្លាយទី​៩០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កន្លែងមួយ​ដើម្បី​ឱ្យ​ក្រុម​ធ្វើការងារក្រុម </a:t>
                      </a:r>
                      <a:endParaRPr lang="km-KH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ក្រដាសផ្ទាំងធំមួយសន្លឹកសម្រាប់​ក្រុមនីមួយៗ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ហ្វឺតមានពណ៌ផ្សេងៗ​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ស្គុតក្រដាស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2880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ពិភាក្សាលើលទ្ធផលការងារក្រុម​សម្រាប់ជំហានទី៤៖ 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បន្ទាប់ពីបញ្ចប់​​ការងារក្រុមសម្រាប់​​ជុំ​នីមួយៗ​រួច​ហើយ លទ្ធផល​ការពិភាក្សា​ក្រុម​នឹង​ត្រូវ​លើកយកមក​ពិភាក្សា​ជាមួយ​គ្នា​។ សូម​ប្រើប្រាស់​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វិធីសាស្ត្រការដើរ​ក្នុង​​វិចិត្រសាល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​ដើម្បីពិភាក្សាលទ្ធផល​​ការងារក្រុម​៖ អ្នកចូលរួម​ត្រូវ​ក្រោកឈរ ​រួច​ប្រមូលផ្ដុំ​គ្នា​នៅជុំ​វិញ​លទ្ធផលការងារក្រុម ស្ដាប់​ការបង្ហាញ​ រួចដើរ​ទៅទីកន្លែងមួយទៀត​ដែលនឹងអាចជួយជំរុញពួកគេឱ្យ​ចូលរួម។ សូម​ចាប់ផ្ដើម​ជាមួយ​លទ្ធផលរបស់​ក្រុមណាមួយ រួចដើរ​ទៅកាន់​​កន្លែងរបស់​ក្រុម​​មួយ​ទៀត ​បន្ទាប់ពី​ស្ដាប់ក្រុមនោះ​រួចហើយ​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ត្រូវ​ពិនិត្យមើល​ដើម្បីបញ្ជាក់​ថា​ក្រុមបានបង្កើតឡើងទាំង​​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សូចនាករបែប​គុណភាព និងបែប​បរិមាណ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 ហើយអ្នក​ចូលរួម​យល់​ច្បាស់​អំពីភាពខុសគ្នា​រវាង​​សូចនាករ​ទាំងពីរ​ប្រភេទ​នេះ។ 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ស្លាយទី​៩១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៩២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D849EF-2612-84AB-24A7-2BADF18DFB05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ថ្ងៃទី២ (៥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>
                <a:latin typeface="Khmer OS Battambang" panose="02000500000000020004" pitchFamily="2" charset="0"/>
                <a:cs typeface="Khmer OS Battambang" panose="02000500000000020004" pitchFamily="2" charset="0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Khmer OS Battambang" panose="02000500000000020004" pitchFamily="2" charset="0"/>
                <a:cs typeface="Khmer OS Battambang" panose="02000500000000020004" pitchFamily="2" charset="0"/>
              </a:endParaRPr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337871"/>
              </p:ext>
            </p:extLst>
          </p:nvPr>
        </p:nvGraphicFramePr>
        <p:xfrm>
          <a:off x="1757542" y="1852490"/>
          <a:ext cx="14930258" cy="8066513"/>
        </p:xfrm>
        <a:graphic>
          <a:graphicData uri="http://schemas.openxmlformats.org/drawingml/2006/table">
            <a:tbl>
              <a:tblPr/>
              <a:tblGrid>
                <a:gridCol w="1531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90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7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5341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307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រំលឹកមេរៀន និងល្បែងថាមពល៖ ដើម្បី​ឱ្យ​ប្រាកដថា​​ទាំងអស់គ្នា​បាន​ត្រៀម​ខ្លួន​រួចរាល់​សម្រាប់​ថ្ងៃថ្មី​ ដើម្បី​ធ្វើការ​ឱ្យមាន​ទំនាក់​ទំនងក្រុម​យ៉ាងសកម្ម និង​ដើម្បី​ចាប់ផ្ដើម​ថ្ងៃ​ថ្មី​ជាមួយ​ស្នាម​ញញឹម​​ ជាការល្អ គួរ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លេងល្បែងថាមពល។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ជាការ​ល្អគឺ​​គួរ​ស្នើសុំ​អ្នក​ចូលរួម​ម្នាក់​ ឬពីរនាក់​ក្នុងពេលមួយ​ថ្ងៃមុន​ដើម្បី​ឱ្យ​គាត់​គិត​រក​ល្បែង​ថាម​ពេលណាមួយ​ដោយខ្លួន​ឯង។ តាមធម្មតា​តែងតែ​មានអ្នកចូលរួមដែល​មានគំនិត​ល្អៗ​។ ប្រសិនពុំដូច្នេះទេ អ្នកក៏អាច​ស្នើល្បែងថាមពលមួយ​ដោយខ្លួន​អ្នកផងដែរ​។ ខាងក្រោម​នេះ ជាយោបល់​មួយចំនួន​៖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https://teambuilding.com/blog/large-group-energizers </a:t>
                      </a:r>
                    </a:p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បន្ទាប់ពីលេង​ល្បែងថាមពល​ហើយ សូមចាប់ផ្ដើមថ្ងៃនេះ​ដោយ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​​​រំលឹក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​​អ្វីដែល​អ្នកចូលរួមបាន​រៀនសូត្រ​ឡើង​វិញ៖ ប្រាប់​ពួកគេ​ឱ្យ​បោះបាល់​ទៅអ្នកចូលរួម​ដទៃទៀត​នៅពេលពួកគេបានចែករំលែក​នូវ​ចំណុច​គន្លឹះ​ដែល​បានរៀនសូត្រសំខាន់ៗរបស់​ខ្លួន​​រួចមកហើយ។ បន្ទាប់ពី​រំលឹកមេរៀនហើយ សូមពិនិត្យ​មើលដោយ​សង្ខេប​លើជំហាន​ទាំង​ប្រាំមួយ​ ព្រម​ទាំង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​កម្មវិធីសម្រាប់​ថ្ងៃនេះ។</a:t>
                      </a: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ស្លាយទី​៩៣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៩៦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កូនបាល់​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អ្នកប្រហែល​ជាត្រូវការសម្ភារៈបន្ថែម​ អាស្រ័យលើ​ល្បែងថាមពល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3888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តួនាទីសហជីព​ក្នុងជំហានទី៤៖ ការពិភាក្សាអំពី​តួនាទី​របស់​សហជីព​គឺ​តែង​តែ​ចាប់ផ្ដើមដោយ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ការបំផុស​គំនិត​ជាបុគ្គល​ រួច​ហើយ​ឈានទៅពិភាក្សា​ក្នុងក្រុមធំ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​។ ស្នើសុំ​អ្នកចូលរួមឱ្យ​​បំផុស​គំនិត​ដោយខ្លួន​ឯង​ជាមុនសិន​ រួចហើយបន្ទាប់​មកអ្នកអាច​សន្ទនានៅ​ក្នុងក្រុម​ស្ដីអំពីលទ្ធផល​នៃ​ការបំផុស​គំនិត​ បន្ទាប់​ពី​សង្ខេប​លទ្ធផល​នៃការ​បំផុស​គំនិត​ជាមួយ​ក្រុមរួចហើយ​។ បន្ទាប់ពីការពិភាក្សា​នេះ​ សូមអ្នកចែករំលែក​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លទ្ធផល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នៃការបំផុសគំនិត​ទទួលបាន​ពីវគ្គ​បណ្ដុះបណ្ដាលលើកមុន​ និងអ្វីដែលបាន​ចែករំលែក​នៅក្នុងឯកសារ​ពិសេស​ដែល​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Internationaal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បានសរសេរ​ស្ដីពី​តួនាទី​របស់​សហជីព​នៅក្នុង​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សូម​ពិនិត្យ​ថាតើ​លទ្ធផលនៃការ​បំផុស​គំនិត​គឺ​ស្រប​គ្នា​ជាមួយ​តួនាទី​ទាំងនោះ​ឬទេ។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ស្លាយទី​៩៧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៩៨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ក្រដាសផ្ទាំងធំនៅលើជញ្ជាំង​ដោយ​មានពាក្យថា​ជំហានទី៤ សរសេរ​នៅលើនោះ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ក្រដាសស្អិត​ និងប៊ិច​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5272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u="none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ឧបករណ៍​សម្រាប់​ជំហានទី៤៖ ៖ គម្រោង​ត្រួត​ពិនិត្យ​ការងារ​ប្រកបដោយ​យុត្តិធម៌៖ ដើម្បី​ពិភាក្សា​ក្នុង​​ជំហានទី៤ ប៉ុន្តែ​ទិន្នន័យ​ដែល​បានរកឃើញ​ក៏អាចយកទៅប្រើ​ក្នុង​​ជំហានទី២ ទី៣ និងទី៥ (ការបញ្ចុះបញ្ចូល​ និងការតស៊ូ​មតិ​) ផងដែរ​។ សូម​ចូលទៅបើកមើលនៅក្នុង៖</a:t>
                      </a:r>
                      <a:r>
                        <a:rPr lang="en-US" sz="1800" u="none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https://www.cnvinternationaal.nl/en/topical/news/alarm-bells-for-garment-workers-in-cambodia-an-urgent-call-to-action-for-improved-living-conditions 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ដើម្បី​ទទួលបានព័ត៌មា​ន​បន្ថែម​ស្ដីពី​ឧទាហរណ៍​ដែលបាន​ផ្ដល់​ឱ្យ​។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  <a:p>
                      <a:pPr algn="l">
                        <a:lnSpc>
                          <a:spcPts val="2137"/>
                        </a:lnSpc>
                        <a:defRPr/>
                      </a:pP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ស្លាយទី​៩៩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១០០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23C63F7-67A0-8FA4-ED8A-610B2CEDE6C7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ថ្ងៃទី៣ (១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៣)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669114"/>
            <a:ext cx="15060642" cy="8301515"/>
            <a:chOff x="0" y="0"/>
            <a:chExt cx="4688660" cy="258441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8660" cy="2584417"/>
            </a:xfrm>
            <a:custGeom>
              <a:avLst/>
              <a:gdLst/>
              <a:ahLst/>
              <a:cxnLst/>
              <a:rect l="l" t="t" r="r" b="b"/>
              <a:pathLst>
                <a:path w="4688660" h="2584417">
                  <a:moveTo>
                    <a:pt x="26217" y="0"/>
                  </a:moveTo>
                  <a:lnTo>
                    <a:pt x="4662443" y="0"/>
                  </a:lnTo>
                  <a:cubicBezTo>
                    <a:pt x="4676922" y="0"/>
                    <a:pt x="4688660" y="11738"/>
                    <a:pt x="4688660" y="26217"/>
                  </a:cubicBezTo>
                  <a:lnTo>
                    <a:pt x="4688660" y="2558200"/>
                  </a:lnTo>
                  <a:cubicBezTo>
                    <a:pt x="4688660" y="2572679"/>
                    <a:pt x="4676922" y="2584417"/>
                    <a:pt x="4662443" y="2584417"/>
                  </a:cubicBezTo>
                  <a:lnTo>
                    <a:pt x="26217" y="2584417"/>
                  </a:lnTo>
                  <a:cubicBezTo>
                    <a:pt x="11738" y="2584417"/>
                    <a:pt x="0" y="2572679"/>
                    <a:pt x="0" y="2558200"/>
                  </a:cubicBezTo>
                  <a:lnTo>
                    <a:pt x="0" y="26217"/>
                  </a:lnTo>
                  <a:cubicBezTo>
                    <a:pt x="0" y="11738"/>
                    <a:pt x="11738" y="0"/>
                    <a:pt x="26217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8660" cy="26510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441259"/>
              </p:ext>
            </p:extLst>
          </p:nvPr>
        </p:nvGraphicFramePr>
        <p:xfrm>
          <a:off x="2101588" y="1772510"/>
          <a:ext cx="14084824" cy="8183354"/>
        </p:xfrm>
        <a:graphic>
          <a:graphicData uri="http://schemas.openxmlformats.org/drawingml/2006/table">
            <a:tbl>
              <a:tblPr/>
              <a:tblGrid>
                <a:gridCol w="1445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0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69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582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9732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ទ្រឹស្ដីជំហានទី៥៖ នេះជាជំហាន​ចុងក្រោយ​ដែល​ត្រូវ​លើកយកមកពិភាក្សានៅ​​ក្នុងវគ្គ​បណ្ដុះបណ្ដាលនេះ​។ ជាថ្មីម្ដងទៀត​ត្រូវនិយាយ​ដោយ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សង្ខេប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​ខ្លីៗនៅក្នុងការពន្យល់​អំពី​ទ្រឹស្ដី។ នៅក្នុងជំហាននេះ​​ សូមចែករំលែក​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ឧទាហរណ៍​មួយចំនួន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​ផងដែរ ហើយសូម​ស្រាវជ្រាវ​រក​ឧទាហរណ៍​ដែល​ត្រូវ​គ្នា​​ជាមួយ​បរិបទ​ដែល​អ្នកកំពុង​​ធ្វើការ​។ សម្រាប់​ព័ត៌មានស្ដីពីឧទាហរណ៍​ដែលបានប្រើប្រាស់​គឺអ្នកអាច​បើកមើលនៅខាងក្រោមស្លាយ ឬឯកសារ​ភ្ជាប់​ជាមួយ​កញ្ចប់​ឧបករណ៍នេះដែលមាននៅក្នុង​ </a:t>
                      </a:r>
                      <a:r>
                        <a:rPr lang="en-US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Zeeman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 និងកម្មវិធី​ប្រាក់​ឈ្នួល​រស់នៅរបស់​ពួកគេ​។ នៅពេលពិភាក្សា​លើឧទាហរណ៍នេះ សូម​សង្កត់​ធ្ងន់ថា​ក្រុមហ៊ុន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Zeeman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 មាន​ការប្រាស្រ័យ​ទាក់​ទង​ជាសាធារណៈអំពីកម្មវិធីនេះ​ ប៉ុន្តែ​គេក៏មាន​​ការពិភាក្សា​ជាមួយ​អ្នក​ពាក់ព័ន្ធ​នានា​ដូចជា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NGOs 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សហជីព និង​អ្នកបញ្ជាទិញ​ដទៃទៀត​ផងដែរ។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ស្លាយទី​១០១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១០៣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7320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ការងារ​ក្រុម​សម្រាប់​ជំហានទី៥៖ នេះជា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​លំហាត់​ក្រុមចុងក្រោយ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​សម្រាប់​វគ្គបណ្ដុះបណ្ដាល​។ អ្នកចូលរួម​ចាំបាច់​ត្រូវស្វែងរក​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ព័ត៌មាន​បន្ថែម​ស្ដីពី​ក្រុមហ៊ុន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ដែលពួកគេ​បានជ្រើសរើស​សម្រាប់​ការពិភាក្សា​ក្រុម​របស់​ពួកគេនៅក្នុង​រយៈពេល​ប៉ុន្មាន​ថ្ងៃ​កន្លង​មកនេះ។ ក្រុម​នីមួយៗចាំបាច់ត្រូវ​សរសេរចម្លើយ​សម្រាប់សំណួរ​ដែលបានលើកឡើង​ដាក់​នៅលើក្រដាសមួយសន្លឹក។ សូមផ្លាស់ទីពីកន្លែងមួយទៅ​កន្លែងមួយ​នៅក្នុងបន្ទប់​នៅក្នុងពេលពិភាក្សាក្រុម ហើយ​ជួយពួកគេ​ដើម្បី​ស្វែងរកគេហទំព័រ​ឱ្យបានត្រឹមត្រូវ​ ហើយបញ្ជាក់ប្រាប់​អ្នក​ចូលរួមពេលនៅសល់​​ត្រឹម​៥នាទី​ ហើយសាកសួរថាតើ​​ពួកគេ​ត្រូវការ​ពេលបន្ថែម​ឬទេ។ ប្រភព​ព័ត៌មាន​ពាក់ព័ន្ធ​គឺមាននៅក្នុងគេហទំព័រ​របស់​ក្រុមហ៊ុន។ ប៉ុន្តែសូម​​មើលនៅក្នុងគេហទំព័រ​ដូចខាងក្រោម​ផងដែរ​៖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https://opensupplyhub.org/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https://transparencypledge.org/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សូម​ចូលទៅមើល​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គេហទំព័រ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​ទាំងអស់នេះ​មុនពេលវគ្គ​បណ្ដុះបណ្ដាល​ ហើយ​ហ្វឹកហាត់​ឱ្យ​ស្គាល់​ច្បាស់​អំពីទម្រង់​នៃ​គេហទំព័រ​ទាំងនេះ​។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ស្លាយទី​១០៤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១០៥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កន្លែង​​​ដើម្បី​ឱ្យ​ក្រុមនីមួយៗ​អាចធ្វើការ​ (អាច​ស្ថិតក្នុងបន្ទប់​តែមួយ​ ឬនៅក្នុងបន្ទប់​បំបែក)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 និងប៊ិច​សម្រាប់ក្រុមនីមួយៗ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ទូរស័ព្ទ ឬកុំព្យូទ័រដែលមានតំណភ្ជាប់អ៊ិនធើណិត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5248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ការពិភាក្សា​ក្រុម​សម្រាប់​ជំហានទី៥៖ បន្ទាប់ពី​ការងារក្រុម​ក្នុងជុំ​នីមួយៗ​រួចហើយ​ លទ្ធផលការពិភាក្សាក្រុម​ត្រូវបានយកមកពិភាក្សា​ជាមួយ​គ្នា​។ ក្នុងករណីនេះ​យើងនឹង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​ពិភាក្សា​ក្រុមធំ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ទៅលើ​លទ្ធផលការងារក្រុម​ដែល​អ្នកចូលរួមបានធ្វើ​ជាមួយ​គ្នា។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ស្លាយទី​១០៦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D97BEEC-C36C-3992-8582-D914F874038C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ថ្ងៃទី៣ (២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៣)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8269139"/>
            <a:chOff x="0" y="0"/>
            <a:chExt cx="4683653" cy="257433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574338"/>
            </a:xfrm>
            <a:custGeom>
              <a:avLst/>
              <a:gdLst/>
              <a:ahLst/>
              <a:cxnLst/>
              <a:rect l="l" t="t" r="r" b="b"/>
              <a:pathLst>
                <a:path w="4683653" h="2574338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548093"/>
                  </a:lnTo>
                  <a:cubicBezTo>
                    <a:pt x="4683653" y="2555054"/>
                    <a:pt x="4680888" y="2561729"/>
                    <a:pt x="4675966" y="2566651"/>
                  </a:cubicBezTo>
                  <a:cubicBezTo>
                    <a:pt x="4671044" y="2571573"/>
                    <a:pt x="4664369" y="2574338"/>
                    <a:pt x="4657408" y="2574338"/>
                  </a:cubicBezTo>
                  <a:lnTo>
                    <a:pt x="26245" y="2574338"/>
                  </a:lnTo>
                  <a:cubicBezTo>
                    <a:pt x="11750" y="2574338"/>
                    <a:pt x="0" y="2562588"/>
                    <a:pt x="0" y="2548093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64101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652831"/>
              </p:ext>
            </p:extLst>
          </p:nvPr>
        </p:nvGraphicFramePr>
        <p:xfrm>
          <a:off x="1678870" y="1602639"/>
          <a:ext cx="15694728" cy="8607208"/>
        </p:xfrm>
        <a:graphic>
          <a:graphicData uri="http://schemas.openxmlformats.org/drawingml/2006/table">
            <a:tbl>
              <a:tblPr/>
              <a:tblGrid>
                <a:gridCol w="1610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61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3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9364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6547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តួនាទីរបស់​សហជីព​នៅក្នុងជំហានទី៥៖ ការពិភាក្សា​អំពី​តួនាទីសហជីព​ជានិច្ច​កាល​តែង​ចាប់ផ្ដើម​ចេញពី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​ការបំផុស​គំនិត​ជាលក្ខណៈបុគ្គល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 រួចឈានទៅ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ការពិភាក្សា​ក្នុងក្រុមធំទាំងមូល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សូមប្រាប់​អ្នកចូលរួម​ឱ្យ​បំផុសគំនិត​តែម្នាក់ឯង​ជាមុនសិន រួចហើយអ្នកអាចមក​សន្ទនា​ជាក្រុមរួមគ្នា​លើលទ្ធផលនៃការបំផុសគំនិត​​បន្ទាប់ពីបាន​សង្ខេបលទ្ធផល​ទទួលបាន​ពីការបំផុសគំនិត​ជាមួយក្រុមរួចហើយ។ បន្ទាប់ពីការពិភាក្សា​នេះហើយ​អ្នកអាច​ចែករំលែក​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លទ្ធផល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ៃការ​បំផុសគំនិត​ដែលទទួលបានមកពី​វគ្គបណ្ដុះបណ្ដាល​លើកមុនក៏ដូចជា​អ្វីដែលបានចែករំលែកនៅក្នុងឯកសារពិសេស​ដែល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Internationaal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បានសរសេ​រស្ដីពី​តួនាទីរបស់សហជីពនៅក្នុង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។ សូម​ត្រួតពិនិត្យ​ថាតើ​លទ្ធផលនៃការបំផុសគំនិត​​គឺ​ស្រប​គ្នា​ជាមួយ​តួនាទី​ដែលបាន​លើកឡើង​ទាំងនោះ​ឬទេ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ស្លាយទី​១០៧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១០៨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ក្រដាសផ្ទាំងធំនៅលើជញ្ជាំង​ដោយ​មានពាក្យថា​ជំហានទី៥ សរសេរ​នៅលើនោះ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ក្រដាសស្អិត​ និងប៊ិច​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509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ឧបករណ៍សម្រាប់​ជំហានទី៥៖ ការបញ្ចុះបញ្ចូល​ និងការ​តស៊ូមតិ​៖ ឧបករណ៍​ពាក់ព័ន្ធជាមួយ​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ការប្រាស្រ័យទាក់​ទង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 ប៉ុន្តែ​ក៏ពាក់ព័ន្ធ​ជាទូទៅផងដែរ​សម្រាប់​សហជីពនៅក្នុងការ​​យកមក​ប្រើប្រាស់​ក្នុងប្រធានបទនេះ​។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ស្លាយទី​១០៩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6880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ការឆ្លុះបញ្ចាំង៖ ជាការល្អគួរឆ្លុះបញ្ចាំងលើវគ្គបណ្ដុះបណ្ដាលនៅចុងបញ្ចប់នៃវគ្គបណ្ដុះបណ្ដាល។ តើនៅមានសំណួរអ្វីសេសសល់ឬទេ? តើមានអ្វីដែលអ្នកចូលរួមនៅត្រូវការទៀតឬទេ? សូមផ្ដល់ពេលខ្លះសម្រាប់អ្នកចូលរួមដើម្បីឆ្លុះបញ្ចាំងដោយខ្លួនឯង រួចឱ្យពួកគេសរសេរ និងយកសំណួរ និងសេចក្ដីត្រូវការមកបិទនៅលើជញ្ជាំង។ សូមពិភាក្សាលើសំណួរបើកចំហភ្លាមៗ ប្រសិនអ្នកអាចធ្វើបាន ហើយចែករំលែកអំពីអ្វីដែលនឹងត្រូវធ្វើពាក់ព័ន្ធជាមួយសេចក្ដីត្រូវការដែលបានលើកឡើង។ ម្យ៉ាងទៀត សូមប្រាប់អ្នកចូលរួមឱ្យចែករំលែកជំនួយស្មារតី (តើមានអ្វីខ្លះដែលអាចកែលម្អឱ្យកាន់តែប្រសើរ/តើមានអ្វីខ្លះដែលគួរធ្វើផ្សេងពីនេះ) ព្រមទាំងចំណុចប្រសើរបំផុត (តើអ្នកពេញចិត្តអ្វីខ្លាំងជាងគេ/តើអ្វីខ្លះដែលល្អរួចហើយពុំចាំបាច់ត្រូវផ្លាស់ប្ដូរ)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ស្លាយទី​១១០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ក្រដាសផ្ទាំងធំ​បីសន្លឹក​នៅលើជញ្ជាំង​៖ មួយសន្លឹកសម្រាប់សំណួរដែលនៅសេសសល់​ មួយសន្លឹក​សម្រាប់​អ្វីទាំងឡាយ​ដែល​អ្នកនៅ​ត្រូវចាប់ផ្ដើមធ្វើ​ទៅលើ​បញ្ហានេះ? និងមួយសន្លឹក​ស្ដីពី​ ជំនួយស្មារតី និង​​ចំណុច​ប្រសើរ​បំផុត​​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ក្រដាសស្អិត​ និងប៊ិច​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5456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ជំហានបន្ទាប់៖ ចែករំលែកពីនូវអ្វីដែលអ្នកអាចចែករំលែកបានស្ដីអំពីជំហានបន្ទាប់ដែលនឹងអាចកើតមាន។ ចំណុចនេះគឺអាស្រ័យទៅលើកម្មវិធីដែលបានតាក់តែងឡើងរួចហើយ។ ចាំបាច់ត្រូវកែសម្រួលស្លាយឱ្យស្របទៅតាមជាក់ស្ដែងផងដែរ។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ស្លាយទី​១១១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8234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បិទកម្មវិធី៖ នៅពេលនេះ អ្នកចូលរួមទទួលវិញ្ញាប័នបត្ររបស់ខ្លួន។ សូមនិយាយថ្លែងអំណរគុណដល់អ្នកចូលរួម បុគ្គលិកសហជីព អ្នកបច្ចេកទេស ។ល។ ដែលបានផ្ដល់ការគាំទ្រសម្រាប់កម្មវិធី។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ស្លាយទី​១១២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A3D3925-9D89-E5CE-0628-F700A165FE72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ថ្ងៃទី៣ (៣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៣)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997650" y="2296236"/>
            <a:ext cx="13696871" cy="7446233"/>
            <a:chOff x="0" y="0"/>
            <a:chExt cx="4032934" cy="211259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2934" cy="2112592"/>
            </a:xfrm>
            <a:custGeom>
              <a:avLst/>
              <a:gdLst/>
              <a:ahLst/>
              <a:cxnLst/>
              <a:rect l="l" t="t" r="r" b="b"/>
              <a:pathLst>
                <a:path w="4032934" h="2112592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083765"/>
                  </a:lnTo>
                  <a:cubicBezTo>
                    <a:pt x="4032934" y="2099686"/>
                    <a:pt x="4020027" y="2112592"/>
                    <a:pt x="4004107" y="2112592"/>
                  </a:cubicBezTo>
                  <a:lnTo>
                    <a:pt x="28827" y="2112592"/>
                  </a:lnTo>
                  <a:cubicBezTo>
                    <a:pt x="12906" y="2112592"/>
                    <a:pt x="0" y="2099686"/>
                    <a:pt x="0" y="2083765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4032934" cy="21792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DA5155E-6283-9E62-9CA7-99E0D85A16D5}"/>
              </a:ext>
            </a:extLst>
          </p:cNvPr>
          <p:cNvSpPr txBox="1"/>
          <p:nvPr/>
        </p:nvSpPr>
        <p:spPr>
          <a:xfrm>
            <a:off x="1371600" y="444002"/>
            <a:ext cx="14419631" cy="12439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cs typeface="Khmer OS Muol Light" panose="02000500000000020004" pitchFamily="2" charset="0"/>
                <a:sym typeface="Graphik Bold"/>
              </a:rPr>
              <a:t>ធនធាន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សម្រាប់ការបណ្ដុះបណ្ដាល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 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(១</a:t>
            </a:r>
            <a:r>
              <a:rPr lang="en-US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២)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4D55145D-3559-EA39-ACCF-CB157AEE96A7}"/>
              </a:ext>
            </a:extLst>
          </p:cNvPr>
          <p:cNvSpPr txBox="1"/>
          <p:nvPr/>
        </p:nvSpPr>
        <p:spPr>
          <a:xfrm>
            <a:off x="2023049" y="2322513"/>
            <a:ext cx="13445551" cy="94404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715"/>
              </a:lnSpc>
            </a:pPr>
            <a:r>
              <a:rPr lang="km-KH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ធនធានទូទៅ​៖</a:t>
            </a:r>
            <a:endParaRPr lang="en-US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2" tooltip="https://www.ohchr.org/sites/default/files/documents/publications/guidingprinciplesbusinesshr_en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គោលការណ៍មគ្គុទេសក៍​របស់​អង្គការសហប្រជាជាតិ​ស្ដីពី​អាជីវកម្ម​ </a:t>
            </a:r>
            <a:r>
              <a:rPr lang="km-KH" u="sng" spc="23" dirty="0"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  <a:hlinkClick r:id="rId2" tooltip="https://www.ohchr.org/sites/default/files/documents/publications/guidingprinciplesbusinesshr_en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និងសិទ្</a:t>
            </a:r>
            <a:r>
              <a:rPr lang="km-KH" u="sng" spc="23" dirty="0"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ធិមនុស្ស (២០១១) </a:t>
            </a:r>
            <a:endParaRPr lang="en-US" u="sng" spc="23" dirty="0">
              <a:latin typeface="Khmer OS Battambang" panose="02000500000000020004" pitchFamily="2" charset="0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3" tooltip="http://mneguidelines.oecd.org/MNEguideline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គោលការណ៍ណែនាំ 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3" tooltip="http://mneguidelines.oecd.org/MNEguideline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OECD 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3" tooltip="http://mneguidelines.oecd.org/MNEguideline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សម្រាប់​សហគ្រាស​ពហុជាតិ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(២០១១</a:t>
            </a:r>
            <a:r>
              <a:rPr lang="km-KH" u="sng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) </a:t>
            </a:r>
            <a:endParaRPr lang="en-US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en-US" sz="20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4" tooltip="https://mneguidelines.oecd.org/OECD-Due-Diligence-Guidance-for-Responsible-Business-Conduct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OECD Guidance on due diligence for responsible business conduct</a:t>
            </a:r>
            <a:r>
              <a:rPr lang="en-US" sz="2000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(2018)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5" tooltip="https://www.oecd.org/industry/inv/mne/responsible-supply-chains-textile-garment-sector.ht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ឯកសារណែនាំស្ដីពី​នីតិវិធី​ត្រួតពិនិត្យ​ភាព​ត្រឹមត្រូវរបស់​ 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5" tooltip="https://www.oecd.org/industry/inv/mne/responsible-supply-chains-textile-garment-sector.ht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OECD 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5" tooltip="https://www.oecd.org/industry/inv/mne/responsible-supply-chains-textile-garment-sector.ht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សម្រាប់​សង្វាក់​ផ្គត់ផ្គង់​ប្រកបដោយ​ការទទួលខុសត្រូវ​នៅក្នុងវិស័យកាត់ដេរ​​ និងស្បែកជើង (២០១៧)</a:t>
            </a:r>
            <a:endParaRPr lang="en-US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6" tooltip="https://www.businessrespecthumanrights.org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ការអនុវត្ត​អាជីវកម្ម​ប្រកបដោយការទទួលខុសត្រូវ​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6" tooltip="https://www.businessrespecthumanrights.org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(Oxfam/ Shift)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7" tooltip="https://rbh-eurochamcambodia.com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មជ្ឈមណ្ឌល​អនុវត្ត​អាជីវកម្ម​ប្រកបដោយ​ការទទួលខុសត្រូវកម្ពុជា</a:t>
            </a:r>
            <a:r>
              <a:rPr lang="en-US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(GIZ/ </a:t>
            </a:r>
            <a:r>
              <a:rPr lang="en-US" spc="23" dirty="0" err="1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Eurocham</a:t>
            </a:r>
            <a:r>
              <a:rPr lang="en-US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Cambodia 2023)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en-US" sz="2000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Asia Garment Hub on Due Diligence </a:t>
            </a:r>
            <a:endParaRPr lang="en-US" sz="2000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km-KH" sz="20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ប្រភពពី </a:t>
            </a:r>
            <a:r>
              <a:rPr lang="en-US" sz="20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CNV </a:t>
            </a:r>
            <a:r>
              <a:rPr lang="en-US" sz="2000" spc="23" dirty="0" err="1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Internationaal</a:t>
            </a:r>
            <a:r>
              <a:rPr lang="km-KH" sz="20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៖</a:t>
            </a:r>
            <a:endParaRPr lang="en-US" sz="2000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9" tooltip="https://www.cnvinternationaal.nl/en/topics/field-of-work/social-dialogu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ធនធានរបស់​ 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9" tooltip="https://www.cnvinternationaal.nl/en/topics/field-of-work/social-dialogu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CNV </a:t>
            </a:r>
            <a:r>
              <a:rPr lang="en-US" u="sng" spc="23" dirty="0" err="1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9" tooltip="https://www.cnvinternationaal.nl/en/topics/field-of-work/social-dialogu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Internationaal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9" tooltip="https://www.cnvinternationaal.nl/en/topics/field-of-work/social-dialogu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ស្ដីពី​កិច្ច​សន្យាសង្គម</a:t>
            </a:r>
            <a:endParaRPr lang="en-US" u="sng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  <a:hlinkClick r:id="rId9" tooltip="https://www.cnvinternationaal.nl/en/topics/field-of-work/social-dialogu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_Resources/Persistent/2/8/f/b/28fb930f80c35fd3e65e2de2de9a5ba11b9124c0/2022-11-02%20-%20How%20trade%20unions%20use%20grievance%20mechanisms%20in%20the%20garment%20sector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របៀបដែល​សហជីព​ប្រើប្រាស់យន្តការបណ្ដឹង​សារទុក្ខនៅក្នុងវិស័យកាត់ដេរ​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_Resources/Persistent/2/8/f/b/28fb930f80c35fd3e65e2de2de9a5ba11b9124c0/2022-11-02%20-%20How%20trade%20unions%20use%20grievance%20mechanisms%20in%20the%20garment%20sector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(cnvinternationaal.nl)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1" tooltip="https://www.cnvinternationaal.nl/en/topical/news/new-publication-about-the-rol-of-trade-unions-in-hrd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តួនាទីរបស់​សហជីព​នៅក្នុង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1" tooltip="https://www.cnvinternationaal.nl/en/topical/news/new-publication-about-the-rol-of-trade-unions-in-hrd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HREDD</a:t>
            </a:r>
          </a:p>
          <a:p>
            <a:pPr algn="l">
              <a:lnSpc>
                <a:spcPts val="3715"/>
              </a:lnSpc>
            </a:pPr>
            <a:endParaRPr lang="en-US" u="sng" spc="23" dirty="0">
              <a:solidFill>
                <a:srgbClr val="0000FF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  <a:hlinkClick r:id="rId11" tooltip="https://www.cnvinternationaal.nl/en/topical/news/new-publication-about-the-rol-of-trade-unions-in-hrdd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>
              <a:lnSpc>
                <a:spcPts val="3715"/>
              </a:lnSpc>
            </a:pPr>
            <a:endParaRPr lang="en-US" u="sng" spc="23" dirty="0">
              <a:solidFill>
                <a:srgbClr val="0000FF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  <a:hlinkClick r:id="rId11" tooltip="https://www.cnvinternationaal.nl/en/topical/news/new-publication-about-the-rol-of-trade-unions-in-hrdd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>
              <a:lnSpc>
                <a:spcPts val="3715"/>
              </a:lnSpc>
            </a:pPr>
            <a:endParaRPr lang="en-US" u="sng" spc="23" dirty="0">
              <a:solidFill>
                <a:srgbClr val="0000FF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  <a:hlinkClick r:id="rId11" tooltip="https://www.cnvinternationaal.nl/en/topical/news/new-publication-about-the-rol-of-trade-unions-in-hrdd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>
              <a:lnSpc>
                <a:spcPts val="3715"/>
              </a:lnSpc>
            </a:pPr>
            <a:r>
              <a:rPr lang="en-US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</a:p>
          <a:p>
            <a:pPr algn="l">
              <a:lnSpc>
                <a:spcPts val="3715"/>
              </a:lnSpc>
            </a:pPr>
            <a:endParaRPr lang="en-US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8611" y="1715037"/>
            <a:ext cx="16266153" cy="8457663"/>
            <a:chOff x="0" y="0"/>
            <a:chExt cx="4693912" cy="244062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93912" cy="2440622"/>
            </a:xfrm>
            <a:custGeom>
              <a:avLst/>
              <a:gdLst/>
              <a:ahLst/>
              <a:cxnLst/>
              <a:rect l="l" t="t" r="r" b="b"/>
              <a:pathLst>
                <a:path w="4693912" h="2440622">
                  <a:moveTo>
                    <a:pt x="24274" y="0"/>
                  </a:moveTo>
                  <a:lnTo>
                    <a:pt x="4669639" y="0"/>
                  </a:lnTo>
                  <a:cubicBezTo>
                    <a:pt x="4683045" y="0"/>
                    <a:pt x="4693912" y="10868"/>
                    <a:pt x="4693912" y="24274"/>
                  </a:cubicBezTo>
                  <a:lnTo>
                    <a:pt x="4693912" y="2416348"/>
                  </a:lnTo>
                  <a:cubicBezTo>
                    <a:pt x="4693912" y="2429754"/>
                    <a:pt x="4683045" y="2440622"/>
                    <a:pt x="4669639" y="2440622"/>
                  </a:cubicBezTo>
                  <a:lnTo>
                    <a:pt x="24274" y="2440622"/>
                  </a:lnTo>
                  <a:cubicBezTo>
                    <a:pt x="10868" y="2440622"/>
                    <a:pt x="0" y="2429754"/>
                    <a:pt x="0" y="2416348"/>
                  </a:cubicBezTo>
                  <a:lnTo>
                    <a:pt x="0" y="24274"/>
                  </a:lnTo>
                  <a:cubicBezTo>
                    <a:pt x="0" y="10868"/>
                    <a:pt x="10868" y="0"/>
                    <a:pt x="24274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93912" cy="250729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409708" y="335898"/>
            <a:ext cx="15468583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FC000"/>
                </a:solidFill>
                <a:latin typeface="Graphik Bold"/>
                <a:cs typeface="Khmer OS Muol Light" panose="02000500000000020004" pitchFamily="2" charset="0"/>
              </a:rPr>
              <a:t>គោលដៅ​</a:t>
            </a:r>
            <a:r>
              <a:rPr lang="km-KH" sz="5400" dirty="0">
                <a:solidFill>
                  <a:schemeClr val="bg1"/>
                </a:solidFill>
                <a:latin typeface="Graphik Bold"/>
                <a:cs typeface="Khmer OS Muol Light" panose="02000500000000020004" pitchFamily="2" charset="0"/>
              </a:rPr>
              <a:t>របស់​វគ្គបណ្ដុះបណ្ដាល</a:t>
            </a:r>
            <a:endParaRPr lang="en-US" sz="5400" dirty="0">
              <a:solidFill>
                <a:schemeClr val="bg1"/>
              </a:solidFill>
              <a:latin typeface="Graphik Bold"/>
              <a:ea typeface="Graphik Bold"/>
              <a:cs typeface="Graphik Bold"/>
              <a:sym typeface="Graphik Bold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678611" y="1718630"/>
            <a:ext cx="16331909" cy="8461457"/>
            <a:chOff x="0" y="0"/>
            <a:chExt cx="4032934" cy="205090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2934" cy="2050901"/>
            </a:xfrm>
            <a:custGeom>
              <a:avLst/>
              <a:gdLst/>
              <a:ahLst/>
              <a:cxnLst/>
              <a:rect l="l" t="t" r="r" b="b"/>
              <a:pathLst>
                <a:path w="4032934" h="2050901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022074"/>
                  </a:lnTo>
                  <a:cubicBezTo>
                    <a:pt x="4032934" y="2037994"/>
                    <a:pt x="4020027" y="2050901"/>
                    <a:pt x="4004107" y="2050901"/>
                  </a:cubicBezTo>
                  <a:lnTo>
                    <a:pt x="28827" y="2050901"/>
                  </a:lnTo>
                  <a:cubicBezTo>
                    <a:pt x="12906" y="2050901"/>
                    <a:pt x="0" y="2037994"/>
                    <a:pt x="0" y="2022074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 dirty="0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4032934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277480" y="1838528"/>
            <a:ext cx="15029320" cy="87219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625"/>
              </a:lnSpc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ការបណ្ដុះបណ្ដាលនេះមានគោលដៅ​បី៖</a:t>
            </a:r>
          </a:p>
          <a:p>
            <a:pPr marL="514350" indent="-514350" algn="l">
              <a:lnSpc>
                <a:spcPts val="3625"/>
              </a:lnSpc>
              <a:buAutoNum type="arabicPeriod"/>
              <a:tabLst>
                <a:tab pos="457200" algn="l"/>
              </a:tabLst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ដើម្បីផ្ដល់​ការយល់ដឹង​ស៊ីជម្រៅដល់​សហជីព​អំពី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​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 (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អនុលោម​តាម​គោលការណ៍ណែនាំរបស់​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OECD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សម្រាប់សហគ្រាសពហុជាតិ និងអនុលោមតាម​​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UNGPs)</a:t>
            </a:r>
            <a:endParaRPr lang="km-KH" sz="2600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14350" indent="-514350" algn="l">
              <a:lnSpc>
                <a:spcPts val="3625"/>
              </a:lnSpc>
              <a:buAutoNum type="arabicPeriod"/>
              <a:tabLst>
                <a:tab pos="457200" algn="l"/>
              </a:tabLst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ដើម្បីផ្ដល់​ការយល់ដឹង​ស៊ីជម្រៅដល់​សហជីពអំពី​តួនាទីដែលសហជីពនៅក្នុងបណ្ដាប្រទេសផលិត​អាច​ធ្វើបាន​ក្នុងដំណើរការ​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HREDD</a:t>
            </a:r>
            <a:endParaRPr lang="km-KH" sz="2600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14350" indent="-514350" algn="l">
              <a:lnSpc>
                <a:spcPts val="3625"/>
              </a:lnSpc>
              <a:buAutoNum type="arabicPeriod"/>
              <a:tabLst>
                <a:tab pos="457200" algn="l"/>
              </a:tabLst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ដើម្បីត្រៀមខ្លួនសហជីពឱ្យដឹងអំពី​វិធី​ធ្វើយ៉ាងណា​ដើម្បីអាច​បំពេញតួនាទី​យ៉ាងសកម្ម​ក្នុងនាម​ជាសហជីពនៅក្នុង​ដំណើរការ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HREDD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រួមទាំងនៅក្នុងការកំណត់អំពី​ហានិភ័យផ្នែកសិទ្ធិមនុស្ស និងការកំណត់ហានិភ័យ​ផ្នែកបរិស្ថាន ការជួយអភិវឌ្ឍយុទ្ធ​សាស្ត្រ​ដើម្បីកាត់បន្ថយហានិភ័យ​ទាំងនេះ ជួយពិនិត្យតាមដាន​ការអនុវត្ត​ផែនការ​ការកាត់បន្ថយហានិភ័យ ​និងគាំទ្រ​ឱ្យមានការប្រើប្រាស់​យន្តការ​បណ្ដឹង​សារទុក្ខ​ប្រកបដោយប្រសិទ្ធភាព​</a:t>
            </a:r>
          </a:p>
          <a:p>
            <a:pPr marL="514350" indent="-514350" algn="l">
              <a:lnSpc>
                <a:spcPts val="3625"/>
              </a:lnSpc>
              <a:buAutoNum type="arabicPeriod"/>
              <a:tabLst>
                <a:tab pos="457200" algn="l"/>
              </a:tabLst>
            </a:pPr>
            <a:endParaRPr lang="km-KH" sz="2600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  <a:tabLst>
                <a:tab pos="457200" algn="l"/>
              </a:tabLst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យើងក៏នឹងផ្ដោតការយកចិត្ត​ទុកដាក់​លើការយល់ដឹងឱ្យបាន​កាន់តែប្រសើរ​អំពី​លិខិតបទដ្ឋានគតិយុត្តនានា​ដែល​នឹង​មាននាពេលខាងមុខឆាប់ៗ ព្រមទាំង​ថាតើ​លិខិត​បទដ្ឋានគតិយុត្ត​ទាំងនេះពាក់ព័ន្ធ​ជាមួយ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HREDD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ដោយរបៀបណាខ្លះ​។</a:t>
            </a:r>
          </a:p>
          <a:p>
            <a:pPr algn="l">
              <a:lnSpc>
                <a:spcPts val="3625"/>
              </a:lnSpc>
              <a:tabLst>
                <a:tab pos="457200" algn="l"/>
              </a:tabLst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យើងបានសម្រេចចិត្ត​ផ្តោត​ការយកចិត្តទុកដាក់​លើ​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HREDD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នៅក្នុងវគ្គបណ្ដុះបណ្ដាលនេះ​ព្រោះថា​បើយោងតាមការពន្យល់​របស់​អង្គការសហប្រជាជាតិ និង</a:t>
            </a:r>
            <a:r>
              <a:rPr lang="en-US" sz="28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 OECD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បានបញ្ជាក់ថា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HREDD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​ គឺជាមូលដ្ឋានគ្រឹះសម្រាប់លិខិតបទដ្ឋានគតិយុត្ត​ដទៃទៀត​ទាំងអស់ដែលត្រូវបាន​អភិវឌ្ឍឡើងនៅទូទាំងពិភពលោក។ ប្រសិន​ក្រុមហ៊ុនទាំងឡាយ​អនុវត្ត​គោលការណ៍ណែនាំ </a:t>
            </a:r>
            <a:r>
              <a:rPr lang="en-US" sz="24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OECD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និង</a:t>
            </a:r>
            <a:r>
              <a:rPr lang="en-US" sz="28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 UNGPs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នោះគឺពួកគេ​ក៏អនុលោមតាមលិខិតបទដ្ឋានគតិយុត្ត​ស្ដីពី​ការត្រួតពិនិត្យ​ភាព​ត្រឹមត្រូវ​​ដទៃទៀត​ទាំងអស់ដែលកំពុងមានជាធរមាន​នាពេល​បច្ចុប្បន្ន​ ឬដែលកំពុងត្រូវបាន​អភិវឌ្ឍឡើង។</a:t>
            </a:r>
            <a:endParaRPr lang="en-US" sz="2589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6" name="Group 6"/>
          <p:cNvGrpSpPr/>
          <p:nvPr/>
        </p:nvGrpSpPr>
        <p:grpSpPr>
          <a:xfrm>
            <a:off x="942975" y="2824032"/>
            <a:ext cx="13696871" cy="6965381"/>
            <a:chOff x="0" y="0"/>
            <a:chExt cx="4032934" cy="2050901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032934" cy="2050901"/>
            </a:xfrm>
            <a:custGeom>
              <a:avLst/>
              <a:gdLst/>
              <a:ahLst/>
              <a:cxnLst/>
              <a:rect l="l" t="t" r="r" b="b"/>
              <a:pathLst>
                <a:path w="4032934" h="2050901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022074"/>
                  </a:lnTo>
                  <a:cubicBezTo>
                    <a:pt x="4032934" y="2037994"/>
                    <a:pt x="4020027" y="2050901"/>
                    <a:pt x="4004107" y="2050901"/>
                  </a:cubicBezTo>
                  <a:lnTo>
                    <a:pt x="28827" y="2050901"/>
                  </a:lnTo>
                  <a:cubicBezTo>
                    <a:pt x="12906" y="2050901"/>
                    <a:pt x="0" y="2037994"/>
                    <a:pt x="0" y="2022074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>
                <a:latin typeface="Khmer OS Battambang" panose="02000500000000020004" pitchFamily="2" charset="0"/>
                <a:cs typeface="Khmer OS Battambang" panose="02000500000000020004" pitchFamily="2" charset="0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66675"/>
              <a:ext cx="4032934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>
                <a:latin typeface="Khmer OS Battambang" panose="02000500000000020004" pitchFamily="2" charset="0"/>
                <a:cs typeface="Khmer OS Battambang" panose="02000500000000020004" pitchFamily="2" charset="0"/>
              </a:endParaRP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362423" y="3220986"/>
            <a:ext cx="13039572" cy="65619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15"/>
              </a:lnSpc>
            </a:pPr>
            <a:r>
              <a:rPr lang="km-KH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ប្រភពសម្រាប់ការប្រមូលទិន្នន័យ៖</a:t>
            </a:r>
            <a:endParaRPr lang="en-US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  <a:hlinkClick r:id="rId3" tooltip="https://opensupplyhub.org/Supply%20chain%20-%20H&amp;M%20Group%20(hmgroup.com)H&amp;M%20Group%20statement%20on%20due%20diligence%20-%20H&amp;M%20Group%20(hmgroup.com)Open%20Sourcemap"/>
              </a:rPr>
              <a:t>https://opensupplyhub.org/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Transparency Pledge: https://transparencypledge.org/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RN/CA Numbers</a:t>
            </a:r>
          </a:p>
          <a:p>
            <a:pPr marL="1145843" lvl="2" indent="-381948" algn="l">
              <a:lnSpc>
                <a:spcPts val="3715"/>
              </a:lnSpc>
              <a:buFont typeface="Arial"/>
              <a:buChar char="⚬"/>
            </a:pP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  <a:hlinkClick r:id="rId4" tooltip="https://rn.ftc.gov/Account/BasicSearch"/>
              </a:rPr>
              <a:t>U.S. brands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: https://rn.ftc.gov/Account/BasicSearch</a:t>
            </a:r>
          </a:p>
          <a:p>
            <a:pPr marL="1145843" lvl="2" indent="-381948" algn="l">
              <a:lnSpc>
                <a:spcPts val="3715"/>
              </a:lnSpc>
              <a:buFont typeface="Arial"/>
              <a:buChar char="⚬"/>
            </a:pP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Canada: http://: https:/www.apparelsearch.com/terms/c/ca_number.html</a:t>
            </a: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 </a:t>
            </a:r>
          </a:p>
          <a:p>
            <a:pPr algn="l">
              <a:lnSpc>
                <a:spcPts val="3715"/>
              </a:lnSpc>
            </a:pP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350FD4-64D8-58A8-8786-22D518C73752}"/>
              </a:ext>
            </a:extLst>
          </p:cNvPr>
          <p:cNvSpPr txBox="1"/>
          <p:nvPr/>
        </p:nvSpPr>
        <p:spPr>
          <a:xfrm>
            <a:off x="1371600" y="444002"/>
            <a:ext cx="14419631" cy="12439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cs typeface="Khmer OS Muol Light" panose="02000500000000020004" pitchFamily="2" charset="0"/>
                <a:sym typeface="Graphik Bold"/>
              </a:rPr>
              <a:t>ធនធាន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សម្រាប់ការបណ្ដុះបណ្ដាល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 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(២</a:t>
            </a:r>
            <a:r>
              <a:rPr lang="en-US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២)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942975" y="2507883"/>
            <a:ext cx="13696871" cy="7500402"/>
            <a:chOff x="0" y="0"/>
            <a:chExt cx="4032934" cy="22084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032934" cy="2208433"/>
            </a:xfrm>
            <a:custGeom>
              <a:avLst/>
              <a:gdLst/>
              <a:ahLst/>
              <a:cxnLst/>
              <a:rect l="l" t="t" r="r" b="b"/>
              <a:pathLst>
                <a:path w="4032934" h="2208433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179606"/>
                  </a:lnTo>
                  <a:cubicBezTo>
                    <a:pt x="4032934" y="2195527"/>
                    <a:pt x="4020027" y="2208433"/>
                    <a:pt x="4004107" y="2208433"/>
                  </a:cubicBezTo>
                  <a:lnTo>
                    <a:pt x="28827" y="2208433"/>
                  </a:lnTo>
                  <a:cubicBezTo>
                    <a:pt x="12906" y="2208433"/>
                    <a:pt x="0" y="2195527"/>
                    <a:pt x="0" y="2179606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66675"/>
              <a:ext cx="4032934" cy="22751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271625" y="2791553"/>
            <a:ext cx="13039572" cy="70838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BHR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អាជីវកម្ម និងសិទ្ធមនុស្ស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CBA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អនុសញ្ញារួម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CSDDD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សេចក្តីបញ្ជាស្តីពីនីតិវិធីត្រួតពិនិត្យភាពត្រឹមត្រូវផ្នែកនិរន្តភាពរបស់សារជីវកម្ម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CSR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ការទទួលខុសត្រូវផ្នែកសង្គមរបស់សារជីវកម្ម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CSRD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សេចក្តីបញ្ជាអំពីការរាយការណ៍ផ្នែកនិរន្តភាពរបស់សារជីវកម្ម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FoA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សេរីភាពសហជីព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GBV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អំពើហិង្សាផ្អែកលើយេនឌ័រ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GRDD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នីតិវិធីត្រួតពិនិត្យភាពត្រឹមត្រូវដែលមានលក្ខណៈឆ្លើយតបផ្នែកយេនឌ័រ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នីតិវិធីត្រួតពិនិត្យភាពត្រឹមត្រូវផ្នែកសិទ្ធិមនុស្ស និងបរិស្ថាន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mHREDD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នីតិវិធីត្រួតពិនិត្យភាពត្រឹមត្រូវផ្នែកសិទ្ធិមនុស្ស និងបរិស្ថានជាកាតព្វកិច្ច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NCP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ជនបង្គោលថ្នាក់ជាតិសម្រាប់គោលការណ៍ណែនាំ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OECD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អង្គការសម្រាប់កិច្ចសហប្រតិបត្តិការសេដ្ឋកិច្ច និងការអភិវឌ្ឍ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OSH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សុវត្ថិភាព និងសុខភាពការងារ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RBC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ការអនុវត្តអាជីវកម្មប្រកបដោយការទទួលខុសត្រូវ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UNGPs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គោលការណ៍មគ្គុទេសរបស់អង្គការសហប្រជាជាតិស្តីពីអាជីវកម្ម និងសិទ្ធិមនុស្ស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E28406-F359-ADDF-2B52-ACC1BC18C8E6}"/>
              </a:ext>
            </a:extLst>
          </p:cNvPr>
          <p:cNvSpPr txBox="1"/>
          <p:nvPr/>
        </p:nvSpPr>
        <p:spPr>
          <a:xfrm>
            <a:off x="942975" y="469870"/>
            <a:ext cx="13290021" cy="11406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cs typeface="Khmer OS Muol Light" panose="02000500000000020004" pitchFamily="2" charset="0"/>
                <a:sym typeface="Graphik Bold"/>
              </a:rPr>
              <a:t>សន្ទានុក្រម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សម្រាប់​វគ្គបណ្ដុះបណ្ដាល</a:t>
            </a:r>
            <a:endParaRPr lang="en-US" sz="8381" dirty="0">
              <a:solidFill>
                <a:srgbClr val="FBBC43"/>
              </a:solidFill>
              <a:latin typeface="Graphik Bold"/>
              <a:ea typeface="Graphik Bold"/>
              <a:cs typeface="Graphik Bold"/>
              <a:sym typeface="Graphik 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2245" y="1669114"/>
            <a:ext cx="17923511" cy="8480621"/>
            <a:chOff x="0" y="0"/>
            <a:chExt cx="5172175" cy="2447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72175" cy="2447247"/>
            </a:xfrm>
            <a:custGeom>
              <a:avLst/>
              <a:gdLst/>
              <a:ahLst/>
              <a:cxnLst/>
              <a:rect l="l" t="t" r="r" b="b"/>
              <a:pathLst>
                <a:path w="5172175" h="2447247">
                  <a:moveTo>
                    <a:pt x="22029" y="0"/>
                  </a:moveTo>
                  <a:lnTo>
                    <a:pt x="5150146" y="0"/>
                  </a:lnTo>
                  <a:cubicBezTo>
                    <a:pt x="5155988" y="0"/>
                    <a:pt x="5161591" y="2321"/>
                    <a:pt x="5165722" y="6452"/>
                  </a:cubicBezTo>
                  <a:cubicBezTo>
                    <a:pt x="5169854" y="10583"/>
                    <a:pt x="5172175" y="16187"/>
                    <a:pt x="5172175" y="22029"/>
                  </a:cubicBezTo>
                  <a:lnTo>
                    <a:pt x="5172175" y="2425218"/>
                  </a:lnTo>
                  <a:cubicBezTo>
                    <a:pt x="5172175" y="2437384"/>
                    <a:pt x="5162312" y="2447247"/>
                    <a:pt x="5150146" y="2447247"/>
                  </a:cubicBezTo>
                  <a:lnTo>
                    <a:pt x="22029" y="2447247"/>
                  </a:lnTo>
                  <a:cubicBezTo>
                    <a:pt x="9863" y="2447247"/>
                    <a:pt x="0" y="2437384"/>
                    <a:pt x="0" y="2425218"/>
                  </a:cubicBezTo>
                  <a:lnTo>
                    <a:pt x="0" y="22029"/>
                  </a:lnTo>
                  <a:cubicBezTo>
                    <a:pt x="0" y="9863"/>
                    <a:pt x="9863" y="0"/>
                    <a:pt x="22029" y="0"/>
                  </a:cubicBezTo>
                  <a:close/>
                </a:path>
              </a:pathLst>
            </a:custGeom>
            <a:solidFill>
              <a:srgbClr val="F7F7F7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172175" cy="25139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916881" y="2063967"/>
            <a:ext cx="9780215" cy="7834463"/>
            <a:chOff x="0" y="0"/>
            <a:chExt cx="2879706" cy="230679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879706" cy="2306795"/>
            </a:xfrm>
            <a:custGeom>
              <a:avLst/>
              <a:gdLst/>
              <a:ahLst/>
              <a:cxnLst/>
              <a:rect l="l" t="t" r="r" b="b"/>
              <a:pathLst>
                <a:path w="2879706" h="2306795">
                  <a:moveTo>
                    <a:pt x="40371" y="0"/>
                  </a:moveTo>
                  <a:lnTo>
                    <a:pt x="2839335" y="0"/>
                  </a:lnTo>
                  <a:cubicBezTo>
                    <a:pt x="2850042" y="0"/>
                    <a:pt x="2860310" y="4253"/>
                    <a:pt x="2867881" y="11824"/>
                  </a:cubicBezTo>
                  <a:cubicBezTo>
                    <a:pt x="2875452" y="19395"/>
                    <a:pt x="2879706" y="29664"/>
                    <a:pt x="2879706" y="40371"/>
                  </a:cubicBezTo>
                  <a:lnTo>
                    <a:pt x="2879706" y="2266424"/>
                  </a:lnTo>
                  <a:cubicBezTo>
                    <a:pt x="2879706" y="2277131"/>
                    <a:pt x="2875452" y="2287399"/>
                    <a:pt x="2867881" y="2294970"/>
                  </a:cubicBezTo>
                  <a:cubicBezTo>
                    <a:pt x="2860310" y="2302541"/>
                    <a:pt x="2850042" y="2306795"/>
                    <a:pt x="2839335" y="2306795"/>
                  </a:cubicBezTo>
                  <a:lnTo>
                    <a:pt x="40371" y="2306795"/>
                  </a:lnTo>
                  <a:cubicBezTo>
                    <a:pt x="18075" y="2306795"/>
                    <a:pt x="0" y="2288720"/>
                    <a:pt x="0" y="2266424"/>
                  </a:cubicBezTo>
                  <a:lnTo>
                    <a:pt x="0" y="40371"/>
                  </a:lnTo>
                  <a:cubicBezTo>
                    <a:pt x="0" y="29664"/>
                    <a:pt x="4253" y="19395"/>
                    <a:pt x="11824" y="11824"/>
                  </a:cubicBezTo>
                  <a:cubicBezTo>
                    <a:pt x="19395" y="4253"/>
                    <a:pt x="29664" y="0"/>
                    <a:pt x="40371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2879706" cy="23734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3166344" y="226230"/>
            <a:ext cx="14530752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FC000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ខ្លឹមសារ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នៃវគ្គបណ្ដុះបណ្ដាល</a:t>
            </a:r>
            <a:endParaRPr lang="en-US" sz="5400" dirty="0">
              <a:solidFill>
                <a:schemeClr val="bg1"/>
              </a:solidFill>
              <a:latin typeface="Graphik Bold"/>
              <a:ea typeface="Graphik Bold"/>
              <a:cs typeface="Graphik Bold"/>
              <a:sym typeface="Graphik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968546" y="2037715"/>
            <a:ext cx="9606859" cy="77989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640"/>
              </a:lnSpc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វគ្គបណ្ដុះបណ្ដាលនេះគឺ​ផ្អែកលើជំហានទាំងប្រាំមួយ​នៃនីតិវិធីការត្រួតពិនិត្យ​ភាពត្រឹមត្រូវ​ផ្នែកសិទ្ធិមនុស្ស និងបរិស្ថាន (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) នៅក្នុងគោលការណ៍ណែនាំ​</a:t>
            </a:r>
            <a:r>
              <a:rPr lang="en-US" sz="26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 OECD</a:t>
            </a:r>
            <a:r>
              <a:rPr lang="km-KH" sz="26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។ យើងនឹងចែក​អ្នកចូលរួមទៅជាក្រុមដោយក្នុងមួយក្រុម​មាន៤ទៅ៦នាក់។ ក្រុមនីមួយៗ​ជ្រើសរើសយកផលិតផល (ឧ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.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អាវ) ដើម្បីប្រើប្រាស់​ជាករណីសិក្សាក្នុងពេលវគ្គបណ្ដុះបណ្ដាល។ នៅក្នុងជំហាននីមួយៗ​នៃជំហានទាំង៦ យើងនឹងផ្ដោត​ការយកចិត្ត​ទុកដាក់លើ​៖</a:t>
            </a:r>
            <a:endParaRPr lang="en-US" sz="2600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ទ្រឹស្ដី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ការពិភាក្សាក្រុម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ការពិភាក្សាក្រុមធំទៅលើលទ្ធផលការងារក្រុមតូច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តួនាទីរបស់​អ្នកពាក់ព័ន្ធនានា​​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លិខិតូបករណ៍ជាក់លាក់​សម្រាប់​ជំហាននីមួយៗ៖</a:t>
            </a:r>
            <a:endParaRPr lang="en-US" sz="2600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marL="1122681" lvl="2" indent="-374227" algn="l">
              <a:lnSpc>
                <a:spcPts val="3640"/>
              </a:lnSpc>
              <a:buFont typeface="Arial"/>
              <a:buChar char="⚬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ការពិភាក្សា​ក្រុមគោលដៅ (ជំហានទី២ 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&amp;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 ទី៣)</a:t>
            </a:r>
          </a:p>
          <a:p>
            <a:pPr marL="1122681" lvl="2" indent="-374227" algn="l">
              <a:lnSpc>
                <a:spcPts val="3640"/>
              </a:lnSpc>
              <a:buFont typeface="Arial"/>
              <a:buChar char="⚬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កិច្ច​សន្ទនាសង្គម (ជំហានទី៣)</a:t>
            </a:r>
          </a:p>
          <a:p>
            <a:pPr marL="1122681" lvl="2" indent="-374227" algn="l">
              <a:lnSpc>
                <a:spcPts val="3640"/>
              </a:lnSpc>
              <a:buFont typeface="Arial"/>
              <a:buChar char="⚬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គម្រោងត្រួតពិនិត្យការងារប្រកបដោយយុត្តិធម៌ (ជំហានទី៤)</a:t>
            </a:r>
          </a:p>
          <a:p>
            <a:pPr marL="1122681" lvl="2" indent="-374227" algn="l">
              <a:lnSpc>
                <a:spcPts val="3640"/>
              </a:lnSpc>
              <a:buFont typeface="Arial"/>
              <a:buChar char="⚬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យន្តការបណ្ដឹង (ជំហានទី២ </a:t>
            </a:r>
            <a:r>
              <a:rPr lang="en-US" sz="26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&amp;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ទី៦)</a:t>
            </a:r>
          </a:p>
          <a:p>
            <a:pPr marL="1122681" lvl="2" indent="-374227" algn="l">
              <a:lnSpc>
                <a:spcPts val="3640"/>
              </a:lnSpc>
              <a:buFont typeface="Arial"/>
              <a:buChar char="⚬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ការបញ្ចុះបញ្ចូល និងការ​តស៊ូមតិ (ជំហានទី៥)</a:t>
            </a:r>
            <a:endParaRPr lang="en-US" sz="2600" spc="23" dirty="0">
              <a:solidFill>
                <a:srgbClr val="000000"/>
              </a:solidFill>
              <a:latin typeface="Khmer OS Battambang" panose="02000500000000020004" pitchFamily="2" charset="0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640"/>
              </a:lnSpc>
            </a:pPr>
            <a:endParaRPr lang="en-US" sz="2600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EA35CD-5C2B-B997-C556-7E9B5480F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1" y="3771900"/>
            <a:ext cx="7414189" cy="36004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6" name="TextBox 6"/>
          <p:cNvSpPr txBox="1"/>
          <p:nvPr/>
        </p:nvSpPr>
        <p:spPr>
          <a:xfrm>
            <a:off x="1409708" y="331136"/>
            <a:ext cx="15468583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FC000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វិធីសាស្ត្រ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​នៃការបណ្ដុះបណ្ដាល</a:t>
            </a:r>
            <a:endParaRPr lang="en-US" sz="8381" dirty="0">
              <a:solidFill>
                <a:schemeClr val="bg1"/>
              </a:solidFill>
              <a:latin typeface="Graphik Bold"/>
              <a:ea typeface="Graphik Bold"/>
              <a:cs typeface="Graphik Bold"/>
              <a:sym typeface="Graphik Bold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942975" y="2824032"/>
            <a:ext cx="13696871" cy="6965381"/>
            <a:chOff x="0" y="0"/>
            <a:chExt cx="4032934" cy="205090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2934" cy="2050901"/>
            </a:xfrm>
            <a:custGeom>
              <a:avLst/>
              <a:gdLst/>
              <a:ahLst/>
              <a:cxnLst/>
              <a:rect l="l" t="t" r="r" b="b"/>
              <a:pathLst>
                <a:path w="4032934" h="2050901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022074"/>
                  </a:lnTo>
                  <a:cubicBezTo>
                    <a:pt x="4032934" y="2037994"/>
                    <a:pt x="4020027" y="2050901"/>
                    <a:pt x="4004107" y="2050901"/>
                  </a:cubicBezTo>
                  <a:lnTo>
                    <a:pt x="28827" y="2050901"/>
                  </a:lnTo>
                  <a:cubicBezTo>
                    <a:pt x="12906" y="2050901"/>
                    <a:pt x="0" y="2037994"/>
                    <a:pt x="0" y="2022074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4032934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438434" y="2967611"/>
            <a:ext cx="13201411" cy="66242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3715"/>
              </a:lnSpc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ការបណ្ដុះបណ្ដាលនេះមានលក្ខណៈបែបការចូលរួម ​ពោលគឺ​អ្នកចូលរួម​នឹង​ធ្វើសកម្មភាព​ច្រើននៅក្នុង​អំឡុងពេលវគ្គសិក្ខាសាលានេះ។ ​អ្នកចូលរួម​ត្រូវ​អនុវត្ត​លំហាត់ ឆ្លើយតប​ជាមួយ​សំណួរ ល។ ការអនុវត្ត​បែបនេះ​អាចជាការអនុវត្ត​ថ្មី​សម្រាប់អ្នកចូលរួម​ព្រោះមនុស្ស​ជាច្រើន​ធ្លាប់​តែរៀន​តាមរបៀប​បង្រៀន​បែប​ប្រពៃណី។ ជាការសំខាន់​ដែល​ត្រូវ​ពន្យល់​អំពី​​លំហាត់នេះឱ្យបាន​លម្អិតប្រាប់ទៅអ្នកចូលរួម​​។ ដើម្បី​ធានា​ថាវគ្គ​បណ្ដុះបណ្ដាល​នេះ​មានការចូលរួម​ច្រើន​បំផុត​តាម​ដែលធ្វើបាន​ពី​អ្នកចូលរួម​ ចាំបាច់​ត្រូវ​ធានា​ថា​៖</a:t>
            </a:r>
            <a:endParaRPr lang="en-US" sz="2600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en-US" sz="26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➢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រៀបរាប់ទ្រឹស្ដីឱ្យបានសង្ខេប៖ ណែនាំ​ប្រាប់​អំពីទ្រឹស្ដីខ្លីៗប៉ុណ្ណោះ</a:t>
            </a:r>
            <a:endParaRPr lang="en-US" sz="2600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en-US" sz="2600" spc="23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➢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អនុញ្ញាត​ឱ្យអ្នកចូលរួម​សួរសំណួរនៅពេលណាក៏បាន​​</a:t>
            </a:r>
          </a:p>
          <a:p>
            <a:pPr algn="l">
              <a:lnSpc>
                <a:spcPts val="3715"/>
              </a:lnSpc>
            </a:pP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➢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ប្រើប្រាស់ឧទាហរណ៍​ឱ្យបាន​ច្រើន</a:t>
            </a:r>
          </a:p>
          <a:p>
            <a:pPr algn="l">
              <a:lnSpc>
                <a:spcPts val="3715"/>
              </a:lnSpc>
            </a:pP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➢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ធ្វើការងារ​ជាក្រុមតូច​</a:t>
            </a:r>
            <a:endParaRPr lang="en-US" sz="2600" spc="23" dirty="0">
              <a:solidFill>
                <a:srgbClr val="000000"/>
              </a:solidFill>
              <a:latin typeface="Khmer OS Battambang" panose="02000500000000020004" pitchFamily="2" charset="0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➢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អនុញ្ញាត​ឱ្យ​មានការពិភាក្សា​</a:t>
            </a:r>
          </a:p>
          <a:p>
            <a:pPr algn="l">
              <a:lnSpc>
                <a:spcPts val="3715"/>
              </a:lnSpc>
            </a:pP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➢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អនុញ្ញាត​ឱ្យ​អ្នកចូលរួម​អាចឆ្លើយតប​ចំពោះសំណួរ​ផ្សេងៗផងដែរ</a:t>
            </a:r>
          </a:p>
          <a:p>
            <a:pPr>
              <a:lnSpc>
                <a:spcPts val="3715"/>
              </a:lnSpc>
            </a:pP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➢ 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រៀនសូត្រ​ជាមួយ​គ្នា​៖ដោយហេតុ​ថាវគ្គ​បណ្ដុះបណ្ដាលនេះ​គឺ​ថ្មីសម្រាប់​មនុស្ស​ភាគច្រើន​ (វគ្គ​សិក្សា​នេះក៏​ថ្មី​ស្រឡាង​សម្រាប់​ក្រុមហ៊ុន និង​រដ្ឋាភិបាលជាច្រើន​​ផងដែរ) គឺច្បាស់ណាស់​ថា​យើងនឹង​​ត្រូវ​រៀនសូត្រ​ជាមួយ​គ្នា។ យើង​ត្រូវការការចូលរួម​</a:t>
            </a:r>
            <a:r>
              <a:rPr lang="km-KH" sz="2600" spc="23" dirty="0">
                <a:solidFill>
                  <a:srgbClr val="000000"/>
                </a:solidFill>
                <a:latin typeface="Graphik"/>
                <a:cs typeface="Khmer OS Battambang" panose="02000500000000020004" pitchFamily="2" charset="0"/>
                <a:sym typeface="Graphik"/>
              </a:rPr>
              <a:t>ជំនាញឯកទេស​ពី​គ្រប់​ៗគ្នា​។</a:t>
            </a:r>
            <a:endParaRPr lang="en-US" sz="2600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42923" y="2231775"/>
            <a:ext cx="20146136" cy="8742386"/>
            <a:chOff x="0" y="0"/>
            <a:chExt cx="5813556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13556" cy="2522784"/>
            </a:xfrm>
            <a:custGeom>
              <a:avLst/>
              <a:gdLst/>
              <a:ahLst/>
              <a:cxnLst/>
              <a:rect l="l" t="t" r="r" b="b"/>
              <a:pathLst>
                <a:path w="5813556" h="2522784">
                  <a:moveTo>
                    <a:pt x="19599" y="0"/>
                  </a:moveTo>
                  <a:lnTo>
                    <a:pt x="5793958" y="0"/>
                  </a:lnTo>
                  <a:cubicBezTo>
                    <a:pt x="5799156" y="0"/>
                    <a:pt x="5804141" y="2065"/>
                    <a:pt x="5807816" y="5740"/>
                  </a:cubicBezTo>
                  <a:cubicBezTo>
                    <a:pt x="5811491" y="9416"/>
                    <a:pt x="5813556" y="14401"/>
                    <a:pt x="5813556" y="19599"/>
                  </a:cubicBezTo>
                  <a:lnTo>
                    <a:pt x="5813556" y="2503185"/>
                  </a:lnTo>
                  <a:cubicBezTo>
                    <a:pt x="5813556" y="2508383"/>
                    <a:pt x="5811491" y="2513368"/>
                    <a:pt x="5807816" y="2517044"/>
                  </a:cubicBezTo>
                  <a:cubicBezTo>
                    <a:pt x="5804141" y="2520719"/>
                    <a:pt x="5799156" y="2522784"/>
                    <a:pt x="5793958" y="2522784"/>
                  </a:cubicBezTo>
                  <a:lnTo>
                    <a:pt x="19599" y="2522784"/>
                  </a:lnTo>
                  <a:cubicBezTo>
                    <a:pt x="14401" y="2522784"/>
                    <a:pt x="9416" y="2520719"/>
                    <a:pt x="5740" y="2517044"/>
                  </a:cubicBezTo>
                  <a:cubicBezTo>
                    <a:pt x="2065" y="2513368"/>
                    <a:pt x="0" y="2508383"/>
                    <a:pt x="0" y="2503185"/>
                  </a:cubicBezTo>
                  <a:lnTo>
                    <a:pt x="0" y="19599"/>
                  </a:lnTo>
                  <a:cubicBezTo>
                    <a:pt x="0" y="14401"/>
                    <a:pt x="2065" y="9416"/>
                    <a:pt x="5740" y="5740"/>
                  </a:cubicBezTo>
                  <a:cubicBezTo>
                    <a:pt x="9416" y="2065"/>
                    <a:pt x="14401" y="0"/>
                    <a:pt x="19599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813556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42975" y="2824032"/>
            <a:ext cx="16506734" cy="6965381"/>
            <a:chOff x="0" y="0"/>
            <a:chExt cx="4860275" cy="205090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60275" cy="2050901"/>
            </a:xfrm>
            <a:custGeom>
              <a:avLst/>
              <a:gdLst/>
              <a:ahLst/>
              <a:cxnLst/>
              <a:rect l="l" t="t" r="r" b="b"/>
              <a:pathLst>
                <a:path w="4860275" h="2050901">
                  <a:moveTo>
                    <a:pt x="23920" y="0"/>
                  </a:moveTo>
                  <a:lnTo>
                    <a:pt x="4836356" y="0"/>
                  </a:lnTo>
                  <a:cubicBezTo>
                    <a:pt x="4842699" y="0"/>
                    <a:pt x="4848783" y="2520"/>
                    <a:pt x="4853270" y="7006"/>
                  </a:cubicBezTo>
                  <a:cubicBezTo>
                    <a:pt x="4857755" y="11492"/>
                    <a:pt x="4860275" y="17576"/>
                    <a:pt x="4860275" y="23920"/>
                  </a:cubicBezTo>
                  <a:lnTo>
                    <a:pt x="4860275" y="2026981"/>
                  </a:lnTo>
                  <a:cubicBezTo>
                    <a:pt x="4860275" y="2040191"/>
                    <a:pt x="4849566" y="2050901"/>
                    <a:pt x="4836356" y="2050901"/>
                  </a:cubicBezTo>
                  <a:lnTo>
                    <a:pt x="23920" y="2050901"/>
                  </a:lnTo>
                  <a:cubicBezTo>
                    <a:pt x="17576" y="2050901"/>
                    <a:pt x="11492" y="2048380"/>
                    <a:pt x="7006" y="2043895"/>
                  </a:cubicBezTo>
                  <a:cubicBezTo>
                    <a:pt x="2520" y="2039409"/>
                    <a:pt x="0" y="2033325"/>
                    <a:pt x="0" y="2026981"/>
                  </a:cubicBezTo>
                  <a:lnTo>
                    <a:pt x="0" y="23920"/>
                  </a:lnTo>
                  <a:cubicBezTo>
                    <a:pt x="0" y="17576"/>
                    <a:pt x="2520" y="11492"/>
                    <a:pt x="7006" y="7006"/>
                  </a:cubicBezTo>
                  <a:cubicBezTo>
                    <a:pt x="11492" y="2520"/>
                    <a:pt x="17576" y="0"/>
                    <a:pt x="2392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4860275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362423" y="3230511"/>
            <a:ext cx="7391450" cy="6447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វគ្គបណ្ដុះបណ្ដាល​នេះ​ត្រូវបាន​តាក់​តែង​ឡើង​សម្រាប់​មនុស្ស​ ១០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-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២៥នាក់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ទាំងអស់​គ្នា​ត្រូវមានពេលវេលា​២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,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៥ថ្ងៃ​ (ឬស្មើនឹង​២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,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៥ ម៉ោង​ក្នុង​​មួយ​ម៉ូឌុល)</a:t>
            </a:r>
            <a:endParaRPr lang="en-US" sz="2600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640"/>
              </a:lnSpc>
            </a:pPr>
            <a:endParaRPr lang="en-US" sz="2600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640"/>
              </a:lnSpc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តើ​ត្រូវការអ្វីខ្លះ៖</a:t>
            </a:r>
            <a:endParaRPr lang="en-US" sz="2600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បន្ទប់​មានទំហំសមល្មម​ ធំ​គ្រប់​គ្រាន់​ដើម្បី​អាច​ព្យួរ​ក្រដាស​ផ្ទាំង​ធំ​នៅលើជញ្ជាំង​ ហើយ​មានលទ្ធភាពអាច​បំបែក​ទៅជាក្រុមតូច​ៗ។ ប្រសិន​​អាច​រៀប​ចំ​តុជា​បែប​រោងភាពយន្ត ​នោះជាការល្អប្រសើរបំផុត។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ម៉ាស៊ីន</a:t>
            </a:r>
            <a:r>
              <a:rPr lang="en-US" sz="2600" dirty="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rPr>
              <a:t> LCD 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/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ឧបករណ៍បញ្ចាំង​ស្លាយ​ និងកុំព្យូរទ័រ​សម្រាប់​​វគ្គទ្រឹស្ដី​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ឧបករណ៍​សម្លេង​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ឧបករណ៍​បកប្រែ ​ប្រសិន​ត្រូវការ​</a:t>
            </a:r>
            <a:endParaRPr lang="en-US" sz="2600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901988" y="514596"/>
            <a:ext cx="15142064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ការត្រៀមរៀបចំ​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សម្រាប់​វគ្គបណ្ដុះបណ្ដាល</a:t>
            </a:r>
            <a:endParaRPr lang="en-US" sz="8381" dirty="0">
              <a:solidFill>
                <a:schemeClr val="bg1"/>
              </a:solidFill>
              <a:latin typeface="Graphik Bold"/>
              <a:ea typeface="Graphik Bold"/>
              <a:cs typeface="Graphik Bold"/>
              <a:sym typeface="Graphik 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473020" y="2738307"/>
            <a:ext cx="7525253" cy="64479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40"/>
              </a:lnSpc>
            </a:pPr>
            <a:endParaRPr dirty="0"/>
          </a:p>
          <a:p>
            <a:pPr algn="l">
              <a:lnSpc>
                <a:spcPts val="3640"/>
              </a:lnSpc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សម្ភារៈដែល​​ត្រូវការ​៖</a:t>
            </a:r>
            <a:endParaRPr lang="en-US" sz="2600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ក្រដាសផ្ទាំងធំ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ហ្វឺតមានពណ៌ផ្សេងៗ​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ក្រដាសស្អិតមានពណ៌ផ្សេងៗ​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ស្គុត​ក្រដាស​សម្រាប់​បិទសម្ភារៈនានាទៅលើ​ជញ្ជាំង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ប៊ិច</a:t>
            </a:r>
            <a:r>
              <a:rPr lang="en-US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+</a:t>
            </a: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​សៀវភៅ​សរសេរ​សម្រាប់​អ្នកចូលរួម​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ស្លាកឈ្មោះ​</a:t>
            </a:r>
          </a:p>
          <a:p>
            <a:pPr marL="561341" lvl="1" indent="-280670" algn="l">
              <a:lnSpc>
                <a:spcPts val="3640"/>
              </a:lnSpc>
              <a:buFont typeface="Arial"/>
              <a:buChar char="•"/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ឯកសារចែក​ដែលបាន​ព្រីន​រួចជាស្រេចសម្រាប់​អ្នកចូលរួម​​ (អាចចែក​នៅក្រោយ​ពេល​ចប់​វគ្គ​បណ្ដុះបណ្ដាល)</a:t>
            </a:r>
            <a:endParaRPr lang="en-US" sz="2600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  <a:p>
            <a:pPr algn="l">
              <a:lnSpc>
                <a:spcPts val="3640"/>
              </a:lnSpc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ការពិចារណា​ឆ្លុះបញ្ចាំងអំ​​ពីអ្នកចូលរួមនៅមុន​ពេល​កម្មវិធី៖</a:t>
            </a:r>
          </a:p>
          <a:p>
            <a:pPr algn="l">
              <a:lnSpc>
                <a:spcPts val="3640"/>
              </a:lnSpc>
            </a:pPr>
            <a:r>
              <a:rPr lang="km-KH" sz="26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តើ​ពួកគេ​ជានរណា តើពួកគេមាន​ចំណេះដឹងកម្រិតណារួចហើយអំពីប្រធាន​បទនេះ តើពួកគេមាន​តួនាទីអ្វីនៅក្នុងសហជីព​?</a:t>
            </a:r>
            <a:endParaRPr lang="en-US" sz="2600" spc="23" dirty="0">
              <a:solidFill>
                <a:srgbClr val="000000"/>
              </a:solidFill>
              <a:latin typeface="Graphik"/>
              <a:ea typeface="Graphik"/>
              <a:cs typeface="Graphik"/>
              <a:sym typeface="Graphi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8276638"/>
            <a:chOff x="0" y="0"/>
            <a:chExt cx="4683653" cy="25766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576672"/>
            </a:xfrm>
            <a:custGeom>
              <a:avLst/>
              <a:gdLst/>
              <a:ahLst/>
              <a:cxnLst/>
              <a:rect l="l" t="t" r="r" b="b"/>
              <a:pathLst>
                <a:path w="4683653" h="2576672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550428"/>
                  </a:lnTo>
                  <a:cubicBezTo>
                    <a:pt x="4683653" y="2557388"/>
                    <a:pt x="4680888" y="2564064"/>
                    <a:pt x="4675966" y="2568985"/>
                  </a:cubicBezTo>
                  <a:cubicBezTo>
                    <a:pt x="4671044" y="2573907"/>
                    <a:pt x="4664369" y="2576672"/>
                    <a:pt x="4657408" y="2576672"/>
                  </a:cubicBezTo>
                  <a:lnTo>
                    <a:pt x="26245" y="2576672"/>
                  </a:lnTo>
                  <a:cubicBezTo>
                    <a:pt x="19284" y="2576672"/>
                    <a:pt x="12609" y="2573907"/>
                    <a:pt x="7687" y="2568985"/>
                  </a:cubicBezTo>
                  <a:cubicBezTo>
                    <a:pt x="2765" y="2564064"/>
                    <a:pt x="0" y="2557388"/>
                    <a:pt x="0" y="2550428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6433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681481"/>
              </p:ext>
            </p:extLst>
          </p:nvPr>
        </p:nvGraphicFramePr>
        <p:xfrm>
          <a:off x="2101588" y="2095500"/>
          <a:ext cx="14084823" cy="7916476"/>
        </p:xfrm>
        <a:graphic>
          <a:graphicData uri="http://schemas.openxmlformats.org/drawingml/2006/table">
            <a:tbl>
              <a:tblPr/>
              <a:tblGrid>
                <a:gridCol w="1203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45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5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204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2105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សេចក្ដីផ្ដើម​</a:t>
                      </a:r>
                      <a:endParaRPr lang="en-US" sz="1800" dirty="0"/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AutoNum type="arabicPeriod"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មតិស្វាគមន៍​ជាផ្លូវការ​ដោយអ្នករៀបចំ​កម្ម​វិធី និងភាគីអ្នក​​រៀបចំ​ដើម្បី​ធ្វើ​ឱ្យ​អ្នកចូលរួម​មានអារម្មណ៍​ថា​ទទួលបាន​ការស្វាគមន៍ និងសង្កត់​ធ្ងន់​លើសារៈសំខាន់​នៃ​វគ្គ​បណ្ដុះបណ្ដាល​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AutoNum type="arabicPeriod"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ព័ត៌មាន​ភស្តុភារ​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9662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</a:rPr>
                        <a:t>៥០ នាទី</a:t>
                      </a:r>
                      <a:endParaRPr lang="en-US" sz="1800" kern="1200" spc="23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ចាប់ផ្ដើម​ស្គាល់​គ្នា៖ ជាការសំខាន់​ដែល​ត្រូវ​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​បង្កើត​បរិយាកាស​រីករាយ​ និងបើកចំហនៅក្នុង​វគ្គសិក្ខាសាលា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​។ ដើម្បី​ឱ្យ​អ្នកចូលរួម​មានអារម្មណ៍​ថា​បាន​ទទួលការស្វាគមន៍ និងមាន​សន្តិសុខ។ លំហាត់នេះ​តម្រូវ​ឱ្យ​អ្នក​ចូលរួម​ត្រូវ​ក្រោកឈរដើម្បី​នៅលាយឡំ​គ្នា​ជាមួយអ្នកចូលរួម​ដទៃទៀត រួចហើយ​បង្កើត​បរិយាកាស​បើកចំហ​យ៉ាងឆាប់​រហ័ស​។ ក្នុងវប្បធម៌មួយចំនួនវ័យផ្សេងគ្នា​អាចធ្វើ​ឱ្យ​មនុស្ស​មាន​អារម្មណ៍​មិនសូវងាយស្រួល​ ដូច្នេះ ​អ្នកអាចឱ្យ​ពួកគេ​បង្កើតទៅ​​ជា​ជួរ​អាស្រ័យទៅតាម​រយៈពេល​ ឬចំនួន​ឆ្នាំដែល​ពួកគេធ្លាប់​​បាន​​ចូលនៅ​ក្នុងសហជីព​​។ គ្រូបណ្ដុះបណ្ដាលម្នាក់​គួរ​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សរសេ​រការរំពឹង​ទុកដាក់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​លើ​ក្រដាសផ្ទាំង​ធំ​។ ក្រដាស​ផ្ទាំងធំ​នោះ​ត្រូវ​យកទៅបិទ​នៅលើ​ជញ្ជាំងបន្ទប់​​ការបណ្ដុះបណ្ដាល​ដើម្បី​ឱ្យ​អាច​វិលទៅមើលវិញបាននៅក្នុងពេលវគ្គ​បណ្ដុះបណ្ដាល និង​នៅ​ចុងបញ្ចប់​នៃវគ្គ​បណ្ដុះបណ្ដាល។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ស្លាយទី៤</a:t>
                      </a:r>
                      <a:endParaRPr lang="en-US" sz="1800" dirty="0"/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បន្ទប់មាន​ទំហំ​ធំ​គ្រប់គ្រាន់​ដើម្បីឱ្យ​អ្នក​ចូលរួម​ឈរ​ជាជួរ​ ឬជារង្វង់​ ​ប្រសិនបន្ទប់នោះមិនអនុញ្ញាត​ឱ្យ​ឈរ​ជាជួរបាន​​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 និងហ្វឺត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cs typeface="Khmer OS Battambang" panose="02000500000000020004" pitchFamily="2" charset="0"/>
                          <a:sym typeface="Graphik"/>
                        </a:rPr>
                        <a:t>ស្គុត​ក្រដាស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8994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ទូទៅ៖ សូមចែករំលែក​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គោលដៅ​នៃវគ្គបណ្ដុះបណ្ដាល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 ព្រមព្រៀង​គ្នាអំ​ពី​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របៀបធ្វើការជាមួយ​គ្នា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​។ ជាការសំខាន់​ដែល​ក្រុម​ត្រូវ​សម្រេចចិត្ត​ជាមួយ​គ្នា​អំពី​បទ​បញ្ជផ្ទៃក្នុង​ដើម្បី​ឱ្យ​គាត់​ក្លាយ​ជាម្ចាស់នៃ​បទបញ្ជា​ផ្ទៃក្នុងនោះ​។ ម្យ៉ាងទៀត​ សូម​សរសេរ​​បទបញ្ជាផ្ទៃក្នុងដាក់លើក្រដាសផ្ទាំងធំ រួច​យកទៅដាក់នៅលើជញ្ជាំង​ ហើយព្យួរនៅទីនោះ​ក្នុង​ពេលវគ្គ​បណ្ដុះបណ្ដាលទាំងមូល​។​ បន្ទាប់មក សូម​ពិភាក្សា​លើ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កម្មវិធី និងវិធីសាស្ត្រ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​នៃការ​បណ្ដុះបណ្ដាល។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ស្លាយទី៥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៩</a:t>
                      </a:r>
                      <a:endParaRPr lang="en-US" sz="1800" dirty="0"/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 និងហ្វឺត</a:t>
                      </a:r>
                    </a:p>
                    <a:p>
                      <a:pPr marL="384629" marR="0" lvl="1" indent="-192314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ស្គុត​ក្រដាស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2743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សេចក្ដីផ្ដើម​អំពីការអនុវត្ត​អាជីវកម្ម​ប្រកបដោយការទទួល​ខុសត្រូវ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(RBC) 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និងគោលការណ៍ណែនាំ​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OECD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 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ដោយ​ក្នុងនោះ​រួមមាន​ទាំង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HREDD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 ផងដែរ៖ សូមបង្ហាញ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សាវតារ​ទ្រឹស្ដីសំខាន់ៗ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ផ្នែកនេះគឺ​វែងខ្លាំងណាស់​ ដូច្នេះអ្នកអាច​បំព្រួញឱ្យ​​ខ្លីបាន​អាស្រ័យ​ទៅតាមប្រភេទអ្នកចូលរួម និង​ចំណាប់​អារម្មណ៍​របស់​ក្រុម​។ ត្រូវ​សង្ខេប​ឱ្យ​ខ្លី​បំផុត​តាមដែល​អាច​ធ្វើបាន​។ ស្លាយ​ចាប់ផ្ដើមដោយមាន​លំហាត់​បែបការចូលរួមស្ដីពី​ទស្សនាទាន​ផ្សេងៗ​ផ្សារភ្ជាប់​ជាមួយ </a:t>
                      </a:r>
                      <a:r>
                        <a:rPr lang="en-US" sz="1800" u="none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RBC</a:t>
                      </a:r>
                      <a:r>
                        <a:rPr lang="km-KH" sz="1800" u="none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​។</a:t>
                      </a:r>
                      <a:endParaRPr lang="en-US" sz="1800" u="none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ស្លាយទី១០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២១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6"/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ថ្ងៃទី១ (១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008439"/>
              </p:ext>
            </p:extLst>
          </p:nvPr>
        </p:nvGraphicFramePr>
        <p:xfrm>
          <a:off x="1678872" y="1852489"/>
          <a:ext cx="15044558" cy="8552653"/>
        </p:xfrm>
        <a:graphic>
          <a:graphicData uri="http://schemas.openxmlformats.org/drawingml/2006/table">
            <a:tbl>
              <a:tblPr/>
              <a:tblGrid>
                <a:gridCol w="1242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9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1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5420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9179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ទិដ្ឋភាពទូទៅនៃច្បាប់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RBC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 </a:t>
                      </a: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៖សូម​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​​ចែករំលែកអំពីការ​វិវត្តតាមពេលវេលា​ជាបន្តបន្ទាប់ដោយ​ចាប់ផ្ដើម​​ចេញពី​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គោលការណ៍​ណែនាំ​ស្ម័គ្រចិត្ត​ទៅជាច្បាប់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​។ សូមកុំនិយាយ​លម្អិតអំពី​ខ្លឹមសារ​របស់​ច្បាប់​ទាំងអស់​ព្រោះយើងជឿជាក់​ថាប្រសិនអ្នក​​យល់​គោលការណ៍ណែនាំ​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OECD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ច្បាស់ហើយនោះអ្នកអាច​គាំទ្រដល់​ក្រុមហ៊ុន​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/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ចាប់ឱ្យ​ក្រុមហ៊ុនមានគណនេយ្យភាពក្នុងការអនុវត្ត​​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HREDD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ព្រោះថាការងារ​ទាំងអស់នេះគឺផ្អែកលើ​គោលការណ៍ណែនាំ​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OECD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</a:t>
                      </a:r>
                      <a:endParaRPr lang="km-KH" sz="1800" kern="1200" spc="23" dirty="0">
                        <a:solidFill>
                          <a:srgbClr val="000000"/>
                        </a:solidFill>
                        <a:latin typeface="Khmer OS Battambang" panose="02000500000000020004" pitchFamily="2" charset="0"/>
                        <a:ea typeface="Graphik Bold"/>
                        <a:cs typeface="Khmer OS Battambang" panose="02000500000000020004" pitchFamily="2" charset="0"/>
                        <a:sym typeface="Graphik Bold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ស្លាយទី​២២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២៤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8557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៤៥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នីតិវិធី​ត្រួតពិនិត្យ​ភាពត្រឹមត្រូវ​ដែលមានលក្ខណៈឆ្លើយតប​ផ្នែកយេនឌ័រ​៖ សូមផ្ដោត​ការយកចិត្ត​ទុកដាក់​លើ​សារៈ​សំខាន់​​នៃ​ការរួមបញ្ចូល​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ចក្ខុវិស័យយេនឌ័រ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​នៅពេលអនុវត្ត​នីតិវិធី​ត្រួតពិនិត្យ​ភាពត្រឹមត្រូវ​។ យើងចាប់ផ្ដើម​ផ្នែកនេះ ដោយធ្វើលំហាត់មួយ​៖ នេះគឺ​លំហាត់​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ជំហានអំណាច​ស្ដីពីយេនឌ័រ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​។ សូមអានការណែនាំដោយប្រុងប្រយ័ត្ន។ លំហាត់នេះ​ត្រូវចំណាយពេលប្រហែល២០នាទី បន្ទាប់មកសូម​ចំណាយ​ពេល ១០នាទី​ដើម្បី​ពិភាក្សា​ និង១៥នាទី​ទៀត​ដើម្បី​ជជែក​អំពី​ស្លាយ។ អ្នកប្រហែល​ចង់ចំណាយពេលយូរបន្តិច​សម្រាប់​ការ​ពិភាក្សា និងពេលតិចជាងមុនសម្រាប់​ស្លាយ។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ស្លាយទី​២៥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</a:t>
                      </a:r>
                      <a:endParaRPr lang="en-US" sz="1800" dirty="0"/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បន្ទប់ធំគ្រប់គ្រាន់​ដើម្បី​អាច​បង្កើត​ជាជួរ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ក្រដាសដែលមានសរសេរ​អំពីតួនាទី​សម្រាប់​អ្នកចូលរួមម្នាក់ៗ​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5571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តួនាទីរបស់​សហជីព៖ សូមចែក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តួអង្គអ្នកពាក់ព័ន្ធ និងសហជីព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​ដែលមានលក្ខណៈទូទៅនៅ​ក្នុង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HREDD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​។ ក្នុងជំហាននីមួយៗ​យើងនឹងផ្ដោតស៊ី​ជម្រៅបន្ថែម​ទៀត​​លើ​តួនាទីនេះ (ដោយក្នុងនោះធាតុចូល​បានទទួលពីក្រុមពិភាក្សា​ក៏ជាធនធានដ៏សំខាន់ផងដែរ) ហេតុដូច្នេះ សូមនិយាយខ្លីៗនៅក្នុងផ្នែកនេះ​។ ស្លាយទី៣៦ ផ្ដល់​ឧទាហរណ៍អំពី​​ថាតើ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​បំពេញតួនាទីនេះ​ដោយរបៀបណា។ អ្នកអាចសុំឱ្យ​អ្នកតំណាង​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kern="12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ឡើង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ចែករំលែកអំពីស្លាយមួយនេះ​ ឬលុបស្លាយនេះចេញបាន​ប្រសិនពុំមាន​អ្នក​តំណាង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CNV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ចូលរួម​នៅក្នុងវគ្គ​បណ្ដុះបណ្ដាល។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ស្លាយទី​៣១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៣៦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2343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សារៈសំខាន់របស់​​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HREDD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Graphik Bold"/>
                          <a:sym typeface="Graphik Bold"/>
                        </a:rPr>
                        <a:t>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ក្នុងប្រទេសរបស់អ្នក៖ ជាការសំខាន់​ដែល​ត្រូវ​បញ្ចប់​ផ្នែកទ្រឹស្ដី​នៅក្នុង​វគ្គ​បណ្ដុះបណ្ដាលនេះ​ដោយភ្ជាប់​ជាមួយ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ទិដ្ឋភាព​ទូទៅ​ជាក់លាក់​របស់​ប្រទេស​ (ឬតំបន់)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 ផ្នែកនេះ​គួរ​ត្រូវបាន​ត្រៀមរៀបចំដោយអ្នកជំនាញក្នុងប្រទេស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/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​គ្រូបណ្ដុះបណ្ដាលក្នុងប្រទេសនោះ​ដែលមានចំណេះដឹង​ឯកទេស​ស្ដីពី​ដំណើរការក្នុង​​ប្រទេស​របស់​ខ្លួន។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ស្លាយទី​៣៧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6462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ទ្រឹស្ដីសម្រាប់​​ជំហានទី២៖ វគ្គ​បណ្ដុះបណ្ដាលនេះ​ចាប់ផ្ដើម​ចេញពី​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ជំហានទី២</a:t>
                      </a:r>
                      <a:r>
                        <a:rPr lang="km-KH" sz="1800" u="none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ដោយនេះជាវិធីដែល​ក្រុមហ៊ុន​ភាគច្រើន​ចូលរួម​ក្នុងដំណើរការនេះផងដែរ​។ ក្រុមហ៊ុន​បានរកឃើញអំពី​​ផលប៉ះពាល់​អវិជ្ជមាន ​ហើយចាប់ផ្ដើម​ធ្វើការ​ដោះស្រាយ​បញ្ហា​ទាំនេះ ជាជាង​ការបង្កើត​គោលនយោបាយទាំងមូលតែម្ដង។ សូមសង្ខេប​ផ្នែក​ទ្រឹស្ដីនេះ​ឱ្យខ្លី​!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ស្លាយទី​៣៨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៣៩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7C8E96F-19BA-3E0C-2F48-2CF56B3527DB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ថ្ងៃទី១ (២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66800" y="1644745"/>
            <a:ext cx="15849600" cy="8458200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11348"/>
              </p:ext>
            </p:extLst>
          </p:nvPr>
        </p:nvGraphicFramePr>
        <p:xfrm>
          <a:off x="2057400" y="1848807"/>
          <a:ext cx="13812795" cy="8050077"/>
        </p:xfrm>
        <a:graphic>
          <a:graphicData uri="http://schemas.openxmlformats.org/drawingml/2006/table">
            <a:tbl>
              <a:tblPr/>
              <a:tblGrid>
                <a:gridCol w="1180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49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7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9100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9495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ការងារក្រុមសម្រាប់​ជំហានទី២៖ អ្នកចូលរួម​ទាំងអស់​ចាំបាច់​ត្រូវ​ចែក​ជាក្រុម​។ ដើម្បី​អនុញ្ញាត​ឱ្យមាន​ពេលគ្រប់គ្រាន់​ដើម្បី​អាច​ពិភាក្សា​ការងារក្រុមបាន​ 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ពុំគួរ​មាន​ច្រើនជាង ៥ ក្រុមទេ ហើយមួយក្រុមៗគួរ​មាន​​អ្នកចូលរួម​យ៉ាងច្រើនបំផុត​​ ៥នាក់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 អ្នកចូលរួម​គួរ​ជ្រើសរើ​ស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ផលិតផលមួយ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​សម្រាប់ក្រុមនីមួយៗ​ ជាផលិតផលដែលពួក​គេស្គាល់​ច្បាស់​ ហើយជាផលិតផលដែលត្រូវបានផលិត (មួយផ្នែក) ក្នុងប្រទេសរបស់​ខ្លួន ហើយ​យកទៅលក់នៅ​ទីផ្សារអឺរ៉ុប។ សមាជិកក្រុម (និងផលិតផល) នឹង​ត្រូវរក្សា​ដដែល​សម្រាប់​វគ្គបណ្ដុះបណ្ដាលនេះទាំងមូល។ អ្នកអាច​សម្រេចចិត្ត​ដោយខ្លួន​ឯង​ថាតើ​នរណាគួរ​​ទៅចូលរួម​ក្នុងក្រុមណា។ អ្នកក៏អាច​សម្រេច​ចិត្ត​ជាមុន​ថាតើ​គួរឱ្យ​នរណា​ស្ថិតក្នុងក្រុមណា​ ឧទាហរណ៍​នៅពេល​ក្រុមនោះរួម​មាន​​សហជីព​មកពី​វិស័យ​ខុសៗ​គ្នា​ អ្នកប្រហែល​ចង់រៀបចំ​ក្រុម​ទៅតាមវិស័យ​នីមួយៗ​។ អ្នកក៏អាច​ទុក​ឱ្យ​អ្នកចូលរួម​ជាអ្នក​សម្រេច​ចិត្ត​ជ្រើសរើស​ក្រុមផងដែរ (សូមកុំចំណាយពេលច្រើនពេកសម្រាប់​ការបែងចែកនេះ។ ប្រសិនអ្នកចូលរួម​មិនអាច​សម្រេច​ចិត្ត​បាន​ សូមអ្នកសម្រេចចិត្ត​ក្នុងការបែងចែក!​)។ ពេលខ្លះក្នុងពេលវគ្គ​បណ្ដុះបណ្ដាលសហជីព​នឹង​ត្រូវបាន​ស្នើសុំ​​ឱ្យគិត​ក្នុងនាម​ជាក្រុមហ៊ុន ហើយពេលខ្លះ​ពួកគេ​ត្រូវបាន​ស្នើសុំ​ឱ្យ​គិតក្នុងនាម​ជាសហជីព​។</a:t>
                      </a:r>
                    </a:p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នេះគឺជា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លំហាត់ក្រុមលើកទីមួយ</a:t>
                      </a:r>
                      <a:r>
                        <a:rPr lang="km-KH" sz="1800" u="none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ជាការសំខាន់​ដែល​ត្រូវសង្កត់ធ្ងន់ថា ពេលវេលា​ដែល​ផ្ដល់​ឱ្យគឺ​ពុំដែល​គ្រប់គ្រាន់​ដើម្បី​អនុវត្ត​ការងារ​នេះបាន​តាម​ការគួរ​ និងអ្វីដែលចង់បាននោះឡើយ ប៉ុន្តែ​នេះគ្រាន់តែ​​ជាលំហាត់​ប៉ុណ្ណោះ ហេតុដូច្នេះ គឺ​ពុំអាច​ឥតខ្ចោះនោះឡើយ។ អ្នកចំាបាច់​ត្រូវសម្រេច​ចិត្ត​​អំពីពេលវេលា​ដែល​អ្នក​ចង់​ផ្ដល់​ឱ្យ​សម្រាប់លំហាត់នេះ​។ ជាដំបូង ​សូមផ្ដល់​ពេល​ 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២០នាទី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​ឱ្យ​ក្រុម​ពិភាក្សា​ រួចហើយ​អាច​ផ្ដល់​ពេល​បន្ថែម​​ឱ្យ​ពួកគាត់​ប្រសិនបើចាំបាច់។ ក្រុមទាំងអស់​ចាំបាច់​ត្រូវ​ចាត់តាំង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​អ្នកកត់​ត្រា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 និង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អ្នកធ្វើ​បទ​បង្ហាញ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(ដែលអាចប្ដូរទៅអ្នកផ្សេងទៀត​នៅពេលមានការ​ពិភាក្សាក្រុម​នៅជុំ​នីមួយៗ)។ អ្វីដែលចង់បាន​គឺ​ឱ្យ​ក្រុម​</a:t>
                      </a:r>
                      <a:r>
                        <a:rPr lang="km-KH" sz="1800" u="sng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គូស​សង្វាក់​តម្លៃ​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 ពួកគេ​អាចសម្រេចចិត្ត​ដោយ​ខ្លួន​ឯង​ថាតើ​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ពួកគេ​ចង់ធ្វើលំហាត់នេះដោយរបៀបណា ដើម្បី​ជួយជំរុញ​ភាព​ច្នៃប្រឌិតរបស់ពួកគេ។ សូមលើកទឹកចិត្ត​ពួកគេ​ឱ្យ​ប្រើប្រាស់​ពណ៌ផ្សេងៗ​ ការប្រើប្រាស់​ពណ៌ផ្សេងៗ​បែបនេះ អាចជួយញ៉ាំ​ងឱ្យខួរក្បាល​បំពេញមុខងារ​បានកាន់តែប្រសើរ​ (ពេលនោះ​ផ្នែកខាងឆ្វេង និងខាងស្ដាំ​របស់​ខួរក្បាល់​ចាប់ផ្ដើម​សហការគ្នា​)។ សូមផ្លាស់ទីពី​កន្លែង​មួយ​ទៅកន្លែងមួយ​នៅក្នុងបន្ទប់ក្នុង​ពេលពិភាក្សាក្រុម​៖ សូមជំរុញ​ឱ្យពួកគេជជែកលើ​ចំណុច​ជាក់លាក់ ហើយ​សរសេហានិភ័យមួយចំណុចលើក្រដាសស្អិត។ ​​ម្យ៉ាងទៀត ត្រូវ​ប្រាប់​ពួកគេ​ឱ្យ​ដឹង​នៅពេលសល់​ពេលត្រឹម ៥នាទីទៀត រួចសាកសួរ​ថាតើ​ពួកគេ​ត្រូវការ​ពេលវេលា​ថែមទៀត​ឬទេ។ ពេលពួកគេ​ធ្វើ​រួចរាល់​ហើយ សូមយកក្រដាសផ្ទាំងធំទៅបិទលើជញ្ជាំង​ ហើយនេះ​ក៏ជាសញ្ញា​ប្រាប់​ទៅ​ក្រុមដទៃថាពួកគេ​ក៏ត្រូវ​បញ្ចប់កិច្ចការដែរ​។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ស្លាយទី​៤០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៤១</a:t>
                      </a:r>
                      <a:endParaRPr lang="en-US" sz="1800" dirty="0"/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កន្លែងមួយ​ដើម្បី​ឱ្យ​ក្រុមនីមួយៗ​ធ្វើការងារក្រុម (អាចនៅក្នុងបន្ទប់តែមួយ​ ឬនៅក្នុងបន្ទប់​បំបែកផ្សេងពីគ្នា​)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ក្រដាសផ្ទាំងធំមួយសន្លឹក​សម្រាប់​ក្រុមនីមួយៗ​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ហ្វឺតដែលមានពណ៌ផ្សេងៗ​គ្នា​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ក្រដាសស្អិត​ដែលមានពណ៌ផ្សេង​ៗ​​គ្នា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ស្គុតក្រដាស​ដើម្បី​យក​ក្រដាសផ្ទាំងធំ​ទៅបិទលើជញ្ជាំង​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492D2FD-0E69-2DE0-72F3-23084AAB6834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ថ្ងៃទី១ (៣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8190791"/>
            <a:chOff x="0" y="0"/>
            <a:chExt cx="4683653" cy="271339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713395"/>
            </a:xfrm>
            <a:custGeom>
              <a:avLst/>
              <a:gdLst/>
              <a:ahLst/>
              <a:cxnLst/>
              <a:rect l="l" t="t" r="r" b="b"/>
              <a:pathLst>
                <a:path w="4683653" h="2713395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687151"/>
                  </a:lnTo>
                  <a:cubicBezTo>
                    <a:pt x="4683653" y="2701645"/>
                    <a:pt x="4671903" y="2713395"/>
                    <a:pt x="4657408" y="2713395"/>
                  </a:cubicBezTo>
                  <a:lnTo>
                    <a:pt x="26245" y="2713395"/>
                  </a:lnTo>
                  <a:cubicBezTo>
                    <a:pt x="19284" y="2713395"/>
                    <a:pt x="12609" y="2710630"/>
                    <a:pt x="7687" y="2705708"/>
                  </a:cubicBezTo>
                  <a:cubicBezTo>
                    <a:pt x="2765" y="2700787"/>
                    <a:pt x="0" y="2694111"/>
                    <a:pt x="0" y="2687151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78007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489598"/>
              </p:ext>
            </p:extLst>
          </p:nvPr>
        </p:nvGraphicFramePr>
        <p:xfrm>
          <a:off x="152400" y="1773397"/>
          <a:ext cx="17887951" cy="8147706"/>
        </p:xfrm>
        <a:graphic>
          <a:graphicData uri="http://schemas.openxmlformats.org/drawingml/2006/table">
            <a:tbl>
              <a:tblPr/>
              <a:tblGrid>
                <a:gridCol w="1387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6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44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1521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ម៉ោង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ប្លង់មេរៀន និងវិធីសាស្ត្រ​បង្រៀន​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សម្ភារៈ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3051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1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ពិភាក្សាលើលទ្ធផលការងារក្រុម​សម្រាប់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ជំហាន​ទី​២៖ បន្ទាប់ពីបញ្ចប់​​ការងារក្រុមសម្រាប់​​ជុំ​នីមួយៗ​រួច​ហើយ លទ្ធផល​ការពិភាក្សា​ក្រុម​នឹង​ត្រូវ​លើកយកមក​ពិភាក្សា​ជាមួយ​គ្នា​។ ការ​ពិភាក្សា​នេះ​អាចត្រូវ​ចំណាយ​ពេល​ច្រើន​ជាង​ការ​រំពឹង​ទុក​ ជាពិសេស​ប្រសិន​មានការពិភាក្សា​គ្នា​ច្រើន​។ ​ហេតុដូច្នេះ ចំាបាច់​ត្រូវមាន​ការត្រួតពិនិត្យ​ពេលវេលា​តាមការចាំបាច់។ យើងប្រើប្រាស់​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វិធីសាស្ត្រការដើរ​ក្នុង​​វិចិត្រសាល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​ដើម្បីពិភាក្សាលទ្ធផល​​ការងារក្រុម​៖ អ្នកចូលរួម​ត្រូវ​ក្រោកឈរ ​រួច​ប្រមូលផ្ដុំ​គ្នា​នៅជុំ​វិញ​លទ្ធផលការងារក្រុម ស្ដាប់​ការបង្ហាញ​ រួចដើរ​ទៅទីកន្លែងមួយទៀត​ដែលនឹងអាចជួយជំរុញពួកគេឱ្យ​ចូលរួម។ អ្នកចាប់ផ្ដើម​ជាមួយ​លទ្ធផលរបស់​ក្រុមណាមួយ រួចដើរ​ទៅកាន់​​កន្លែងរបស់​ក្រុម​​មួយ​ទៀត ​បន្ទាប់ពី​ស្ដាប់ក្រុមនោះ​រួចហើយ​។ ត្រូវ​ត្រួតពិនិត្យ​ដើម្បី​ធានា​យ៉ាងណា​ឱ្</a:t>
                      </a:r>
                      <a:r>
                        <a:rPr lang="km-KH" sz="1800" u="none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យ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សង្វាក់តម្លៃ​ទាំងមូល​ពិតជា​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ត្រូវបាន​រួមបញ្ចូល​​ (ដូច្នេះ ក៏ត្រូវរួមបញ្ចូល​ធាតុចូលផ្សេងៗសម្រាប់​​​កសិដ្ឋានដូចជាថ្នាំពុលកសិកម្ម ឬគ្រាប់ពូជ កាកសំណល់​ ​​​អ្នកបរិភោគ គ្រឿងផ្សំ​ទាំងអស់ផងដែរ)។ ប៉ុន្តែ​ការរួមបញ្ចូលគ្រប់​គ្រឿងផ្សំ​ទាំងអស់ប្រហែល​ជាធ្វើឱ្យ​​មាន​ភាព​ស្មុគស្មាញខ្លាំង ហេតុដូច្នេះ ​អ្នកអាចស្នើឱ្យ​ក្រុម​ផ្ដោត​​ការយកចិត្ត​ទុកចិត្តតែ​លើ​ធាតុផ្សំ​ណាមួយក៏បាន។ ឧទាហរណ៍​ ប្រសិន​ផលិតផល​នោះ​ជា​ផលិតផលអាវ ដូច្នេះ អ្នកអាចស្នើឱ្យ​ក្រុមផ្ដោត​ការ​យកចិត្ត​ទុកដាក់លើកប្បាស (រួមទាំង​ការជ្រលក់ពណ៌ ។ល។) ជាធាតុចូល ហើយពុំបាច់​រួមបញ្ចូល​ធាតុដទៃទៀត​ដូចជា​ឡេវ ឬ​ធាតុផ្សំ​ផ្សេងៗទៀត​របស់​អាវនោះឡើយ​។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ស្លាយទី​៤២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៤៣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7483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​​ទ្រឹស្ដី​សម្រាប់​ជំហានទី២ បន្ត៖ 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ការចាត់អាទិភាព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 សម្រាប់ផ្នែកនេះ​ការពន្យល់​ទ្រឹស្ដីគឺ​ពុំងាយស្រួល​យល់​ឡើយ ដូច្នេះ​សូមប្រើប្រាស់​ឧទាហរណ៍​នៅពេលអ្នកពន្យល់​។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ស្លាយទី​៤៤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៤៦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5651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ការងារក្រុម​សម្រាប់​ជំហានទី២៖ ឥលូវនេះ សូមស្នើសុំ​ឱ្យ​អ្នកចូលរួម​ធ្វើលំហាត់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ក្រុម​ជាលើកទីពីរដោយផ្អែកលើការងារក្រុម​លើកទីមួយ​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។ ពួកគេ​ចាំបាច់​ត្រូវប្រើប្រាស់​ក្រដាសស្អិតដែលមានសរសេរអំពីហានិភ័យ ​រួចហើយកាលពីលំហាត់លើកមុន។ ពួកគេក៏អាចសរសេរ​ហានិភ័យបន្ថែមទៀតប្រសិនពួកគេចង់។ ជាការសំខាន់​ដែល​អ្នកចូលរួមត្រូវ​យល់​ច្បាស់​ថាតើ​ផលប៉ះពាល់​អវិជ្ជមាន​អាចកើតមាន​នៅទីណាខ្លះ។ ឧទាហរណ៍​ ប្រសិនពួកគេ​សរសេរ​ថា​ការងារ​ថែម​ម៉ោង​ហួសប្រមាណ​ជាហានិភ័យ​ នៅក្នុង​ផែនទីកម្ដៅ​ពួកគេ​ចាំបាច់​ត្រូវដាក់​បន្ថែម​ចំណុចស្ដីអំពី​ការងារថែមម៉ោង​​ហួស​ប្រមាណថា​​កើតមាន​នៅទីណា​ ដូចជា​នៅកម្រិត​ចម្ការ​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/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នៅកម្រិតរោងចក្រ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/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នៅក្នុងការដឹកជញ្ជូន ។ល។ ជាការសំខាន់​ដែល​ត្រូវដឹង​ថាតើ​ហានិភ័យទាំង​​នោះអាច​កើត​មាន​នៅទីណា​ដើម្បីអាច​​កំណត់​អំពី​លទ្ធភាព​ដែល​ហានិភ័យ​អាចកើតមាន​ឡើង​។ ជាថ្មី​ម្ដងទៀត​ ជា​ការសំខាន់​ណាស់ក្នុងការ​​សង្កត់​ធ្ងន់ថា​ពេលវេលា​ដែល​ផ្ដល់​ឱ្យដើម្បី​ធ្វើ​លំហាត់នេះ​គឺ​​ពុំគ្រប់គ្រាន់​ដើម្បីអាច​​ធ្វើកិច្ចការងារនេះ​តាមការគួរនោះឡើយ។ អ្នកចាំបាច់ត្រូវសម្រេចចិត្ត​អំពីបរិមាណពេលវេលាដែលអ្នកអាច​​ផ្ដល់ឱ្យ​សម្រាប់​​​លំហាត់នេះ​។​ រយៈពេលដែល​ត្រូវការ​គឺ​ខុសៗ​គ្នា​ទៅតាមក្រុម​។ ជាដំបូងអ្នកអាចចាប់ផ្ដើម​​ផ្ដល់​ពេល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​១៥នាទី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​ឱ្យ​អ្នកចូលរួម​ រួចបន្ទាប់មកបន្ថែម​រយៈពេលតាមការចាំបាច់​។ អ្វីដែលចង់បានពីលំហាត់នេះគឺចង់ឱ្យក្រុមត្រូវ​យកក្រដាសផ្ទាំងធំមួយសន្លឹក រួច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យកក្រដាសស្អិតដែលមាន​សរសេរ​ហានិភ័យ​​ទៅបិទ​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នៅលើ​​ទីតាំង​នានាតាមការសមស្របនៅលើក្រដាសផ្ទាំង​ធំ។ សូមដើរនៅក្នុងបន្ទប់ក្នុង​ពេលអ្នកចូលរួម​ពិភាក្សាក្រុម សូមផ្ដល់​សញ្ញា​ឱ្យ​ពួកគេដឹង​ពេលនៅសល់​ត្រឹម​៥នាទី រួចសាកសួរថាតើ​ពួកគេ​ត្រូវការ​ពេលវេលាបន្ថែម​​ទៀតឬទេ។ នៅពេលពួកគេ​ធ្វើរួចរាល់​ហើយ សូមយកក្រដាស​ផ្ទាំងធំ​ទៅបិទនៅលើជញ្ជាំង​ ហើយនេះក៏​ជាសញ្ញា​ប្រាប់​ទៅអ្នកដទៃទៀតថា​ពួកគេ​ចាំបាច់​ត្រូវ​បញ្ចប់​ការពិភាក្សាផងដែរ។</a:t>
                      </a: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ស្លាយទី​៤៧</a:t>
                      </a:r>
                    </a:p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ទីកន្លែងសម្រាប់​ក្រុម​នីមួយ​ៗ​ធ្វើការ​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ក្រដាសផ្ទាំងធំមួយសន្លឹកសម្រាប់​ក្រុមនីមួយៗ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ហ្វឺតដែលមានពណ៌ផ្សេងៗ​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ក្រដាសស្អិត​ដែល​យកមកពីលំហាត់មុន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ស្គុតក្រដាស​ដើម្បីព្យួរ​ក្រដាសផ្ទាំងធំលើជញ្ជាំង​</a:t>
                      </a:r>
                      <a:endParaRPr lang="en-US" sz="180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Graphik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86337A9-290A-FD85-F008-6CE53417E9F9}"/>
              </a:ext>
            </a:extLst>
          </p:cNvPr>
          <p:cNvSpPr txBox="1"/>
          <p:nvPr/>
        </p:nvSpPr>
        <p:spPr>
          <a:xfrm>
            <a:off x="3192009" y="331136"/>
            <a:ext cx="12079212" cy="1271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ថ្ងៃទី១ (៤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៥)</a:t>
            </a:r>
            <a:r>
              <a:rPr lang="en-US" sz="8381" dirty="0">
                <a:solidFill>
                  <a:srgbClr val="FBBC43"/>
                </a:solidFill>
                <a:latin typeface="Graphik Bold"/>
                <a:ea typeface="Graphik Bold"/>
                <a:cs typeface="Graphik Bold"/>
                <a:sym typeface="Graphik Bold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12053</Words>
  <Application>Microsoft Office PowerPoint</Application>
  <PresentationFormat>Aangepast</PresentationFormat>
  <Paragraphs>381</Paragraphs>
  <Slides>21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8" baseType="lpstr">
      <vt:lpstr>Khmer OS Battambang</vt:lpstr>
      <vt:lpstr>Arial</vt:lpstr>
      <vt:lpstr>Calibri</vt:lpstr>
      <vt:lpstr>Graphik</vt:lpstr>
      <vt:lpstr>Graphik Bold</vt:lpstr>
      <vt:lpstr>Khmer OS Muol Light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Instructions general training</dc:title>
  <dc:creator>Sakhan</dc:creator>
  <cp:lastModifiedBy>Margot Offerijns</cp:lastModifiedBy>
  <cp:revision>141</cp:revision>
  <dcterms:created xsi:type="dcterms:W3CDTF">2006-08-16T00:00:00Z</dcterms:created>
  <dcterms:modified xsi:type="dcterms:W3CDTF">2024-11-01T14:30:34Z</dcterms:modified>
  <dc:identifier>DAGBdOzGwJw</dc:identifier>
</cp:coreProperties>
</file>